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1" r:id="rId2"/>
    <p:sldId id="300" r:id="rId3"/>
    <p:sldId id="301" r:id="rId4"/>
    <p:sldId id="303" r:id="rId5"/>
    <p:sldId id="302" r:id="rId6"/>
    <p:sldId id="309" r:id="rId7"/>
    <p:sldId id="308" r:id="rId8"/>
    <p:sldId id="304" r:id="rId9"/>
    <p:sldId id="307" r:id="rId10"/>
    <p:sldId id="305" r:id="rId11"/>
    <p:sldId id="296" r:id="rId12"/>
    <p:sldId id="294" r:id="rId13"/>
    <p:sldId id="299" r:id="rId14"/>
    <p:sldId id="298" r:id="rId15"/>
    <p:sldId id="310" r:id="rId16"/>
    <p:sldId id="306" r:id="rId17"/>
    <p:sldId id="31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E02"/>
    <a:srgbClr val="CDCDCD"/>
    <a:srgbClr val="FFAD00"/>
    <a:srgbClr val="D1C2A1"/>
    <a:srgbClr val="F6F2C7"/>
    <a:srgbClr val="A3262A"/>
    <a:srgbClr val="E3D9B9"/>
    <a:srgbClr val="E9CE78"/>
    <a:srgbClr val="FFF3D0"/>
    <a:srgbClr val="FFE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51" autoAdjust="0"/>
    <p:restoredTop sz="86333" autoAdjust="0"/>
  </p:normalViewPr>
  <p:slideViewPr>
    <p:cSldViewPr snapToGrid="0" snapToObjects="1" showGuides="1">
      <p:cViewPr>
        <p:scale>
          <a:sx n="130" d="100"/>
          <a:sy n="130" d="100"/>
        </p:scale>
        <p:origin x="976" y="240"/>
      </p:cViewPr>
      <p:guideLst>
        <p:guide orient="horz" pos="2160"/>
        <p:guide pos="2880"/>
      </p:guideLst>
    </p:cSldViewPr>
  </p:slideViewPr>
  <p:outlineViewPr>
    <p:cViewPr>
      <p:scale>
        <a:sx n="35" d="100"/>
        <a:sy n="3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6.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A0D488-EA87-684C-B00E-E86845BA81DD}" type="datetimeFigureOut">
              <a:t>12/3/19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594D31-3628-2F4C-B6A6-36C943C2D2A3}" type="slidenum">
              <a:t>‹#›</a:t>
            </a:fld>
            <a:endParaRPr lang="en-US"/>
          </a:p>
        </p:txBody>
      </p:sp>
    </p:spTree>
    <p:extLst>
      <p:ext uri="{BB962C8B-B14F-4D97-AF65-F5344CB8AC3E}">
        <p14:creationId xmlns:p14="http://schemas.microsoft.com/office/powerpoint/2010/main" val="132726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EE1124A-8259-2F43-AA9E-1AB80762BA4E}" type="datetimeFigureOut">
              <a:rPr lang="en-US" smtClean="0"/>
              <a:pPr/>
              <a:t>12/3/19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3114-0D40-384A-9E11-76EB88F8D7B8}" type="slidenum">
              <a:rPr lang="en-US" smtClean="0"/>
              <a:pPr/>
              <a:t>1</a:t>
            </a:fld>
            <a:endParaRPr lang="en-US" dirty="0"/>
          </a:p>
        </p:txBody>
      </p:sp>
    </p:spTree>
    <p:extLst>
      <p:ext uri="{BB962C8B-B14F-4D97-AF65-F5344CB8AC3E}">
        <p14:creationId xmlns:p14="http://schemas.microsoft.com/office/powerpoint/2010/main" val="57149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subscription cost is $99/year</a:t>
            </a:r>
          </a:p>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7</a:t>
            </a:fld>
            <a:endParaRPr lang="en-US" dirty="0"/>
          </a:p>
        </p:txBody>
      </p:sp>
    </p:spTree>
    <p:extLst>
      <p:ext uri="{BB962C8B-B14F-4D97-AF65-F5344CB8AC3E}">
        <p14:creationId xmlns:p14="http://schemas.microsoft.com/office/powerpoint/2010/main" val="9671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 y="143934"/>
            <a:ext cx="9052560" cy="397933"/>
          </a:xfrm>
        </p:spPr>
        <p:txBody>
          <a:bodyPr/>
          <a:lstStyle>
            <a:lvl1pPr>
              <a:defRPr sz="3100" b="1"/>
            </a:lvl1pPr>
          </a:lstStyle>
          <a:p>
            <a:r>
              <a:rPr lang="en-US" dirty="0"/>
              <a:t>Click to edit Master title style</a:t>
            </a:r>
          </a:p>
        </p:txBody>
      </p:sp>
      <p:sp>
        <p:nvSpPr>
          <p:cNvPr id="3" name="Content Placeholder 2"/>
          <p:cNvSpPr>
            <a:spLocks noGrp="1"/>
          </p:cNvSpPr>
          <p:nvPr>
            <p:ph idx="1"/>
          </p:nvPr>
        </p:nvSpPr>
        <p:spPr>
          <a:xfrm>
            <a:off x="457200" y="1079658"/>
            <a:ext cx="8229600" cy="5059363"/>
          </a:xfrm>
        </p:spPr>
        <p:txBody>
          <a:bodyPr/>
          <a:lstStyle>
            <a:lvl1pPr>
              <a:defRPr sz="2600"/>
            </a:lvl1pPr>
            <a:lvl2pPr>
              <a:defRPr sz="2400">
                <a:solidFill>
                  <a:srgbClr val="000090"/>
                </a:solidFill>
              </a:defRPr>
            </a:lvl2pPr>
            <a:lvl3pPr>
              <a:defRPr sz="2200">
                <a:solidFill>
                  <a:srgbClr val="0000FF"/>
                </a:solidFill>
              </a:defRPr>
            </a:lvl3pPr>
            <a:lvl4pPr>
              <a:defRPr sz="2000">
                <a:solidFill>
                  <a:schemeClr val="tx2">
                    <a:lumMod val="60000"/>
                    <a:lumOff val="40000"/>
                  </a:schemeClr>
                </a:solidFill>
              </a:defRPr>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txBox="1">
            <a:spLocks/>
          </p:cNvSpPr>
          <p:nvPr userDrawn="1"/>
        </p:nvSpPr>
        <p:spPr>
          <a:xfrm>
            <a:off x="1162037" y="6568727"/>
            <a:ext cx="6500295" cy="16933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latin typeface="Arial"/>
              </a:rPr>
              <a:t>3 Dec </a:t>
            </a:r>
            <a:r>
              <a:rPr lang="en-US" dirty="0">
                <a:latin typeface="Arial"/>
              </a:rPr>
              <a:t>2019		What</a:t>
            </a:r>
            <a:r>
              <a:rPr lang="en-US" baseline="0" dirty="0">
                <a:latin typeface="Arial"/>
              </a:rPr>
              <a:t> Is JACOW, What We Do</a:t>
            </a:r>
            <a:r>
              <a:rPr lang="en-US" dirty="0">
                <a:latin typeface="Arial"/>
              </a:rPr>
              <a:t>		T.</a:t>
            </a:r>
            <a:r>
              <a:rPr lang="en-US" baseline="0" dirty="0">
                <a:latin typeface="Arial"/>
              </a:rPr>
              <a:t> Satogata		</a:t>
            </a:r>
            <a:r>
              <a:rPr lang="en-US" dirty="0">
                <a:latin typeface="Arial"/>
              </a:rPr>
              <a:t>p.  </a:t>
            </a:r>
            <a:fld id="{B58F48A6-A3E1-4848-9AC3-B43F560BE4FE}" type="slidenum">
              <a:rPr lang="en-US" smtClean="0">
                <a:latin typeface="Aria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dirty="0">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9" name="Slide Number Placeholder 8"/>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hyperlink" Target="http://www.jacow.org/About/Charter" TargetMode="External"/><Relationship Id="rId2" Type="http://schemas.openxmlformats.org/officeDocument/2006/relationships/hyperlink" Target="http://www.jacow.org/"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jacow.org/Main/Contac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jacow.org/About/TheCollaboration" TargetMode="External"/><Relationship Id="rId1" Type="http://schemas.openxmlformats.org/officeDocument/2006/relationships/slideLayout" Target="../slideLayouts/slideLayout2.xml"/><Relationship Id="rId4" Type="http://schemas.openxmlformats.org/officeDocument/2006/relationships/hyperlink" Target="http://www.jacow.org/StakeHolders/ListOfStakehold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jacow.org/About/TeamMembersRol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jacow.org/uploads/About/Article_KASOKUKI.pdf" TargetMode="External"/><Relationship Id="rId4" Type="http://schemas.openxmlformats.org/officeDocument/2006/relationships/hyperlink" Target="http://epaper.kek.jp/jacow/TM_2003_Trieste/slides/Seminar-JP.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www.amazon.ca/Exaltation-Larks-Ultimate-James-Lipton/dp/0140170960"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youtube.com/watch?v=ug8nHaelWt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jacow.org/About/GoalsOfJACo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acow.org/About/PoliciesRequirementsForPublishingOnJACoW" TargetMode="External"/><Relationship Id="rId2" Type="http://schemas.openxmlformats.org/officeDocument/2006/relationships/hyperlink" Target="https://creativecommons.org/licenses/by/3.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178005"/>
            <a:ext cx="8549640" cy="1470025"/>
          </a:xfrm>
        </p:spPr>
        <p:txBody>
          <a:bodyPr/>
          <a:lstStyle/>
          <a:p>
            <a:r>
              <a:rPr lang="en-US" sz="3200" b="1" dirty="0"/>
              <a:t>What is JACoW and</a:t>
            </a:r>
            <a:br>
              <a:rPr lang="en-US" sz="3200" b="1" dirty="0"/>
            </a:br>
            <a:r>
              <a:rPr lang="en-US" sz="3200" b="1" dirty="0"/>
              <a:t>What Do We Offer To Your Conference?</a:t>
            </a:r>
          </a:p>
        </p:txBody>
      </p:sp>
      <p:sp>
        <p:nvSpPr>
          <p:cNvPr id="3" name="Subtitle 2"/>
          <p:cNvSpPr>
            <a:spLocks noGrp="1"/>
          </p:cNvSpPr>
          <p:nvPr>
            <p:ph type="subTitle" idx="1"/>
          </p:nvPr>
        </p:nvSpPr>
        <p:spPr>
          <a:xfrm>
            <a:off x="1869640" y="2788267"/>
            <a:ext cx="6400800" cy="2524276"/>
          </a:xfrm>
        </p:spPr>
        <p:txBody>
          <a:bodyPr>
            <a:normAutofit/>
          </a:bodyPr>
          <a:lstStyle/>
          <a:p>
            <a:r>
              <a:rPr lang="en-US" dirty="0"/>
              <a:t>Todd Satogata</a:t>
            </a:r>
          </a:p>
          <a:p>
            <a:r>
              <a:rPr lang="en-US" dirty="0"/>
              <a:t>Jefferson Lab and Old Dominion University</a:t>
            </a:r>
          </a:p>
          <a:p>
            <a:endParaRPr lang="en-US" dirty="0"/>
          </a:p>
          <a:p>
            <a:r>
              <a:rPr lang="en-US" dirty="0"/>
              <a:t>JACoW Team Meeting 2019</a:t>
            </a:r>
          </a:p>
          <a:p>
            <a:r>
              <a:rPr lang="en-US" dirty="0"/>
              <a:t>Santos, Brazil</a:t>
            </a:r>
          </a:p>
          <a:p>
            <a:r>
              <a:rPr lang="en-US" dirty="0"/>
              <a:t>3 December 2019</a:t>
            </a:r>
          </a:p>
        </p:txBody>
      </p:sp>
      <p:pic>
        <p:nvPicPr>
          <p:cNvPr id="14" name="Picture 13" descr="Screen Shot 2016-11-05 at 1.49.1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72" y="4525777"/>
            <a:ext cx="3048000" cy="1881909"/>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6969435" y="4502082"/>
            <a:ext cx="1877385" cy="1883664"/>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3488" y="0"/>
            <a:ext cx="7557025" cy="1404621"/>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8350513" y="90265"/>
            <a:ext cx="648639" cy="461665"/>
          </a:xfrm>
          <a:prstGeom prst="rect">
            <a:avLst/>
          </a:prstGeom>
          <a:noFill/>
        </p:spPr>
        <p:txBody>
          <a:bodyPr wrap="none" rtlCol="0">
            <a:spAutoFit/>
          </a:bodyPr>
          <a:lstStyle/>
          <a:p>
            <a:r>
              <a:rPr lang="en-US" sz="1200" dirty="0">
                <a:solidFill>
                  <a:schemeClr val="tx2"/>
                </a:solidFill>
                <a:latin typeface="Arial"/>
                <a:cs typeface="Arial"/>
              </a:rPr>
              <a:t>Trieste</a:t>
            </a:r>
          </a:p>
          <a:p>
            <a:r>
              <a:rPr lang="en-US" sz="1200" dirty="0">
                <a:solidFill>
                  <a:schemeClr val="tx2"/>
                </a:solidFill>
                <a:latin typeface="Arial"/>
                <a:cs typeface="Arial"/>
              </a:rPr>
              <a:t>2003</a:t>
            </a:r>
          </a:p>
        </p:txBody>
      </p:sp>
    </p:spTree>
    <p:extLst>
      <p:ext uri="{BB962C8B-B14F-4D97-AF65-F5344CB8AC3E}">
        <p14:creationId xmlns:p14="http://schemas.microsoft.com/office/powerpoint/2010/main" val="74842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JACoW Charter</a:t>
            </a:r>
          </a:p>
        </p:txBody>
      </p:sp>
      <p:sp>
        <p:nvSpPr>
          <p:cNvPr id="3" name="Content Placeholder 2"/>
          <p:cNvSpPr>
            <a:spLocks noGrp="1"/>
          </p:cNvSpPr>
          <p:nvPr>
            <p:ph idx="1"/>
          </p:nvPr>
        </p:nvSpPr>
        <p:spPr>
          <a:xfrm>
            <a:off x="457200" y="1079658"/>
            <a:ext cx="8229600" cy="5273641"/>
          </a:xfrm>
        </p:spPr>
        <p:txBody>
          <a:bodyPr>
            <a:normAutofit/>
          </a:bodyPr>
          <a:lstStyle/>
          <a:p>
            <a:r>
              <a:rPr lang="en-US" dirty="0"/>
              <a:t>JACoW operates according to the rules and policies of the JACoW Charter, documented on </a:t>
            </a:r>
            <a:r>
              <a:rPr lang="en-US" dirty="0" err="1">
                <a:hlinkClick r:id="rId2"/>
              </a:rPr>
              <a:t>jacow.org</a:t>
            </a:r>
            <a:endParaRPr lang="en-US" dirty="0"/>
          </a:p>
          <a:p>
            <a:endParaRPr lang="en-US" dirty="0"/>
          </a:p>
          <a:p>
            <a:r>
              <a:rPr lang="en-US" dirty="0"/>
              <a:t>The charter defines </a:t>
            </a:r>
            <a:r>
              <a:rPr lang="en-US" i="1" dirty="0"/>
              <a:t>less</a:t>
            </a:r>
            <a:r>
              <a:rPr lang="en-US" dirty="0"/>
              <a:t> what JACoW </a:t>
            </a:r>
            <a:r>
              <a:rPr lang="en-US" i="1" dirty="0"/>
              <a:t>does</a:t>
            </a:r>
            <a:r>
              <a:rPr lang="en-US" dirty="0"/>
              <a:t>, and </a:t>
            </a:r>
            <a:r>
              <a:rPr lang="en-US" i="1" dirty="0"/>
              <a:t>more</a:t>
            </a:r>
            <a:r>
              <a:rPr lang="en-US" dirty="0"/>
              <a:t> how JACoW </a:t>
            </a:r>
            <a:r>
              <a:rPr lang="en-US" i="1" dirty="0"/>
              <a:t>operates.</a:t>
            </a:r>
          </a:p>
          <a:p>
            <a:pPr lvl="1"/>
            <a:r>
              <a:rPr lang="en-US" dirty="0"/>
              <a:t>Board of Directors composition, elections, responsibility and authority</a:t>
            </a:r>
          </a:p>
          <a:p>
            <a:pPr lvl="1"/>
            <a:r>
              <a:rPr lang="en-US" dirty="0"/>
              <a:t>Annual Team Meeting</a:t>
            </a:r>
          </a:p>
          <a:p>
            <a:pPr lvl="1"/>
            <a:r>
              <a:rPr lang="en-US" dirty="0"/>
              <a:t>Annual Stakeholder’s Meeting</a:t>
            </a:r>
          </a:p>
          <a:p>
            <a:pPr lvl="2"/>
            <a:r>
              <a:rPr lang="en-US" dirty="0"/>
              <a:t>(Nearly) always at IPAC to attract broadest audience</a:t>
            </a:r>
          </a:p>
          <a:p>
            <a:pPr lvl="1"/>
            <a:r>
              <a:rPr lang="en-US" sz="1800" dirty="0"/>
              <a:t>“The existence of the JACoW site does not detract from the rights of individual conference organisers to publish their proceedings on other web sites, storage media or hard copies of their choice.”</a:t>
            </a:r>
          </a:p>
        </p:txBody>
      </p:sp>
      <p:sp>
        <p:nvSpPr>
          <p:cNvPr id="4" name="TextBox 3"/>
          <p:cNvSpPr txBox="1"/>
          <p:nvPr/>
        </p:nvSpPr>
        <p:spPr>
          <a:xfrm>
            <a:off x="2876664" y="763384"/>
            <a:ext cx="3390672"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http://www.jacow.org/About/Charter</a:t>
            </a:r>
            <a:r>
              <a:rPr lang="en-US" sz="1600" dirty="0">
                <a:solidFill>
                  <a:schemeClr val="tx2"/>
                </a:solidFill>
                <a:latin typeface="Arial"/>
                <a:cs typeface="Arial"/>
              </a:rPr>
              <a:t> </a:t>
            </a:r>
          </a:p>
        </p:txBody>
      </p:sp>
      <p:sp>
        <p:nvSpPr>
          <p:cNvPr id="6" name="TextBox 5"/>
          <p:cNvSpPr txBox="1"/>
          <p:nvPr/>
        </p:nvSpPr>
        <p:spPr>
          <a:xfrm>
            <a:off x="5402103" y="3723038"/>
            <a:ext cx="3423433" cy="338554"/>
          </a:xfrm>
          <a:prstGeom prst="rect">
            <a:avLst/>
          </a:prstGeom>
          <a:noFill/>
        </p:spPr>
        <p:txBody>
          <a:bodyPr wrap="none" rtlCol="0">
            <a:spAutoFit/>
          </a:bodyPr>
          <a:lstStyle/>
          <a:p>
            <a:r>
              <a:rPr lang="en-US" sz="1600" dirty="0">
                <a:solidFill>
                  <a:schemeClr val="tx2"/>
                </a:solidFill>
                <a:latin typeface="Arial"/>
                <a:cs typeface="Arial"/>
                <a:hlinkClick r:id="rId4"/>
              </a:rPr>
              <a:t>http://www.jacow.org/Main/Contacts</a:t>
            </a:r>
            <a:r>
              <a:rPr lang="en-US" sz="1600" dirty="0">
                <a:solidFill>
                  <a:schemeClr val="tx2"/>
                </a:solidFill>
                <a:latin typeface="Arial"/>
                <a:cs typeface="Arial"/>
              </a:rPr>
              <a:t>  </a:t>
            </a:r>
          </a:p>
        </p:txBody>
      </p:sp>
      <p:pic>
        <p:nvPicPr>
          <p:cNvPr id="5" name="Picture 4" descr="Screen Shot 2018-12-01 at 11.35.09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8846" y="4144682"/>
            <a:ext cx="3026734" cy="826992"/>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352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JACoW?	 </a:t>
            </a:r>
            <a:r>
              <a:rPr lang="en-US" u="sng" dirty="0"/>
              <a:t>A Website</a:t>
            </a:r>
            <a:r>
              <a:rPr lang="en-US" dirty="0"/>
              <a:t> </a:t>
            </a:r>
            <a:r>
              <a:rPr lang="en-US" sz="1500" dirty="0"/>
              <a:t>(or more)</a:t>
            </a:r>
          </a:p>
        </p:txBody>
      </p:sp>
      <p:sp>
        <p:nvSpPr>
          <p:cNvPr id="3" name="Content Placeholder 2"/>
          <p:cNvSpPr>
            <a:spLocks noGrp="1"/>
          </p:cNvSpPr>
          <p:nvPr>
            <p:ph idx="1"/>
          </p:nvPr>
        </p:nvSpPr>
        <p:spPr>
          <a:xfrm>
            <a:off x="335386" y="1079658"/>
            <a:ext cx="8571108" cy="5306502"/>
          </a:xfrm>
        </p:spPr>
        <p:txBody>
          <a:bodyPr>
            <a:normAutofit/>
          </a:bodyPr>
          <a:lstStyle/>
          <a:p>
            <a:r>
              <a:rPr lang="en-US" dirty="0"/>
              <a:t>Joint Accelerator Conferences on the Web(sites)</a:t>
            </a:r>
          </a:p>
          <a:p>
            <a:pPr lvl="1"/>
            <a:r>
              <a:rPr lang="en-US" dirty="0"/>
              <a:t>Proceedings hosted by CERN and KEK</a:t>
            </a:r>
          </a:p>
          <a:p>
            <a:pPr lvl="1"/>
            <a:r>
              <a:rPr lang="en-US" dirty="0"/>
              <a:t>JACoW wiki/website hosted by </a:t>
            </a:r>
            <a:r>
              <a:rPr lang="en-US" dirty="0" err="1"/>
              <a:t>Elettra</a:t>
            </a:r>
            <a:endParaRPr lang="en-US" dirty="0"/>
          </a:p>
          <a:p>
            <a:pPr lvl="1"/>
            <a:r>
              <a:rPr lang="en-US" dirty="0"/>
              <a:t>SPMS code supported by FNAL </a:t>
            </a:r>
            <a:r>
              <a:rPr lang="en-US" sz="1800" dirty="0"/>
              <a:t>(Matt)</a:t>
            </a:r>
          </a:p>
          <a:p>
            <a:pPr lvl="1"/>
            <a:r>
              <a:rPr lang="en-US" dirty="0"/>
              <a:t>Proceedings scripts supported by GSI </a:t>
            </a:r>
            <a:r>
              <a:rPr lang="en-US" sz="1800" dirty="0"/>
              <a:t>(Volker)</a:t>
            </a:r>
          </a:p>
          <a:p>
            <a:pPr lvl="1"/>
            <a:r>
              <a:rPr lang="en-US" dirty="0"/>
              <a:t>SPMS servers hosted by FNAL, CERN, KEK</a:t>
            </a:r>
          </a:p>
          <a:p>
            <a:pPr lvl="1"/>
            <a:r>
              <a:rPr lang="en-US" dirty="0"/>
              <a:t>Upload/download servers hosted by PSI, Jefferson Lab</a:t>
            </a:r>
          </a:p>
          <a:p>
            <a:pPr lvl="1"/>
            <a:r>
              <a:rPr lang="en-US" dirty="0"/>
              <a:t>Source code, request tracking hosted by </a:t>
            </a:r>
            <a:r>
              <a:rPr lang="en-US" dirty="0" err="1"/>
              <a:t>sourceforge</a:t>
            </a:r>
            <a:endParaRPr lang="en-US" dirty="0"/>
          </a:p>
          <a:p>
            <a:pPr lvl="2"/>
            <a:r>
              <a:rPr lang="en-US" dirty="0"/>
              <a:t>With investment in a functionality merge with </a:t>
            </a:r>
            <a:r>
              <a:rPr lang="en-US" dirty="0" err="1"/>
              <a:t>InDiCo</a:t>
            </a:r>
            <a:endParaRPr lang="en-US" sz="1200" dirty="0"/>
          </a:p>
          <a:p>
            <a:r>
              <a:rPr lang="en-US" dirty="0"/>
              <a:t>We cannot hope to achieve our goals without the resources (hardware and time) provided by the support of national labs and conference series</a:t>
            </a:r>
          </a:p>
          <a:p>
            <a:endParaRPr lang="en-US" dirty="0"/>
          </a:p>
        </p:txBody>
      </p:sp>
    </p:spTree>
    <p:extLst>
      <p:ext uri="{BB962C8B-B14F-4D97-AF65-F5344CB8AC3E}">
        <p14:creationId xmlns:p14="http://schemas.microsoft.com/office/powerpoint/2010/main" val="153585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JACoW? </a:t>
            </a:r>
            <a:r>
              <a:rPr lang="en-US" u="sng" dirty="0"/>
              <a:t>A Collaboration</a:t>
            </a:r>
            <a:r>
              <a:rPr lang="en-US" dirty="0"/>
              <a:t> </a:t>
            </a:r>
            <a:r>
              <a:rPr lang="en-US" sz="1500" dirty="0"/>
              <a:t>(reiterating Ivan)</a:t>
            </a:r>
            <a:endParaRPr lang="en-US" sz="1500" u="sng" dirty="0"/>
          </a:p>
        </p:txBody>
      </p:sp>
      <p:sp>
        <p:nvSpPr>
          <p:cNvPr id="3" name="Content Placeholder 2"/>
          <p:cNvSpPr>
            <a:spLocks noGrp="1"/>
          </p:cNvSpPr>
          <p:nvPr>
            <p:ph idx="1"/>
          </p:nvPr>
        </p:nvSpPr>
        <p:spPr/>
        <p:txBody>
          <a:bodyPr/>
          <a:lstStyle/>
          <a:p>
            <a:r>
              <a:rPr lang="en-US" dirty="0"/>
              <a:t>JACoW is an international collaboration</a:t>
            </a:r>
          </a:p>
          <a:p>
            <a:pPr lvl="1"/>
            <a:r>
              <a:rPr lang="en-US" baseline="0" dirty="0"/>
              <a:t>Dedicated to prompt high-quality publication of accelerator science conference proceedings</a:t>
            </a:r>
          </a:p>
        </p:txBody>
      </p:sp>
      <p:sp>
        <p:nvSpPr>
          <p:cNvPr id="4" name="TextBox 3"/>
          <p:cNvSpPr txBox="1"/>
          <p:nvPr/>
        </p:nvSpPr>
        <p:spPr>
          <a:xfrm>
            <a:off x="2438093" y="763384"/>
            <a:ext cx="4267815"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http://www.jacow.org/About/TheCollaboration</a:t>
            </a:r>
            <a:r>
              <a:rPr lang="en-US" sz="1600" dirty="0">
                <a:solidFill>
                  <a:schemeClr val="tx2"/>
                </a:solidFill>
                <a:latin typeface="Arial"/>
                <a:cs typeface="Arial"/>
              </a:rPr>
              <a:t> </a:t>
            </a:r>
          </a:p>
        </p:txBody>
      </p:sp>
      <p:pic>
        <p:nvPicPr>
          <p:cNvPr id="5" name="Picture 4"/>
          <p:cNvPicPr>
            <a:picLocks noChangeAspect="1"/>
          </p:cNvPicPr>
          <p:nvPr/>
        </p:nvPicPr>
        <p:blipFill>
          <a:blip r:embed="rId3"/>
          <a:stretch>
            <a:fillRect/>
          </a:stretch>
        </p:blipFill>
        <p:spPr>
          <a:xfrm>
            <a:off x="1579377" y="2388381"/>
            <a:ext cx="5985247" cy="3729936"/>
          </a:xfrm>
          <a:prstGeom prst="rect">
            <a:avLst/>
          </a:prstGeom>
        </p:spPr>
      </p:pic>
      <p:sp>
        <p:nvSpPr>
          <p:cNvPr id="6" name="TextBox 5"/>
          <p:cNvSpPr txBox="1"/>
          <p:nvPr/>
        </p:nvSpPr>
        <p:spPr>
          <a:xfrm>
            <a:off x="2004881" y="6118317"/>
            <a:ext cx="5134238" cy="338554"/>
          </a:xfrm>
          <a:prstGeom prst="rect">
            <a:avLst/>
          </a:prstGeom>
          <a:noFill/>
        </p:spPr>
        <p:txBody>
          <a:bodyPr wrap="none" rtlCol="0">
            <a:spAutoFit/>
          </a:bodyPr>
          <a:lstStyle/>
          <a:p>
            <a:r>
              <a:rPr lang="en-US" sz="1600" dirty="0">
                <a:solidFill>
                  <a:srgbClr val="000000"/>
                </a:solidFill>
                <a:latin typeface="Arial"/>
                <a:ea typeface="Lucida Grande"/>
                <a:cs typeface="Arial"/>
                <a:hlinkClick r:id="rId4"/>
              </a:rPr>
              <a:t>http://www.jacow.org/StakeHolders/ListOfStakeholders</a:t>
            </a:r>
            <a:r>
              <a:rPr lang="en-US" sz="1600" dirty="0">
                <a:solidFill>
                  <a:srgbClr val="000000"/>
                </a:solidFill>
                <a:latin typeface="Arial"/>
                <a:ea typeface="Lucida Grande"/>
                <a:cs typeface="Arial"/>
              </a:rPr>
              <a:t> </a:t>
            </a:r>
            <a:endParaRPr lang="en-US" sz="1600" dirty="0">
              <a:solidFill>
                <a:schemeClr val="tx2"/>
              </a:solidFill>
              <a:latin typeface="Arial"/>
              <a:cs typeface="Arial"/>
            </a:endParaRPr>
          </a:p>
        </p:txBody>
      </p:sp>
    </p:spTree>
    <p:extLst>
      <p:ext uri="{BB962C8B-B14F-4D97-AF65-F5344CB8AC3E}">
        <p14:creationId xmlns:p14="http://schemas.microsoft.com/office/powerpoint/2010/main" val="38708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IPAC’18 JACoW Team (Melbourne)</a:t>
            </a:r>
          </a:p>
        </p:txBody>
      </p:sp>
      <p:sp>
        <p:nvSpPr>
          <p:cNvPr id="3" name="Content Placeholder 2"/>
          <p:cNvSpPr>
            <a:spLocks noGrp="1"/>
          </p:cNvSpPr>
          <p:nvPr>
            <p:ph idx="1"/>
          </p:nvPr>
        </p:nvSpPr>
        <p:spPr>
          <a:xfrm>
            <a:off x="457200" y="4244300"/>
            <a:ext cx="8229600" cy="2138862"/>
          </a:xfrm>
        </p:spPr>
        <p:txBody>
          <a:bodyPr>
            <a:normAutofit/>
          </a:bodyPr>
          <a:lstStyle/>
          <a:p>
            <a:r>
              <a:rPr lang="en-US" b="1" dirty="0"/>
              <a:t>WE </a:t>
            </a:r>
            <a:r>
              <a:rPr lang="en-US" dirty="0"/>
              <a:t>are members of the JACoW team</a:t>
            </a:r>
          </a:p>
          <a:p>
            <a:pPr lvl="1"/>
            <a:r>
              <a:rPr lang="en-US" dirty="0"/>
              <a:t>Producing excellent, prompt proceedings for international conferences in good </a:t>
            </a:r>
            <a:r>
              <a:rPr lang="en-US" dirty="0" err="1"/>
              <a:t>cameraderie</a:t>
            </a:r>
            <a:endParaRPr lang="en-US" dirty="0"/>
          </a:p>
          <a:p>
            <a:pPr lvl="1"/>
            <a:r>
              <a:rPr lang="en-US" dirty="0"/>
              <a:t>Coordinating support for proceedings production</a:t>
            </a:r>
          </a:p>
          <a:p>
            <a:pPr lvl="2"/>
            <a:r>
              <a:rPr lang="en-US" dirty="0"/>
              <a:t>Author reception, IT, presentation management, </a:t>
            </a:r>
            <a:r>
              <a:rPr lang="en-US" dirty="0" err="1"/>
              <a:t>etc</a:t>
            </a:r>
            <a:endParaRPr lang="en-US" dirty="0"/>
          </a:p>
        </p:txBody>
      </p:sp>
      <p:sp>
        <p:nvSpPr>
          <p:cNvPr id="6" name="TextBox 5"/>
          <p:cNvSpPr txBox="1"/>
          <p:nvPr/>
        </p:nvSpPr>
        <p:spPr>
          <a:xfrm>
            <a:off x="2278694" y="763384"/>
            <a:ext cx="4586612"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http://www.jacow.org/About/TeamMembersRoles</a:t>
            </a:r>
            <a:r>
              <a:rPr lang="en-US" sz="1600" dirty="0">
                <a:solidFill>
                  <a:schemeClr val="tx2"/>
                </a:solidFill>
                <a:latin typeface="Arial"/>
                <a:cs typeface="Arial"/>
              </a:rPr>
              <a:t>  </a:t>
            </a:r>
          </a:p>
        </p:txBody>
      </p:sp>
      <p:pic>
        <p:nvPicPr>
          <p:cNvPr id="9" name="Picture 8">
            <a:extLst>
              <a:ext uri="{FF2B5EF4-FFF2-40B4-BE49-F238E27FC236}">
                <a16:creationId xmlns:a16="http://schemas.microsoft.com/office/drawing/2014/main" id="{5984959F-4EA0-5D42-8C4E-EDB5E410C00C}"/>
              </a:ext>
            </a:extLst>
          </p:cNvPr>
          <p:cNvPicPr>
            <a:picLocks noChangeAspect="1"/>
          </p:cNvPicPr>
          <p:nvPr/>
        </p:nvPicPr>
        <p:blipFill>
          <a:blip r:embed="rId3"/>
          <a:stretch>
            <a:fillRect/>
          </a:stretch>
        </p:blipFill>
        <p:spPr>
          <a:xfrm>
            <a:off x="0" y="1101938"/>
            <a:ext cx="9144000" cy="3184071"/>
          </a:xfrm>
          <a:prstGeom prst="rect">
            <a:avLst/>
          </a:prstGeom>
        </p:spPr>
      </p:pic>
    </p:spTree>
    <p:extLst>
      <p:ext uri="{BB962C8B-B14F-4D97-AF65-F5344CB8AC3E}">
        <p14:creationId xmlns:p14="http://schemas.microsoft.com/office/powerpoint/2010/main" val="356663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B588EA-850A-6646-A265-AD412D22AA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9902" y="825025"/>
            <a:ext cx="3367465" cy="3410091"/>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E250C33-C84A-2D45-A56F-DC7D0CA9A9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25026"/>
            <a:ext cx="3162978" cy="36576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JACoW: Producing Excellent Proceedings</a:t>
            </a:r>
          </a:p>
        </p:txBody>
      </p:sp>
      <p:pic>
        <p:nvPicPr>
          <p:cNvPr id="13" name="Picture 12">
            <a:extLst>
              <a:ext uri="{FF2B5EF4-FFF2-40B4-BE49-F238E27FC236}">
                <a16:creationId xmlns:a16="http://schemas.microsoft.com/office/drawing/2014/main" id="{BE4B492B-4017-7C4E-AD93-63EB4DC93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8736" y="2765223"/>
            <a:ext cx="3140140" cy="3657600"/>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p:cNvSpPr txBox="1"/>
          <p:nvPr/>
        </p:nvSpPr>
        <p:spPr>
          <a:xfrm>
            <a:off x="7219387" y="1079697"/>
            <a:ext cx="1701107" cy="1323439"/>
          </a:xfrm>
          <a:prstGeom prst="rect">
            <a:avLst/>
          </a:prstGeom>
          <a:noFill/>
        </p:spPr>
        <p:txBody>
          <a:bodyPr wrap="none" rtlCol="0">
            <a:spAutoFit/>
          </a:bodyPr>
          <a:lstStyle/>
          <a:p>
            <a:r>
              <a:rPr lang="en-US" sz="1600" dirty="0">
                <a:solidFill>
                  <a:schemeClr val="tx2"/>
                </a:solidFill>
                <a:latin typeface="Arial"/>
                <a:cs typeface="Arial"/>
              </a:rPr>
              <a:t>220 conferences</a:t>
            </a:r>
          </a:p>
          <a:p>
            <a:r>
              <a:rPr lang="en-US" sz="1600" dirty="0">
                <a:solidFill>
                  <a:schemeClr val="tx2"/>
                </a:solidFill>
                <a:latin typeface="Arial"/>
                <a:cs typeface="Arial"/>
              </a:rPr>
              <a:t>and workshops</a:t>
            </a:r>
          </a:p>
          <a:p>
            <a:r>
              <a:rPr lang="en-US" sz="1600" dirty="0">
                <a:solidFill>
                  <a:schemeClr val="tx2"/>
                </a:solidFill>
                <a:latin typeface="Arial"/>
                <a:cs typeface="Arial"/>
              </a:rPr>
              <a:t>as of this writing</a:t>
            </a:r>
          </a:p>
          <a:p>
            <a:endParaRPr lang="en-US" sz="1600" dirty="0">
              <a:solidFill>
                <a:schemeClr val="tx2"/>
              </a:solidFill>
              <a:latin typeface="Arial"/>
              <a:cs typeface="Arial"/>
            </a:endParaRPr>
          </a:p>
          <a:p>
            <a:r>
              <a:rPr lang="en-US" sz="1600" dirty="0">
                <a:solidFill>
                  <a:schemeClr val="tx2"/>
                </a:solidFill>
                <a:latin typeface="Arial"/>
                <a:cs typeface="Arial"/>
              </a:rPr>
              <a:t>12 since last TM</a:t>
            </a:r>
          </a:p>
        </p:txBody>
      </p:sp>
      <p:pic>
        <p:nvPicPr>
          <p:cNvPr id="15" name="Picture 14">
            <a:extLst>
              <a:ext uri="{FF2B5EF4-FFF2-40B4-BE49-F238E27FC236}">
                <a16:creationId xmlns:a16="http://schemas.microsoft.com/office/drawing/2014/main" id="{CD7B4A04-CE40-8B4B-9395-6247DFE216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7755" y="2319688"/>
            <a:ext cx="3610161" cy="410313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087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B797-DBE7-8A46-8758-F13BCFE75C3A}"/>
              </a:ext>
            </a:extLst>
          </p:cNvPr>
          <p:cNvSpPr>
            <a:spLocks noGrp="1"/>
          </p:cNvSpPr>
          <p:nvPr>
            <p:ph type="title"/>
          </p:nvPr>
        </p:nvSpPr>
        <p:spPr/>
        <p:txBody>
          <a:bodyPr/>
          <a:lstStyle/>
          <a:p>
            <a:r>
              <a:rPr lang="en-US"/>
              <a:t>Conferences, Papers, Talks, Posters</a:t>
            </a:r>
          </a:p>
        </p:txBody>
      </p:sp>
      <p:pic>
        <p:nvPicPr>
          <p:cNvPr id="5" name="Picture 4">
            <a:extLst>
              <a:ext uri="{FF2B5EF4-FFF2-40B4-BE49-F238E27FC236}">
                <a16:creationId xmlns:a16="http://schemas.microsoft.com/office/drawing/2014/main" id="{83CFCA38-C94D-2C4D-8BC1-FFEF88A0220A}"/>
              </a:ext>
            </a:extLst>
          </p:cNvPr>
          <p:cNvPicPr>
            <a:picLocks noChangeAspect="1"/>
          </p:cNvPicPr>
          <p:nvPr/>
        </p:nvPicPr>
        <p:blipFill>
          <a:blip r:embed="rId2"/>
          <a:stretch>
            <a:fillRect/>
          </a:stretch>
        </p:blipFill>
        <p:spPr>
          <a:xfrm>
            <a:off x="0" y="1428077"/>
            <a:ext cx="9144000" cy="4001845"/>
          </a:xfrm>
          <a:prstGeom prst="rect">
            <a:avLst/>
          </a:prstGeom>
        </p:spPr>
      </p:pic>
      <p:sp>
        <p:nvSpPr>
          <p:cNvPr id="6" name="TextBox 5">
            <a:extLst>
              <a:ext uri="{FF2B5EF4-FFF2-40B4-BE49-F238E27FC236}">
                <a16:creationId xmlns:a16="http://schemas.microsoft.com/office/drawing/2014/main" id="{AF8E84AC-0E11-B143-A366-891CD23C0A12}"/>
              </a:ext>
            </a:extLst>
          </p:cNvPr>
          <p:cNvSpPr txBox="1"/>
          <p:nvPr/>
        </p:nvSpPr>
        <p:spPr>
          <a:xfrm>
            <a:off x="7135883" y="6064205"/>
            <a:ext cx="1962397" cy="338554"/>
          </a:xfrm>
          <a:prstGeom prst="rect">
            <a:avLst/>
          </a:prstGeom>
          <a:noFill/>
        </p:spPr>
        <p:txBody>
          <a:bodyPr wrap="none" rtlCol="0">
            <a:spAutoFit/>
          </a:bodyPr>
          <a:lstStyle/>
          <a:p>
            <a:r>
              <a:rPr lang="en-US" sz="1600" dirty="0">
                <a:solidFill>
                  <a:schemeClr val="tx2"/>
                </a:solidFill>
                <a:latin typeface="Arial"/>
                <a:cs typeface="Arial"/>
              </a:rPr>
              <a:t>Thanks to R. Billen!</a:t>
            </a:r>
          </a:p>
        </p:txBody>
      </p:sp>
    </p:spTree>
    <p:extLst>
      <p:ext uri="{BB962C8B-B14F-4D97-AF65-F5344CB8AC3E}">
        <p14:creationId xmlns:p14="http://schemas.microsoft.com/office/powerpoint/2010/main" val="126193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Reading</a:t>
            </a:r>
          </a:p>
        </p:txBody>
      </p:sp>
      <p:pic>
        <p:nvPicPr>
          <p:cNvPr id="4" name="Picture 3" descr="Screen Shot 2016-11-06 at 2.44.57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114" y="975280"/>
            <a:ext cx="4453287" cy="5152516"/>
          </a:xfrm>
          <a:prstGeom prst="rect">
            <a:avLst/>
          </a:prstGeom>
          <a:effectLst>
            <a:outerShdw blurRad="50800" dist="38100" dir="2700000" algn="tl" rotWithShape="0">
              <a:prstClr val="black">
                <a:alpha val="40000"/>
              </a:prstClr>
            </a:outerShdw>
          </a:effectLst>
        </p:spPr>
      </p:pic>
      <p:pic>
        <p:nvPicPr>
          <p:cNvPr id="5" name="Picture 4" descr="Screen Shot 2016-11-06 at 2.45.28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0708" y="2228660"/>
            <a:ext cx="4312501" cy="3871161"/>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87007" y="6129867"/>
            <a:ext cx="5433824" cy="307777"/>
          </a:xfrm>
          <a:prstGeom prst="rect">
            <a:avLst/>
          </a:prstGeom>
          <a:noFill/>
        </p:spPr>
        <p:txBody>
          <a:bodyPr wrap="none" rtlCol="0">
            <a:spAutoFit/>
          </a:bodyPr>
          <a:lstStyle/>
          <a:p>
            <a:r>
              <a:rPr lang="en-US" sz="1400" dirty="0">
                <a:solidFill>
                  <a:schemeClr val="tx2"/>
                </a:solidFill>
                <a:latin typeface="Arial"/>
                <a:cs typeface="Arial"/>
                <a:hlinkClick r:id="rId4"/>
              </a:rPr>
              <a:t>http://epaper.kek.jp/jacow/TM_2003_Trieste/slides/Seminar-JP.pdf</a:t>
            </a:r>
            <a:r>
              <a:rPr lang="en-US" sz="1400" dirty="0">
                <a:solidFill>
                  <a:schemeClr val="tx2"/>
                </a:solidFill>
                <a:latin typeface="Arial"/>
                <a:cs typeface="Arial"/>
              </a:rPr>
              <a:t> </a:t>
            </a:r>
          </a:p>
        </p:txBody>
      </p:sp>
      <p:sp>
        <p:nvSpPr>
          <p:cNvPr id="9" name="TextBox 8"/>
          <p:cNvSpPr txBox="1"/>
          <p:nvPr/>
        </p:nvSpPr>
        <p:spPr>
          <a:xfrm>
            <a:off x="11141" y="743411"/>
            <a:ext cx="4891083" cy="307777"/>
          </a:xfrm>
          <a:prstGeom prst="rect">
            <a:avLst/>
          </a:prstGeom>
          <a:noFill/>
        </p:spPr>
        <p:txBody>
          <a:bodyPr wrap="none" rtlCol="0">
            <a:spAutoFit/>
          </a:bodyPr>
          <a:lstStyle/>
          <a:p>
            <a:r>
              <a:rPr lang="en-US" sz="1400" dirty="0">
                <a:solidFill>
                  <a:schemeClr val="tx2"/>
                </a:solidFill>
                <a:latin typeface="Arial"/>
                <a:cs typeface="Arial"/>
                <a:hlinkClick r:id="rId5"/>
              </a:rPr>
              <a:t>http://www.jacow.org/uploads/About/Article_KASOKUKI.pdf</a:t>
            </a:r>
            <a:r>
              <a:rPr lang="en-US" sz="1400" dirty="0">
                <a:solidFill>
                  <a:schemeClr val="tx2"/>
                </a:solidFill>
                <a:latin typeface="Arial"/>
                <a:cs typeface="Arial"/>
              </a:rPr>
              <a:t> </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7401" y="999735"/>
            <a:ext cx="1238217" cy="1191289"/>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6855516" y="1055435"/>
            <a:ext cx="1173225" cy="1173225"/>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904906" y="3468791"/>
            <a:ext cx="4159921" cy="584775"/>
          </a:xfrm>
          <a:prstGeom prst="rect">
            <a:avLst/>
          </a:prstGeom>
          <a:noFill/>
        </p:spPr>
        <p:txBody>
          <a:bodyPr wrap="none" rtlCol="0">
            <a:spAutoFit/>
          </a:bodyPr>
          <a:lstStyle/>
          <a:p>
            <a:r>
              <a:rPr lang="en-US" sz="1600" dirty="0">
                <a:solidFill>
                  <a:schemeClr val="bg1"/>
                </a:solidFill>
                <a:latin typeface="Arial"/>
                <a:cs typeface="Arial"/>
              </a:rPr>
              <a:t>Or, as Volker would put it, “Joint Accelerator</a:t>
            </a:r>
          </a:p>
          <a:p>
            <a:r>
              <a:rPr lang="en-US" sz="1600" dirty="0">
                <a:solidFill>
                  <a:schemeClr val="bg1"/>
                </a:solidFill>
                <a:latin typeface="Arial"/>
                <a:cs typeface="Arial"/>
              </a:rPr>
              <a:t>Conferences on the Web”</a:t>
            </a:r>
          </a:p>
        </p:txBody>
      </p:sp>
    </p:spTree>
    <p:extLst>
      <p:ext uri="{BB962C8B-B14F-4D97-AF65-F5344CB8AC3E}">
        <p14:creationId xmlns:p14="http://schemas.microsoft.com/office/powerpoint/2010/main" val="216100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8A13-4430-B648-A3BA-227C28DA9765}"/>
              </a:ext>
            </a:extLst>
          </p:cNvPr>
          <p:cNvSpPr>
            <a:spLocks noGrp="1"/>
          </p:cNvSpPr>
          <p:nvPr>
            <p:ph type="title"/>
          </p:nvPr>
        </p:nvSpPr>
        <p:spPr>
          <a:xfrm>
            <a:off x="173256" y="143934"/>
            <a:ext cx="8925024" cy="397933"/>
          </a:xfrm>
        </p:spPr>
        <p:txBody>
          <a:bodyPr/>
          <a:lstStyle/>
          <a:p>
            <a:r>
              <a:rPr lang="en-US"/>
              <a:t>Thank You!</a:t>
            </a:r>
          </a:p>
        </p:txBody>
      </p:sp>
      <p:pic>
        <p:nvPicPr>
          <p:cNvPr id="5" name="Picture 4">
            <a:extLst>
              <a:ext uri="{FF2B5EF4-FFF2-40B4-BE49-F238E27FC236}">
                <a16:creationId xmlns:a16="http://schemas.microsoft.com/office/drawing/2014/main" id="{5E684010-0557-374C-86D5-C1EE00AD1785}"/>
              </a:ext>
            </a:extLst>
          </p:cNvPr>
          <p:cNvPicPr>
            <a:picLocks noChangeAspect="1"/>
          </p:cNvPicPr>
          <p:nvPr/>
        </p:nvPicPr>
        <p:blipFill>
          <a:blip r:embed="rId2"/>
          <a:stretch>
            <a:fillRect/>
          </a:stretch>
        </p:blipFill>
        <p:spPr>
          <a:xfrm>
            <a:off x="74596" y="678091"/>
            <a:ext cx="2649613" cy="5712594"/>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CCB7703-97D6-2F46-9318-D4D415F31C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8703" y="885523"/>
            <a:ext cx="6150543" cy="3053305"/>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8F706E2-2689-C44A-B0B7-EB3266F301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8702" y="4024807"/>
            <a:ext cx="6140919" cy="2365878"/>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A59D4ED-DEDC-144B-A70F-DD4A68C73939}"/>
              </a:ext>
            </a:extLst>
          </p:cNvPr>
          <p:cNvSpPr txBox="1"/>
          <p:nvPr/>
        </p:nvSpPr>
        <p:spPr>
          <a:xfrm>
            <a:off x="74596" y="5805910"/>
            <a:ext cx="1107996" cy="584775"/>
          </a:xfrm>
          <a:prstGeom prst="rect">
            <a:avLst/>
          </a:prstGeom>
          <a:noFill/>
        </p:spPr>
        <p:txBody>
          <a:bodyPr wrap="none" rtlCol="0">
            <a:spAutoFit/>
          </a:bodyPr>
          <a:lstStyle/>
          <a:p>
            <a:r>
              <a:rPr lang="en-US" sz="1600" dirty="0">
                <a:solidFill>
                  <a:schemeClr val="bg1"/>
                </a:solidFill>
                <a:latin typeface="Arial"/>
                <a:cs typeface="Arial"/>
              </a:rPr>
              <a:t>IPAC’19</a:t>
            </a:r>
          </a:p>
          <a:p>
            <a:r>
              <a:rPr lang="en-US" sz="1600" dirty="0">
                <a:solidFill>
                  <a:schemeClr val="bg1"/>
                </a:solidFill>
                <a:latin typeface="Arial"/>
                <a:cs typeface="Arial"/>
              </a:rPr>
              <a:t>salt mines</a:t>
            </a:r>
          </a:p>
        </p:txBody>
      </p:sp>
      <p:sp>
        <p:nvSpPr>
          <p:cNvPr id="8" name="TextBox 7">
            <a:extLst>
              <a:ext uri="{FF2B5EF4-FFF2-40B4-BE49-F238E27FC236}">
                <a16:creationId xmlns:a16="http://schemas.microsoft.com/office/drawing/2014/main" id="{51EA9975-B97B-7A47-93CE-F4E9BC261691}"/>
              </a:ext>
            </a:extLst>
          </p:cNvPr>
          <p:cNvSpPr txBox="1"/>
          <p:nvPr/>
        </p:nvSpPr>
        <p:spPr>
          <a:xfrm>
            <a:off x="7891625" y="885523"/>
            <a:ext cx="925253" cy="830997"/>
          </a:xfrm>
          <a:prstGeom prst="rect">
            <a:avLst/>
          </a:prstGeom>
          <a:noFill/>
        </p:spPr>
        <p:txBody>
          <a:bodyPr wrap="none" rtlCol="0">
            <a:spAutoFit/>
          </a:bodyPr>
          <a:lstStyle/>
          <a:p>
            <a:r>
              <a:rPr lang="en-US" sz="1600" dirty="0">
                <a:solidFill>
                  <a:schemeClr val="bg1"/>
                </a:solidFill>
                <a:latin typeface="Arial"/>
                <a:cs typeface="Arial"/>
              </a:rPr>
              <a:t>IPAC’19</a:t>
            </a:r>
          </a:p>
          <a:p>
            <a:r>
              <a:rPr lang="en-US" sz="1600" dirty="0">
                <a:solidFill>
                  <a:schemeClr val="bg1"/>
                </a:solidFill>
                <a:latin typeface="Arial"/>
                <a:cs typeface="Arial"/>
              </a:rPr>
              <a:t>prisoner</a:t>
            </a:r>
          </a:p>
          <a:p>
            <a:r>
              <a:rPr lang="en-US" sz="1600" dirty="0">
                <a:solidFill>
                  <a:schemeClr val="bg1"/>
                </a:solidFill>
                <a:latin typeface="Arial"/>
                <a:cs typeface="Arial"/>
              </a:rPr>
              <a:t>release</a:t>
            </a:r>
          </a:p>
        </p:txBody>
      </p:sp>
      <p:sp>
        <p:nvSpPr>
          <p:cNvPr id="10" name="TextBox 9">
            <a:extLst>
              <a:ext uri="{FF2B5EF4-FFF2-40B4-BE49-F238E27FC236}">
                <a16:creationId xmlns:a16="http://schemas.microsoft.com/office/drawing/2014/main" id="{87837D76-4529-E042-B0E1-EBF8632C8C59}"/>
              </a:ext>
            </a:extLst>
          </p:cNvPr>
          <p:cNvSpPr txBox="1"/>
          <p:nvPr/>
        </p:nvSpPr>
        <p:spPr>
          <a:xfrm>
            <a:off x="4635768" y="5929020"/>
            <a:ext cx="2734210" cy="338554"/>
          </a:xfrm>
          <a:prstGeom prst="rect">
            <a:avLst/>
          </a:prstGeom>
          <a:noFill/>
        </p:spPr>
        <p:txBody>
          <a:bodyPr wrap="none" rtlCol="0">
            <a:spAutoFit/>
          </a:bodyPr>
          <a:lstStyle/>
          <a:p>
            <a:r>
              <a:rPr lang="en-US" sz="1600" dirty="0">
                <a:solidFill>
                  <a:schemeClr val="bg1"/>
                </a:solidFill>
                <a:latin typeface="Arial"/>
                <a:cs typeface="Arial"/>
              </a:rPr>
              <a:t>2018 JACoW Team Meeting</a:t>
            </a:r>
          </a:p>
        </p:txBody>
      </p:sp>
    </p:spTree>
    <p:extLst>
      <p:ext uri="{BB962C8B-B14F-4D97-AF65-F5344CB8AC3E}">
        <p14:creationId xmlns:p14="http://schemas.microsoft.com/office/powerpoint/2010/main" val="338475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 was your age…</a:t>
            </a:r>
          </a:p>
        </p:txBody>
      </p:sp>
      <p:sp>
        <p:nvSpPr>
          <p:cNvPr id="3" name="Content Placeholder 2"/>
          <p:cNvSpPr>
            <a:spLocks noGrp="1"/>
          </p:cNvSpPr>
          <p:nvPr>
            <p:ph idx="1"/>
          </p:nvPr>
        </p:nvSpPr>
        <p:spPr>
          <a:xfrm>
            <a:off x="457200" y="4689897"/>
            <a:ext cx="8229600" cy="1449124"/>
          </a:xfrm>
        </p:spPr>
        <p:txBody>
          <a:bodyPr>
            <a:normAutofit/>
          </a:bodyPr>
          <a:lstStyle/>
          <a:p>
            <a:r>
              <a:rPr lang="en-US" dirty="0"/>
              <a:t>Conferences once printed all their proceedings</a:t>
            </a:r>
          </a:p>
          <a:p>
            <a:pPr lvl="1"/>
            <a:r>
              <a:rPr lang="en-US" dirty="0"/>
              <a:t>(Nearly) all the delegates got a printed, shipped copy</a:t>
            </a:r>
          </a:p>
          <a:p>
            <a:pPr lvl="1"/>
            <a:r>
              <a:rPr lang="en-US" dirty="0"/>
              <a:t>We’d send people to conferences to get proceedings!</a:t>
            </a:r>
          </a:p>
        </p:txBody>
      </p:sp>
      <p:sp>
        <p:nvSpPr>
          <p:cNvPr id="7" name="TextBox 6"/>
          <p:cNvSpPr txBox="1"/>
          <p:nvPr/>
        </p:nvSpPr>
        <p:spPr>
          <a:xfrm>
            <a:off x="3042776" y="799894"/>
            <a:ext cx="3398687" cy="338554"/>
          </a:xfrm>
          <a:prstGeom prst="rect">
            <a:avLst/>
          </a:prstGeom>
          <a:noFill/>
        </p:spPr>
        <p:txBody>
          <a:bodyPr wrap="none" rtlCol="0">
            <a:spAutoFit/>
          </a:bodyPr>
          <a:lstStyle/>
          <a:p>
            <a:r>
              <a:rPr lang="en-US" sz="1600" dirty="0">
                <a:solidFill>
                  <a:schemeClr val="tx2"/>
                </a:solidFill>
                <a:latin typeface="Arial"/>
                <a:cs typeface="Arial"/>
              </a:rPr>
              <a:t>…proceedings were called “books”!</a:t>
            </a:r>
          </a:p>
        </p:txBody>
      </p:sp>
      <p:pic>
        <p:nvPicPr>
          <p:cNvPr id="8" name="Picture 7" descr="Screen Shot 2016-11-06 at 1.27.39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4394" y="33042"/>
            <a:ext cx="1303423" cy="1355559"/>
          </a:xfrm>
          <a:prstGeom prst="rect">
            <a:avLst/>
          </a:prstGeom>
          <a:effectLst>
            <a:outerShdw blurRad="50800" dist="38100" dir="2700000" algn="tl" rotWithShape="0">
              <a:prstClr val="black">
                <a:alpha val="40000"/>
              </a:prstClr>
            </a:outerShdw>
          </a:effectLst>
        </p:spPr>
      </p:pic>
      <p:pic>
        <p:nvPicPr>
          <p:cNvPr id="9" name="Picture 8" descr="Screen Shot 2016-11-06 at 1.28.4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92" y="34165"/>
            <a:ext cx="1336290" cy="1353312"/>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604EB501-7473-684A-9ACB-935F5C7D6C87}"/>
              </a:ext>
            </a:extLst>
          </p:cNvPr>
          <p:cNvGrpSpPr/>
          <p:nvPr/>
        </p:nvGrpSpPr>
        <p:grpSpPr>
          <a:xfrm>
            <a:off x="1041181" y="1509300"/>
            <a:ext cx="7061639" cy="3219585"/>
            <a:chOff x="1023582" y="1509300"/>
            <a:chExt cx="7061639" cy="3219585"/>
          </a:xfrm>
        </p:grpSpPr>
        <p:pic>
          <p:nvPicPr>
            <p:cNvPr id="10" name="Picture 9" descr="2016-11-06 12.34.4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582" y="1509300"/>
              <a:ext cx="4233591" cy="317519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FD11A5B-5EC4-E847-987D-B88E33E5C2E2}"/>
                </a:ext>
              </a:extLst>
            </p:cNvPr>
            <p:cNvPicPr>
              <a:picLocks noChangeAspect="1"/>
            </p:cNvPicPr>
            <p:nvPr/>
          </p:nvPicPr>
          <p:blipFill>
            <a:blip r:embed="rId5"/>
            <a:stretch>
              <a:fillRect/>
            </a:stretch>
          </p:blipFill>
          <p:spPr>
            <a:xfrm>
              <a:off x="5694680" y="1513438"/>
              <a:ext cx="2390541" cy="3215447"/>
            </a:xfrm>
            <a:prstGeom prst="rect">
              <a:avLst/>
            </a:prstGeom>
            <a:ln>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7275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9545" y="5299875"/>
            <a:ext cx="1558182" cy="1137532"/>
          </a:xfrm>
          <a:prstGeom prst="rect">
            <a:avLst/>
          </a:prstGeom>
        </p:spPr>
      </p:pic>
      <p:sp>
        <p:nvSpPr>
          <p:cNvPr id="2" name="Title 1"/>
          <p:cNvSpPr>
            <a:spLocks noGrp="1"/>
          </p:cNvSpPr>
          <p:nvPr>
            <p:ph type="title"/>
          </p:nvPr>
        </p:nvSpPr>
        <p:spPr/>
        <p:txBody>
          <a:bodyPr/>
          <a:lstStyle/>
          <a:p>
            <a:pPr lvl="0"/>
            <a:r>
              <a:rPr lang="en-US" dirty="0"/>
              <a:t>A</a:t>
            </a:r>
            <a:r>
              <a:rPr lang="en-US" baseline="0" dirty="0"/>
              <a:t> Confluence </a:t>
            </a:r>
            <a:r>
              <a:rPr lang="en-US" baseline="0"/>
              <a:t>of Technologies</a:t>
            </a:r>
            <a:endParaRPr lang="en-US"/>
          </a:p>
        </p:txBody>
      </p:sp>
      <p:sp>
        <p:nvSpPr>
          <p:cNvPr id="3" name="Content Placeholder 2"/>
          <p:cNvSpPr>
            <a:spLocks noGrp="1"/>
          </p:cNvSpPr>
          <p:nvPr>
            <p:ph idx="1"/>
          </p:nvPr>
        </p:nvSpPr>
        <p:spPr>
          <a:xfrm>
            <a:off x="457200" y="1079658"/>
            <a:ext cx="8229600" cy="5192105"/>
          </a:xfrm>
        </p:spPr>
        <p:txBody>
          <a:bodyPr>
            <a:normAutofit lnSpcReduction="10000"/>
          </a:bodyPr>
          <a:lstStyle/>
          <a:p>
            <a:r>
              <a:rPr lang="en-US" dirty="0"/>
              <a:t>1990-1: World Wide Web (CERN)</a:t>
            </a:r>
          </a:p>
          <a:p>
            <a:r>
              <a:rPr lang="en-US" dirty="0"/>
              <a:t>1993: PDF and </a:t>
            </a:r>
            <a:r>
              <a:rPr lang="en-US" dirty="0" err="1"/>
              <a:t>Acroread</a:t>
            </a:r>
            <a:r>
              <a:rPr lang="en-US" dirty="0"/>
              <a:t> made free (Adobe)</a:t>
            </a:r>
          </a:p>
          <a:p>
            <a:r>
              <a:rPr lang="en-US" dirty="0"/>
              <a:t>1993: Commercialization of Linux (</a:t>
            </a:r>
            <a:r>
              <a:rPr lang="en-US" dirty="0" err="1"/>
              <a:t>redhat</a:t>
            </a:r>
            <a:r>
              <a:rPr lang="en-US" dirty="0"/>
              <a:t>)</a:t>
            </a:r>
          </a:p>
          <a:p>
            <a:r>
              <a:rPr lang="en-US" dirty="0"/>
              <a:t>1994: 100 MHz PC processors (Intel)</a:t>
            </a:r>
          </a:p>
          <a:p>
            <a:r>
              <a:rPr lang="en-US" dirty="0"/>
              <a:t>1995-2000: Dot Com Boom</a:t>
            </a:r>
          </a:p>
          <a:p>
            <a:pPr lvl="1"/>
            <a:r>
              <a:rPr lang="en-US" dirty="0"/>
              <a:t>Internet usage/access grows 25x: 15M to 350M</a:t>
            </a:r>
          </a:p>
          <a:p>
            <a:pPr lvl="1"/>
            <a:r>
              <a:rPr lang="en-US" sz="1200" dirty="0"/>
              <a:t>1995: Release of Windows </a:t>
            </a:r>
            <a:r>
              <a:rPr lang="fr-FR" sz="1200" dirty="0"/>
              <a:t>’</a:t>
            </a:r>
            <a:r>
              <a:rPr lang="en-US" sz="1200" dirty="0"/>
              <a:t>95</a:t>
            </a:r>
          </a:p>
          <a:p>
            <a:pPr lvl="1"/>
            <a:endParaRPr lang="en-US" sz="1200" dirty="0"/>
          </a:p>
          <a:p>
            <a:r>
              <a:rPr lang="en-US" dirty="0"/>
              <a:t>PAC’95 (Dallas): Camera-ready publication</a:t>
            </a:r>
          </a:p>
          <a:p>
            <a:r>
              <a:rPr lang="en-US" dirty="0"/>
              <a:t>EPAC’96 (</a:t>
            </a:r>
            <a:r>
              <a:rPr lang="en-US" dirty="0" err="1"/>
              <a:t>Sitges</a:t>
            </a:r>
            <a:r>
              <a:rPr lang="en-US" dirty="0"/>
              <a:t>): Electronic publication (CERN)</a:t>
            </a:r>
          </a:p>
          <a:p>
            <a:pPr lvl="1"/>
            <a:r>
              <a:rPr lang="en-US" dirty="0"/>
              <a:t>Templates, on-site editing, dot board </a:t>
            </a:r>
            <a:r>
              <a:rPr lang="en-US" sz="2000" dirty="0"/>
              <a:t>(author “education”)</a:t>
            </a:r>
          </a:p>
          <a:p>
            <a:r>
              <a:rPr lang="en-US" dirty="0"/>
              <a:t>PAC’97 (Vancouver): The birth of JACoW</a:t>
            </a:r>
          </a:p>
          <a:p>
            <a:pPr lvl="1"/>
            <a:r>
              <a:rPr lang="en-US" dirty="0"/>
              <a:t>Founded by APAC’98, EPAC’98, PAC’99</a:t>
            </a:r>
          </a:p>
        </p:txBody>
      </p:sp>
      <p:sp>
        <p:nvSpPr>
          <p:cNvPr id="4" name="TextBox 3"/>
          <p:cNvSpPr txBox="1"/>
          <p:nvPr/>
        </p:nvSpPr>
        <p:spPr>
          <a:xfrm>
            <a:off x="7315536" y="470207"/>
            <a:ext cx="1928733" cy="276999"/>
          </a:xfrm>
          <a:prstGeom prst="rect">
            <a:avLst/>
          </a:prstGeom>
          <a:noFill/>
        </p:spPr>
        <p:txBody>
          <a:bodyPr wrap="none" rtlCol="0">
            <a:spAutoFit/>
          </a:bodyPr>
          <a:lstStyle/>
          <a:p>
            <a:r>
              <a:rPr lang="en-US" sz="1200" dirty="0">
                <a:solidFill>
                  <a:schemeClr val="tx2"/>
                </a:solidFill>
                <a:latin typeface="Arial"/>
                <a:cs typeface="Arial"/>
              </a:rPr>
              <a:t>And an </a:t>
            </a:r>
            <a:r>
              <a:rPr lang="en-US" sz="1200" dirty="0">
                <a:solidFill>
                  <a:schemeClr val="tx2"/>
                </a:solidFill>
                <a:latin typeface="Arial"/>
                <a:cs typeface="Arial"/>
                <a:hlinkClick r:id="rId3"/>
              </a:rPr>
              <a:t>exaltation of larks</a:t>
            </a:r>
            <a:endParaRPr lang="en-US" sz="1200" dirty="0">
              <a:solidFill>
                <a:schemeClr val="tx2"/>
              </a:solidFill>
              <a:latin typeface="Arial"/>
              <a:cs typeface="Arial"/>
            </a:endParaRPr>
          </a:p>
        </p:txBody>
      </p:sp>
      <p:sp>
        <p:nvSpPr>
          <p:cNvPr id="5" name="TextBox 4"/>
          <p:cNvSpPr txBox="1"/>
          <p:nvPr/>
        </p:nvSpPr>
        <p:spPr>
          <a:xfrm>
            <a:off x="6818380" y="731165"/>
            <a:ext cx="2425889" cy="276999"/>
          </a:xfrm>
          <a:prstGeom prst="rect">
            <a:avLst/>
          </a:prstGeom>
          <a:noFill/>
        </p:spPr>
        <p:txBody>
          <a:bodyPr wrap="none" rtlCol="0">
            <a:spAutoFit/>
          </a:bodyPr>
          <a:lstStyle/>
          <a:p>
            <a:r>
              <a:rPr lang="en-US" sz="1200" dirty="0">
                <a:solidFill>
                  <a:schemeClr val="tx2"/>
                </a:solidFill>
                <a:latin typeface="Arial"/>
                <a:cs typeface="Arial"/>
              </a:rPr>
              <a:t>Not to be confused with </a:t>
            </a:r>
            <a:r>
              <a:rPr lang="en-US" sz="1200" dirty="0">
                <a:solidFill>
                  <a:schemeClr val="tx2"/>
                </a:solidFill>
                <a:latin typeface="Arial"/>
                <a:cs typeface="Arial"/>
                <a:hlinkClick r:id="rId4"/>
              </a:rPr>
              <a:t>the larch</a:t>
            </a:r>
            <a:endParaRPr lang="en-US" sz="1200" dirty="0">
              <a:solidFill>
                <a:schemeClr val="tx2"/>
              </a:solidFill>
              <a:latin typeface="Arial"/>
              <a:cs typeface="Arial"/>
            </a:endParaRPr>
          </a:p>
        </p:txBody>
      </p:sp>
    </p:spTree>
    <p:extLst>
      <p:ext uri="{BB962C8B-B14F-4D97-AF65-F5344CB8AC3E}">
        <p14:creationId xmlns:p14="http://schemas.microsoft.com/office/powerpoint/2010/main" val="99825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Confluence of Personalities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08700" y="890620"/>
            <a:ext cx="3424452" cy="437855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090" y="890621"/>
            <a:ext cx="2031730" cy="3309785"/>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6449830" y="949377"/>
            <a:ext cx="2206750" cy="2206750"/>
          </a:xfrm>
          <a:prstGeom prst="rect">
            <a:avLst/>
          </a:prstGeom>
          <a:effectLst>
            <a:outerShdw blurRad="50800" dist="38100" dir="2700000" algn="tl" rotWithShape="0">
              <a:prstClr val="black">
                <a:alpha val="40000"/>
              </a:prstClr>
            </a:outerShdw>
          </a:effectLst>
        </p:spPr>
      </p:pic>
      <p:pic>
        <p:nvPicPr>
          <p:cNvPr id="11" name="Picture 10" descr="Screen Shot 2016-11-06 at 2.18.46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49830" y="3376054"/>
            <a:ext cx="2206750" cy="2424859"/>
          </a:xfrm>
          <a:prstGeom prst="rect">
            <a:avLst/>
          </a:prstGeom>
          <a:effectLst>
            <a:outerShdw blurRad="50800" dist="38100" dir="2700000" algn="tl" rotWithShape="0">
              <a:prstClr val="black">
                <a:alpha val="40000"/>
              </a:prstClr>
            </a:outerShdw>
          </a:effectLst>
        </p:spPr>
      </p:pic>
      <p:pic>
        <p:nvPicPr>
          <p:cNvPr id="12" name="Picture 11" descr="Screen Shot 2016-11-06 at 2.21.34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504" y="4291966"/>
            <a:ext cx="3747025" cy="213066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10090" y="6084073"/>
            <a:ext cx="998222" cy="338554"/>
          </a:xfrm>
          <a:prstGeom prst="rect">
            <a:avLst/>
          </a:prstGeom>
          <a:noFill/>
        </p:spPr>
        <p:txBody>
          <a:bodyPr wrap="none" rtlCol="0">
            <a:spAutoFit/>
          </a:bodyPr>
          <a:lstStyle/>
          <a:p>
            <a:r>
              <a:rPr lang="en-US" sz="1600" dirty="0">
                <a:solidFill>
                  <a:schemeClr val="bg1"/>
                </a:solidFill>
                <a:latin typeface="Arial"/>
                <a:cs typeface="Arial"/>
              </a:rPr>
              <a:t>EPAC’98</a:t>
            </a:r>
          </a:p>
        </p:txBody>
      </p:sp>
      <p:sp>
        <p:nvSpPr>
          <p:cNvPr id="13" name="TextBox 12"/>
          <p:cNvSpPr txBox="1"/>
          <p:nvPr/>
        </p:nvSpPr>
        <p:spPr>
          <a:xfrm>
            <a:off x="1202566" y="3738355"/>
            <a:ext cx="861967" cy="338554"/>
          </a:xfrm>
          <a:prstGeom prst="rect">
            <a:avLst/>
          </a:prstGeom>
          <a:noFill/>
        </p:spPr>
        <p:txBody>
          <a:bodyPr wrap="none" rtlCol="0">
            <a:spAutoFit/>
          </a:bodyPr>
          <a:lstStyle/>
          <a:p>
            <a:r>
              <a:rPr lang="en-US" sz="1600">
                <a:solidFill>
                  <a:schemeClr val="bg1"/>
                </a:solidFill>
                <a:latin typeface="Arial"/>
                <a:cs typeface="Arial"/>
              </a:rPr>
              <a:t>PAC’99</a:t>
            </a:r>
            <a:endParaRPr lang="en-US" sz="1600" dirty="0">
              <a:solidFill>
                <a:schemeClr val="bg1"/>
              </a:solidFill>
              <a:latin typeface="Arial"/>
              <a:cs typeface="Arial"/>
            </a:endParaRPr>
          </a:p>
        </p:txBody>
      </p:sp>
      <p:sp>
        <p:nvSpPr>
          <p:cNvPr id="14" name="TextBox 13"/>
          <p:cNvSpPr txBox="1"/>
          <p:nvPr/>
        </p:nvSpPr>
        <p:spPr>
          <a:xfrm>
            <a:off x="6736471" y="5462359"/>
            <a:ext cx="998222" cy="338554"/>
          </a:xfrm>
          <a:prstGeom prst="rect">
            <a:avLst/>
          </a:prstGeom>
          <a:noFill/>
        </p:spPr>
        <p:txBody>
          <a:bodyPr wrap="none" rtlCol="0">
            <a:spAutoFit/>
          </a:bodyPr>
          <a:lstStyle/>
          <a:p>
            <a:r>
              <a:rPr lang="en-US" sz="1600" dirty="0">
                <a:solidFill>
                  <a:schemeClr val="bg1"/>
                </a:solidFill>
                <a:latin typeface="Arial"/>
                <a:cs typeface="Arial"/>
              </a:rPr>
              <a:t>APAC’98</a:t>
            </a:r>
          </a:p>
        </p:txBody>
      </p:sp>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22511" y="4211746"/>
            <a:ext cx="2205182" cy="2216727"/>
          </a:xfrm>
          <a:prstGeom prst="rect">
            <a:avLst/>
          </a:prstGeom>
          <a:effectLst>
            <a:outerShdw blurRad="50800" dist="38100" dir="2700000" algn="tl" rotWithShape="0">
              <a:srgbClr val="000000">
                <a:alpha val="43000"/>
              </a:srgbClr>
            </a:outerShdw>
          </a:effectLst>
        </p:spPr>
      </p:pic>
      <p:sp>
        <p:nvSpPr>
          <p:cNvPr id="15" name="TextBox 14"/>
          <p:cNvSpPr txBox="1"/>
          <p:nvPr/>
        </p:nvSpPr>
        <p:spPr>
          <a:xfrm>
            <a:off x="3352319" y="5998119"/>
            <a:ext cx="861967" cy="338554"/>
          </a:xfrm>
          <a:prstGeom prst="rect">
            <a:avLst/>
          </a:prstGeom>
          <a:noFill/>
        </p:spPr>
        <p:txBody>
          <a:bodyPr wrap="none" rtlCol="0">
            <a:spAutoFit/>
          </a:bodyPr>
          <a:lstStyle/>
          <a:p>
            <a:r>
              <a:rPr lang="en-US" sz="1600" dirty="0">
                <a:solidFill>
                  <a:schemeClr val="bg1"/>
                </a:solidFill>
                <a:latin typeface="Arial"/>
                <a:cs typeface="Arial"/>
              </a:rPr>
              <a:t>PAC’97</a:t>
            </a:r>
          </a:p>
        </p:txBody>
      </p:sp>
      <p:sp>
        <p:nvSpPr>
          <p:cNvPr id="10" name="TextBox 9"/>
          <p:cNvSpPr txBox="1"/>
          <p:nvPr/>
        </p:nvSpPr>
        <p:spPr>
          <a:xfrm>
            <a:off x="4222054" y="6055269"/>
            <a:ext cx="861967" cy="338554"/>
          </a:xfrm>
          <a:prstGeom prst="rect">
            <a:avLst/>
          </a:prstGeom>
          <a:noFill/>
        </p:spPr>
        <p:txBody>
          <a:bodyPr wrap="none" rtlCol="0">
            <a:spAutoFit/>
          </a:bodyPr>
          <a:lstStyle/>
          <a:p>
            <a:r>
              <a:rPr lang="en-US" sz="1600">
                <a:solidFill>
                  <a:schemeClr val="bg1"/>
                </a:solidFill>
                <a:latin typeface="Arial"/>
                <a:cs typeface="Arial"/>
              </a:rPr>
              <a:t>PAC’95</a:t>
            </a:r>
            <a:endParaRPr lang="en-US" sz="1600" dirty="0">
              <a:solidFill>
                <a:schemeClr val="bg1"/>
              </a:solidFill>
              <a:latin typeface="Arial"/>
              <a:cs typeface="Arial"/>
            </a:endParaRPr>
          </a:p>
        </p:txBody>
      </p:sp>
    </p:spTree>
    <p:extLst>
      <p:ext uri="{BB962C8B-B14F-4D97-AF65-F5344CB8AC3E}">
        <p14:creationId xmlns:p14="http://schemas.microsoft.com/office/powerpoint/2010/main" val="422051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Deal!</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5637" y="849866"/>
            <a:ext cx="8312727" cy="5400084"/>
          </a:xfrm>
          <a:prstGeom prst="rect">
            <a:avLst/>
          </a:prstGeom>
        </p:spPr>
      </p:pic>
      <p:sp>
        <p:nvSpPr>
          <p:cNvPr id="4" name="Oval 3"/>
          <p:cNvSpPr/>
          <p:nvPr/>
        </p:nvSpPr>
        <p:spPr>
          <a:xfrm>
            <a:off x="4512623" y="2208810"/>
            <a:ext cx="1009403" cy="29688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977053" y="3759749"/>
            <a:ext cx="3166947" cy="2629899"/>
          </a:xfrm>
          <a:prstGeom prst="rect">
            <a:avLst/>
          </a:prstGeom>
          <a:solidFill>
            <a:schemeClr val="bg1"/>
          </a:solidFill>
        </p:spPr>
        <p:txBody>
          <a:bodyPr wrap="none" rtlCol="0" anchor="ctr" anchorCtr="0">
            <a:noAutofit/>
          </a:bodyPr>
          <a:lstStyle/>
          <a:p>
            <a:endParaRPr lang="en-US" sz="1600" dirty="0">
              <a:solidFill>
                <a:schemeClr val="tx2"/>
              </a:solidFill>
              <a:latin typeface="Arial"/>
              <a:cs typeface="Arial"/>
            </a:endParaRPr>
          </a:p>
          <a:p>
            <a:endParaRPr lang="en-US" sz="1600" dirty="0">
              <a:solidFill>
                <a:schemeClr val="tx2"/>
              </a:solidFill>
              <a:latin typeface="Arial"/>
              <a:cs typeface="Arial"/>
            </a:endParaRPr>
          </a:p>
          <a:p>
            <a:r>
              <a:rPr lang="en-US" sz="1600" dirty="0">
                <a:solidFill>
                  <a:schemeClr val="tx2"/>
                </a:solidFill>
                <a:latin typeface="Arial"/>
                <a:cs typeface="Arial"/>
              </a:rPr>
              <a:t>Proceeding copies sold through</a:t>
            </a:r>
          </a:p>
          <a:p>
            <a:r>
              <a:rPr lang="en-US" sz="1600" dirty="0">
                <a:solidFill>
                  <a:schemeClr val="tx2"/>
                </a:solidFill>
                <a:latin typeface="Arial"/>
                <a:cs typeface="Arial"/>
              </a:rPr>
              <a:t>Curran Associates</a:t>
            </a:r>
          </a:p>
          <a:p>
            <a:endParaRPr lang="en-US" sz="1600" dirty="0">
              <a:solidFill>
                <a:schemeClr val="tx2"/>
              </a:solidFill>
              <a:latin typeface="Arial"/>
              <a:cs typeface="Arial"/>
            </a:endParaRPr>
          </a:p>
          <a:p>
            <a:r>
              <a:rPr lang="en-US" sz="1600" dirty="0">
                <a:solidFill>
                  <a:schemeClr val="tx2"/>
                </a:solidFill>
                <a:latin typeface="Arial"/>
                <a:cs typeface="Arial"/>
              </a:rPr>
              <a:t>Other hardcopies US$300-$500</a:t>
            </a:r>
          </a:p>
          <a:p>
            <a:r>
              <a:rPr lang="en-US" sz="1600" dirty="0">
                <a:solidFill>
                  <a:schemeClr val="tx2"/>
                </a:solidFill>
                <a:latin typeface="Arial"/>
                <a:cs typeface="Arial"/>
              </a:rPr>
              <a:t>for recent IPACs</a:t>
            </a:r>
          </a:p>
          <a:p>
            <a:endParaRPr lang="en-US" sz="1600" dirty="0">
              <a:solidFill>
                <a:schemeClr val="tx2"/>
              </a:solidFill>
              <a:latin typeface="Arial"/>
              <a:cs typeface="Arial"/>
            </a:endParaRPr>
          </a:p>
          <a:p>
            <a:r>
              <a:rPr lang="en-US" sz="1600" dirty="0">
                <a:solidFill>
                  <a:schemeClr val="tx2"/>
                </a:solidFill>
                <a:latin typeface="Arial"/>
                <a:cs typeface="Arial"/>
              </a:rPr>
              <a:t>A large portion of registration fee</a:t>
            </a:r>
          </a:p>
          <a:p>
            <a:r>
              <a:rPr lang="en-US" sz="1600" dirty="0">
                <a:solidFill>
                  <a:schemeClr val="tx2"/>
                </a:solidFill>
                <a:latin typeface="Arial"/>
                <a:cs typeface="Arial"/>
              </a:rPr>
              <a:t>if all delegates receive a printed</a:t>
            </a:r>
          </a:p>
          <a:p>
            <a:r>
              <a:rPr lang="en-US" sz="1600" dirty="0">
                <a:solidFill>
                  <a:schemeClr val="tx2"/>
                </a:solidFill>
                <a:latin typeface="Arial"/>
                <a:cs typeface="Arial"/>
              </a:rPr>
              <a:t>copy</a:t>
            </a:r>
          </a:p>
          <a:p>
            <a:endParaRPr lang="en-US" sz="1600" dirty="0">
              <a:solidFill>
                <a:schemeClr val="tx2"/>
              </a:solidFill>
              <a:latin typeface="Arial"/>
              <a:cs typeface="Arial"/>
            </a:endParaRPr>
          </a:p>
          <a:p>
            <a:endParaRPr lang="en-US" sz="1600" dirty="0">
              <a:solidFill>
                <a:schemeClr val="tx2"/>
              </a:solidFill>
              <a:latin typeface="Arial"/>
              <a:cs typeface="Arial"/>
            </a:endParaRPr>
          </a:p>
        </p:txBody>
      </p:sp>
    </p:spTree>
    <p:extLst>
      <p:ext uri="{BB962C8B-B14F-4D97-AF65-F5344CB8AC3E}">
        <p14:creationId xmlns:p14="http://schemas.microsoft.com/office/powerpoint/2010/main" val="89096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Deal!</a:t>
            </a:r>
          </a:p>
        </p:txBody>
      </p:sp>
      <p:sp>
        <p:nvSpPr>
          <p:cNvPr id="5" name="TextBox 4"/>
          <p:cNvSpPr txBox="1"/>
          <p:nvPr/>
        </p:nvSpPr>
        <p:spPr>
          <a:xfrm>
            <a:off x="5977053" y="3759749"/>
            <a:ext cx="3166947" cy="2629899"/>
          </a:xfrm>
          <a:prstGeom prst="rect">
            <a:avLst/>
          </a:prstGeom>
          <a:solidFill>
            <a:schemeClr val="bg1"/>
          </a:solidFill>
        </p:spPr>
        <p:txBody>
          <a:bodyPr wrap="none" rtlCol="0" anchor="ctr" anchorCtr="0">
            <a:noAutofit/>
          </a:bodyPr>
          <a:lstStyle/>
          <a:p>
            <a:endParaRPr lang="en-US" sz="1600" dirty="0">
              <a:solidFill>
                <a:schemeClr val="tx2"/>
              </a:solidFill>
              <a:latin typeface="Arial"/>
              <a:cs typeface="Arial"/>
            </a:endParaRPr>
          </a:p>
          <a:p>
            <a:endParaRPr lang="en-US" sz="1600" dirty="0">
              <a:solidFill>
                <a:schemeClr val="tx2"/>
              </a:solidFill>
              <a:latin typeface="Arial"/>
              <a:cs typeface="Arial"/>
            </a:endParaRPr>
          </a:p>
          <a:p>
            <a:r>
              <a:rPr lang="en-US" sz="1600" dirty="0">
                <a:solidFill>
                  <a:schemeClr val="tx2"/>
                </a:solidFill>
                <a:latin typeface="Arial"/>
                <a:cs typeface="Arial"/>
              </a:rPr>
              <a:t>Proceeding copies sold through</a:t>
            </a:r>
          </a:p>
          <a:p>
            <a:r>
              <a:rPr lang="en-US" sz="1600" dirty="0">
                <a:solidFill>
                  <a:schemeClr val="tx2"/>
                </a:solidFill>
                <a:latin typeface="Arial"/>
                <a:cs typeface="Arial"/>
              </a:rPr>
              <a:t>Curran Associates</a:t>
            </a:r>
          </a:p>
          <a:p>
            <a:endParaRPr lang="en-US" sz="1600" dirty="0">
              <a:solidFill>
                <a:schemeClr val="tx2"/>
              </a:solidFill>
              <a:latin typeface="Arial"/>
              <a:cs typeface="Arial"/>
            </a:endParaRPr>
          </a:p>
          <a:p>
            <a:r>
              <a:rPr lang="en-US" sz="1600" dirty="0">
                <a:solidFill>
                  <a:schemeClr val="tx2"/>
                </a:solidFill>
                <a:latin typeface="Arial"/>
                <a:cs typeface="Arial"/>
              </a:rPr>
              <a:t>Other hardcopies US$300-$500</a:t>
            </a:r>
          </a:p>
          <a:p>
            <a:r>
              <a:rPr lang="en-US" sz="1600" dirty="0">
                <a:solidFill>
                  <a:schemeClr val="tx2"/>
                </a:solidFill>
                <a:latin typeface="Arial"/>
                <a:cs typeface="Arial"/>
              </a:rPr>
              <a:t>for recent IPACs</a:t>
            </a:r>
          </a:p>
          <a:p>
            <a:endParaRPr lang="en-US" sz="1600" dirty="0">
              <a:solidFill>
                <a:schemeClr val="tx2"/>
              </a:solidFill>
              <a:latin typeface="Arial"/>
              <a:cs typeface="Arial"/>
            </a:endParaRPr>
          </a:p>
          <a:p>
            <a:r>
              <a:rPr lang="en-US" sz="1600" dirty="0">
                <a:solidFill>
                  <a:schemeClr val="tx2"/>
                </a:solidFill>
                <a:latin typeface="Arial"/>
                <a:cs typeface="Arial"/>
              </a:rPr>
              <a:t>A large portion of registration fee</a:t>
            </a:r>
          </a:p>
          <a:p>
            <a:r>
              <a:rPr lang="en-US" sz="1600" dirty="0">
                <a:solidFill>
                  <a:schemeClr val="tx2"/>
                </a:solidFill>
                <a:latin typeface="Arial"/>
                <a:cs typeface="Arial"/>
              </a:rPr>
              <a:t>if all delegates receive a printed</a:t>
            </a:r>
          </a:p>
          <a:p>
            <a:r>
              <a:rPr lang="en-US" sz="1600" dirty="0">
                <a:solidFill>
                  <a:schemeClr val="tx2"/>
                </a:solidFill>
                <a:latin typeface="Arial"/>
                <a:cs typeface="Arial"/>
              </a:rPr>
              <a:t>copy</a:t>
            </a:r>
          </a:p>
          <a:p>
            <a:endParaRPr lang="en-US" sz="1600" dirty="0">
              <a:solidFill>
                <a:schemeClr val="tx2"/>
              </a:solidFill>
              <a:latin typeface="Arial"/>
              <a:cs typeface="Arial"/>
            </a:endParaRPr>
          </a:p>
          <a:p>
            <a:endParaRPr lang="en-US" sz="1600" dirty="0">
              <a:solidFill>
                <a:schemeClr val="tx2"/>
              </a:solidFill>
              <a:latin typeface="Arial"/>
              <a:cs typeface="Arial"/>
            </a:endParaRPr>
          </a:p>
        </p:txBody>
      </p:sp>
      <p:sp>
        <p:nvSpPr>
          <p:cNvPr id="4" name="Oval 3"/>
          <p:cNvSpPr/>
          <p:nvPr/>
        </p:nvSpPr>
        <p:spPr>
          <a:xfrm>
            <a:off x="4512623" y="2208810"/>
            <a:ext cx="1009403" cy="29688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00039E7-1521-DB42-AD27-3EAAB68C5590}"/>
              </a:ext>
            </a:extLst>
          </p:cNvPr>
          <p:cNvPicPr>
            <a:picLocks noChangeAspect="1"/>
          </p:cNvPicPr>
          <p:nvPr/>
        </p:nvPicPr>
        <p:blipFill>
          <a:blip r:embed="rId2"/>
          <a:stretch>
            <a:fillRect/>
          </a:stretch>
        </p:blipFill>
        <p:spPr>
          <a:xfrm>
            <a:off x="0" y="1732270"/>
            <a:ext cx="9144000" cy="3393460"/>
          </a:xfrm>
          <a:prstGeom prst="rect">
            <a:avLst/>
          </a:prstGeom>
        </p:spPr>
      </p:pic>
    </p:spTree>
    <p:extLst>
      <p:ext uri="{BB962C8B-B14F-4D97-AF65-F5344CB8AC3E}">
        <p14:creationId xmlns:p14="http://schemas.microsoft.com/office/powerpoint/2010/main" val="345953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Rational Comparison</a:t>
            </a:r>
          </a:p>
        </p:txBody>
      </p:sp>
      <p:sp>
        <p:nvSpPr>
          <p:cNvPr id="3" name="Content Placeholder 2"/>
          <p:cNvSpPr>
            <a:spLocks noGrp="1"/>
          </p:cNvSpPr>
          <p:nvPr>
            <p:ph idx="1"/>
          </p:nvPr>
        </p:nvSpPr>
        <p:spPr>
          <a:xfrm>
            <a:off x="457200" y="4450015"/>
            <a:ext cx="8229600" cy="1845121"/>
          </a:xfrm>
        </p:spPr>
        <p:txBody>
          <a:bodyPr>
            <a:normAutofit/>
          </a:bodyPr>
          <a:lstStyle/>
          <a:p>
            <a:r>
              <a:rPr lang="en-US" sz="2000" dirty="0"/>
              <a:t>Association for Computing Machinery (ACM) publishing arm</a:t>
            </a:r>
          </a:p>
          <a:p>
            <a:pPr lvl="1"/>
            <a:r>
              <a:rPr lang="en-US" sz="1800" dirty="0"/>
              <a:t>$500 + $20 per paper over 30           $500+$20*1400ish = $28-30k</a:t>
            </a:r>
          </a:p>
          <a:p>
            <a:pPr lvl="1"/>
            <a:r>
              <a:rPr lang="en-US" sz="1800" dirty="0"/>
              <a:t>Reasonably comparable to JACoW costs</a:t>
            </a:r>
          </a:p>
          <a:p>
            <a:pPr lvl="1"/>
            <a:r>
              <a:rPr lang="en-US" sz="1800" dirty="0"/>
              <a:t>BUT they have their own copyright, and require subscription for access</a:t>
            </a:r>
          </a:p>
          <a:p>
            <a:r>
              <a:rPr lang="en-US" sz="2000" b="1" dirty="0"/>
              <a:t>JACoW is better at a comparable up-front cost </a:t>
            </a:r>
            <a:r>
              <a:rPr lang="en-US" sz="1400" b="1" dirty="0"/>
              <a:t>(and lower total cost)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3488" y="852871"/>
            <a:ext cx="7557025" cy="3597144"/>
          </a:xfrm>
          <a:prstGeom prst="rect">
            <a:avLst/>
          </a:prstGeom>
        </p:spPr>
      </p:pic>
    </p:spTree>
    <p:extLst>
      <p:ext uri="{BB962C8B-B14F-4D97-AF65-F5344CB8AC3E}">
        <p14:creationId xmlns:p14="http://schemas.microsoft.com/office/powerpoint/2010/main" val="200415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Goals of JACoW?</a:t>
            </a:r>
          </a:p>
        </p:txBody>
      </p:sp>
      <p:sp>
        <p:nvSpPr>
          <p:cNvPr id="3" name="Content Placeholder 2"/>
          <p:cNvSpPr>
            <a:spLocks noGrp="1"/>
          </p:cNvSpPr>
          <p:nvPr>
            <p:ph idx="1"/>
          </p:nvPr>
        </p:nvSpPr>
        <p:spPr>
          <a:xfrm>
            <a:off x="457200" y="1180829"/>
            <a:ext cx="8229600" cy="4958192"/>
          </a:xfrm>
        </p:spPr>
        <p:txBody>
          <a:bodyPr>
            <a:normAutofit/>
          </a:bodyPr>
          <a:lstStyle/>
          <a:p>
            <a:r>
              <a:rPr lang="en-US" dirty="0"/>
              <a:t>Publish high-quality sets of proceedings with access through the custom interface.</a:t>
            </a:r>
          </a:p>
          <a:p>
            <a:r>
              <a:rPr lang="en-US" dirty="0"/>
              <a:t>Provide long-term archival storage to ensure longevity and access to publication data.</a:t>
            </a:r>
          </a:p>
          <a:p>
            <a:r>
              <a:rPr lang="en-US" dirty="0"/>
              <a:t>Publish conference metadata for open archives.</a:t>
            </a:r>
          </a:p>
          <a:p>
            <a:endParaRPr lang="en-US" dirty="0"/>
          </a:p>
          <a:p>
            <a:r>
              <a:rPr lang="en-US" dirty="0"/>
              <a:t>Train and educate authors and editors.</a:t>
            </a:r>
          </a:p>
          <a:p>
            <a:r>
              <a:rPr lang="en-US" dirty="0"/>
              <a:t>Provide and maintain a repository of user profiles for accelerator conferences.</a:t>
            </a:r>
          </a:p>
          <a:p>
            <a:r>
              <a:rPr lang="en-US" dirty="0"/>
              <a:t>Provide support for conference organisers.</a:t>
            </a:r>
          </a:p>
        </p:txBody>
      </p:sp>
      <p:sp>
        <p:nvSpPr>
          <p:cNvPr id="4" name="TextBox 3"/>
          <p:cNvSpPr txBox="1"/>
          <p:nvPr/>
        </p:nvSpPr>
        <p:spPr>
          <a:xfrm>
            <a:off x="2437506" y="763384"/>
            <a:ext cx="4268989" cy="338554"/>
          </a:xfrm>
          <a:prstGeom prst="rect">
            <a:avLst/>
          </a:prstGeom>
          <a:noFill/>
        </p:spPr>
        <p:txBody>
          <a:bodyPr wrap="none" rtlCol="0">
            <a:spAutoFit/>
          </a:bodyPr>
          <a:lstStyle/>
          <a:p>
            <a:pPr algn="ctr"/>
            <a:r>
              <a:rPr lang="en-US" sz="1600" dirty="0">
                <a:solidFill>
                  <a:schemeClr val="tx2"/>
                </a:solidFill>
                <a:latin typeface="Arial"/>
                <a:cs typeface="Arial"/>
                <a:hlinkClick r:id="rId2"/>
              </a:rPr>
              <a:t>http://www.jacow.org/About/</a:t>
            </a:r>
            <a:r>
              <a:rPr lang="en-US" sz="1600" dirty="0" err="1">
                <a:solidFill>
                  <a:schemeClr val="tx2"/>
                </a:solidFill>
                <a:latin typeface="Arial"/>
                <a:cs typeface="Arial"/>
                <a:hlinkClick r:id="rId2"/>
              </a:rPr>
              <a:t>GoalsOfJACoW</a:t>
            </a:r>
            <a:r>
              <a:rPr lang="en-US" sz="1600" dirty="0">
                <a:solidFill>
                  <a:schemeClr val="tx2"/>
                </a:solidFill>
                <a:latin typeface="Arial"/>
                <a:cs typeface="Arial"/>
                <a:hlinkClick r:id="rId2"/>
              </a:rPr>
              <a:t>  </a:t>
            </a:r>
            <a:endParaRPr lang="en-US" sz="1600" dirty="0">
              <a:solidFill>
                <a:schemeClr val="tx2"/>
              </a:solidFill>
              <a:latin typeface="Arial"/>
              <a:cs typeface="Arial"/>
            </a:endParaRPr>
          </a:p>
        </p:txBody>
      </p:sp>
      <p:sp>
        <p:nvSpPr>
          <p:cNvPr id="5" name="TextBox 4"/>
          <p:cNvSpPr txBox="1"/>
          <p:nvPr/>
        </p:nvSpPr>
        <p:spPr>
          <a:xfrm>
            <a:off x="972297" y="5837305"/>
            <a:ext cx="7199407" cy="461665"/>
          </a:xfrm>
          <a:prstGeom prst="rect">
            <a:avLst/>
          </a:prstGeom>
          <a:solidFill>
            <a:srgbClr val="008000"/>
          </a:solidFill>
          <a:effectLst>
            <a:outerShdw blurRad="50800" dist="38100" dir="2700000" algn="tl" rotWithShape="0">
              <a:srgbClr val="000000">
                <a:alpha val="43000"/>
              </a:srgbClr>
            </a:outerShdw>
          </a:effectLst>
        </p:spPr>
        <p:txBody>
          <a:bodyPr wrap="none" rtlCol="0">
            <a:spAutoFit/>
          </a:bodyPr>
          <a:lstStyle/>
          <a:p>
            <a:r>
              <a:rPr lang="en-US" sz="2400" dirty="0">
                <a:solidFill>
                  <a:schemeClr val="bg1"/>
                </a:solidFill>
                <a:latin typeface="Arial"/>
                <a:cs typeface="Arial"/>
              </a:rPr>
              <a:t>Consistent core goals since the founding of JACoW</a:t>
            </a:r>
          </a:p>
        </p:txBody>
      </p:sp>
    </p:spTree>
    <p:extLst>
      <p:ext uri="{BB962C8B-B14F-4D97-AF65-F5344CB8AC3E}">
        <p14:creationId xmlns:p14="http://schemas.microsoft.com/office/powerpoint/2010/main" val="232333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Requirements of JACoW?</a:t>
            </a:r>
          </a:p>
        </p:txBody>
      </p:sp>
      <p:sp>
        <p:nvSpPr>
          <p:cNvPr id="3" name="Content Placeholder 2"/>
          <p:cNvSpPr>
            <a:spLocks noGrp="1"/>
          </p:cNvSpPr>
          <p:nvPr>
            <p:ph idx="1"/>
          </p:nvPr>
        </p:nvSpPr>
        <p:spPr>
          <a:xfrm>
            <a:off x="457200" y="1336788"/>
            <a:ext cx="8229600" cy="4869073"/>
          </a:xfrm>
        </p:spPr>
        <p:txBody>
          <a:bodyPr/>
          <a:lstStyle/>
          <a:p>
            <a:r>
              <a:rPr lang="en-US" dirty="0"/>
              <a:t>CC-BY 3.0: </a:t>
            </a:r>
            <a:r>
              <a:rPr lang="en-US" sz="2300" dirty="0">
                <a:hlinkClick r:id="rId2"/>
              </a:rPr>
              <a:t>https://creativecommons.org/licenses/by/3.0/</a:t>
            </a:r>
            <a:r>
              <a:rPr lang="en-US" sz="2300" dirty="0"/>
              <a:t> </a:t>
            </a:r>
          </a:p>
          <a:p>
            <a:r>
              <a:rPr lang="en-US" dirty="0"/>
              <a:t>Editor/IT participation in Team Meetings (3yr cycle)</a:t>
            </a:r>
          </a:p>
          <a:p>
            <a:r>
              <a:rPr lang="en-US" dirty="0"/>
              <a:t>Technical paper requirements</a:t>
            </a:r>
          </a:p>
          <a:p>
            <a:pPr lvl="1"/>
            <a:r>
              <a:rPr lang="en-US" dirty="0"/>
              <a:t>PDFs: proper metadata / margins / paper size / font embedding / version compatibility</a:t>
            </a:r>
          </a:p>
          <a:p>
            <a:pPr lvl="1"/>
            <a:endParaRPr lang="en-US" sz="1200" dirty="0"/>
          </a:p>
          <a:p>
            <a:r>
              <a:rPr lang="en-US" dirty="0"/>
              <a:t>SPMS use </a:t>
            </a:r>
            <a:r>
              <a:rPr lang="en-US" i="1" dirty="0"/>
              <a:t>not</a:t>
            </a:r>
            <a:r>
              <a:rPr lang="en-US" dirty="0"/>
              <a:t> required</a:t>
            </a:r>
          </a:p>
          <a:p>
            <a:pPr lvl="1"/>
            <a:r>
              <a:rPr lang="en-US" dirty="0"/>
              <a:t>Use of SPMS and repository requires agreement on repository privacy, quality, integrity</a:t>
            </a:r>
          </a:p>
          <a:p>
            <a:pPr lvl="1"/>
            <a:r>
              <a:rPr lang="en-US" dirty="0"/>
              <a:t>Future is SPMS-</a:t>
            </a:r>
            <a:r>
              <a:rPr lang="en-US" dirty="0" err="1"/>
              <a:t>Indico</a:t>
            </a:r>
            <a:r>
              <a:rPr lang="en-US" dirty="0"/>
              <a:t> with perhaps a different model</a:t>
            </a:r>
          </a:p>
          <a:p>
            <a:pPr lvl="1"/>
            <a:endParaRPr lang="en-US" dirty="0"/>
          </a:p>
        </p:txBody>
      </p:sp>
      <p:sp>
        <p:nvSpPr>
          <p:cNvPr id="4" name="TextBox 3"/>
          <p:cNvSpPr txBox="1"/>
          <p:nvPr/>
        </p:nvSpPr>
        <p:spPr>
          <a:xfrm>
            <a:off x="1113361" y="763384"/>
            <a:ext cx="6917278"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http://www.jacow.org/About/PoliciesRequirementsForPublishingOnJACoW</a:t>
            </a:r>
            <a:r>
              <a:rPr lang="en-US" sz="1600" dirty="0">
                <a:solidFill>
                  <a:schemeClr val="tx2"/>
                </a:solidFill>
                <a:latin typeface="Arial"/>
                <a:cs typeface="Arial"/>
              </a:rPr>
              <a:t> </a:t>
            </a:r>
          </a:p>
        </p:txBody>
      </p:sp>
    </p:spTree>
    <p:extLst>
      <p:ext uri="{BB962C8B-B14F-4D97-AF65-F5344CB8AC3E}">
        <p14:creationId xmlns:p14="http://schemas.microsoft.com/office/powerpoint/2010/main" val="1847945804"/>
      </p:ext>
    </p:extLst>
  </p:cSld>
  <p:clrMapOvr>
    <a:masterClrMapping/>
  </p:clrMapOvr>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chemeClr val="tx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4326</TotalTime>
  <Words>910</Words>
  <Application>Microsoft Macintosh PowerPoint</Application>
  <PresentationFormat>On-screen Show (4:3)</PresentationFormat>
  <Paragraphs>142</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Lucida Grande</vt:lpstr>
      <vt:lpstr>JLabPowerpointMain</vt:lpstr>
      <vt:lpstr>What is JACoW and What Do We Offer To Your Conference?</vt:lpstr>
      <vt:lpstr>When I was your age…</vt:lpstr>
      <vt:lpstr>A Confluence of Technologies</vt:lpstr>
      <vt:lpstr>A Confluence of Personalities</vt:lpstr>
      <vt:lpstr>What a Deal!</vt:lpstr>
      <vt:lpstr>What a Deal!</vt:lpstr>
      <vt:lpstr>A More Rational Comparison</vt:lpstr>
      <vt:lpstr>What are the Goals of JACoW?</vt:lpstr>
      <vt:lpstr>What are the Requirements of JACoW?</vt:lpstr>
      <vt:lpstr>The JACoW Charter</vt:lpstr>
      <vt:lpstr>What is JACoW?  A Website (or more)</vt:lpstr>
      <vt:lpstr>What Is JACoW? A Collaboration (reiterating Ivan)</vt:lpstr>
      <vt:lpstr>IPAC’18 JACoW Team (Melbourne)</vt:lpstr>
      <vt:lpstr>JACoW: Producing Excellent Proceedings</vt:lpstr>
      <vt:lpstr>Conferences, Papers, Talks, Posters</vt:lpstr>
      <vt:lpstr>Recommended Reading</vt:lpstr>
      <vt:lpstr>Thank You!</vt:lpstr>
    </vt:vector>
  </TitlesOfParts>
  <Company>Jefferson 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Todd Satogata</cp:lastModifiedBy>
  <cp:revision>1649</cp:revision>
  <cp:lastPrinted>2017-11-27T23:01:19Z</cp:lastPrinted>
  <dcterms:created xsi:type="dcterms:W3CDTF">2014-06-23T12:28:26Z</dcterms:created>
  <dcterms:modified xsi:type="dcterms:W3CDTF">2019-12-03T13:10:18Z</dcterms:modified>
</cp:coreProperties>
</file>