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501" r:id="rId3"/>
    <p:sldId id="426" r:id="rId4"/>
    <p:sldId id="496" r:id="rId5"/>
    <p:sldId id="427" r:id="rId6"/>
    <p:sldId id="502" r:id="rId7"/>
    <p:sldId id="429" r:id="rId8"/>
    <p:sldId id="430" r:id="rId9"/>
    <p:sldId id="433" r:id="rId10"/>
    <p:sldId id="476" r:id="rId11"/>
    <p:sldId id="434" r:id="rId12"/>
    <p:sldId id="435" r:id="rId13"/>
    <p:sldId id="438" r:id="rId14"/>
    <p:sldId id="436" r:id="rId15"/>
    <p:sldId id="446" r:id="rId16"/>
    <p:sldId id="439" r:id="rId17"/>
    <p:sldId id="443" r:id="rId18"/>
    <p:sldId id="479" r:id="rId19"/>
    <p:sldId id="442" r:id="rId20"/>
    <p:sldId id="489" r:id="rId21"/>
    <p:sldId id="494" r:id="rId22"/>
    <p:sldId id="490" r:id="rId23"/>
    <p:sldId id="495" r:id="rId24"/>
    <p:sldId id="493" r:id="rId25"/>
    <p:sldId id="447" r:id="rId26"/>
    <p:sldId id="453" r:id="rId27"/>
    <p:sldId id="478" r:id="rId28"/>
    <p:sldId id="485" r:id="rId29"/>
    <p:sldId id="486" r:id="rId30"/>
    <p:sldId id="487" r:id="rId31"/>
    <p:sldId id="458" r:id="rId32"/>
    <p:sldId id="475" r:id="rId33"/>
    <p:sldId id="48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16B13"/>
    <a:srgbClr val="DB95C6"/>
    <a:srgbClr val="81FF6B"/>
    <a:srgbClr val="FD767A"/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6" autoAdjust="0"/>
    <p:restoredTop sz="86416" autoAdjust="0"/>
  </p:normalViewPr>
  <p:slideViewPr>
    <p:cSldViewPr>
      <p:cViewPr varScale="1">
        <p:scale>
          <a:sx n="132" d="100"/>
          <a:sy n="132" d="100"/>
        </p:scale>
        <p:origin x="1408" y="17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25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7.xml"/><Relationship Id="rId3" Type="http://schemas.openxmlformats.org/officeDocument/2006/relationships/slide" Target="slides/slide3.xml"/><Relationship Id="rId21" Type="http://schemas.openxmlformats.org/officeDocument/2006/relationships/slide" Target="slides/slide22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6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1.xml"/><Relationship Id="rId29" Type="http://schemas.openxmlformats.org/officeDocument/2006/relationships/slide" Target="slides/slide3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5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3.xml"/><Relationship Id="rId27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DF9A3D7-3847-154F-A5DD-B0E0D63C1D68}" type="datetime1">
              <a:rPr lang="en-US"/>
              <a:pPr/>
              <a:t>11/8/22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F1BF8F9-FBC9-9041-83C9-4DD2E1006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C09DBCE-FBA5-DF4D-A2BE-545183F5175B}" type="datetime1">
              <a:rPr lang="en-US"/>
              <a:pPr/>
              <a:t>11/8/22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C29F202-07C7-604E-B938-A041F5E57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9F202-07C7-604E-B938-A041F5E571A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5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9F202-07C7-604E-B938-A041F5E571A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5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also be SAB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F202-07C7-604E-B938-A041F5E571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7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also be SAB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F202-07C7-604E-B938-A041F5E571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9F202-07C7-604E-B938-A041F5E571A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71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34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38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42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53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94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044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86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42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60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95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677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184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4160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89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87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07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89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577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64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64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95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492998" y="6516915"/>
            <a:ext cx="76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2159B8-6456-DA43-94C3-BBBB678059EC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/>
              <a:t>‹#›</a:t>
            </a:fld>
            <a:endParaRPr lang="en-US" sz="1400" dirty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4540" y="6513740"/>
            <a:ext cx="553212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Todd</a:t>
            </a:r>
            <a:r>
              <a:rPr lang="en-US" sz="1400" baseline="0" dirty="0">
                <a:solidFill>
                  <a:srgbClr val="2D2D8A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rgbClr val="2D2D8A"/>
                </a:solidFill>
                <a:latin typeface="Arial" charset="0"/>
              </a:rPr>
              <a:t>Satogata </a:t>
            </a:r>
            <a:r>
              <a:rPr lang="en-US" sz="1400" baseline="0" dirty="0">
                <a:solidFill>
                  <a:srgbClr val="2D2D8A"/>
                </a:solidFill>
                <a:latin typeface="Arial" charset="0"/>
              </a:rPr>
              <a:t>        </a:t>
            </a:r>
            <a:r>
              <a:rPr lang="en-US" sz="1400" dirty="0">
                <a:solidFill>
                  <a:srgbClr val="2D2D8A"/>
                </a:solidFill>
                <a:latin typeface="Arial" charset="0"/>
              </a:rPr>
              <a:t>JACoW Team </a:t>
            </a:r>
            <a:r>
              <a:rPr lang="en-US" sz="1400">
                <a:solidFill>
                  <a:srgbClr val="2D2D8A"/>
                </a:solidFill>
                <a:latin typeface="Arial" charset="0"/>
              </a:rPr>
              <a:t>Meeting       8 Nov 2022</a:t>
            </a:r>
            <a:endParaRPr lang="en-US" sz="1400" dirty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116B13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0" y="6550025"/>
            <a:ext cx="5029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T. Satogata / January 2013          USPAS Accelerator Physics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F2EDEE08-941C-2749-A57B-3D0AF7956A92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>
              <a:solidFill>
                <a:srgbClr val="2D2D8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0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toddsatogata.net/studentPosterOrganizatio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D195D2-BFB1-494F-92EB-580C19A108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470025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effectLst>
                  <a:glow rad="63500">
                    <a:srgbClr val="00B050">
                      <a:alpha val="40000"/>
                    </a:srgbClr>
                  </a:glow>
                </a:effectLst>
              </a:rPr>
              <a:t>Overview of Running a</a:t>
            </a:r>
            <a:br>
              <a:rPr lang="en-US" sz="4800" dirty="0">
                <a:solidFill>
                  <a:schemeClr val="tx1"/>
                </a:solidFill>
                <a:effectLst>
                  <a:glow rad="63500">
                    <a:srgbClr val="00B050">
                      <a:alpha val="40000"/>
                    </a:srgbClr>
                  </a:glow>
                </a:effectLst>
              </a:rPr>
            </a:br>
            <a:r>
              <a:rPr lang="en-US" sz="4800" dirty="0">
                <a:solidFill>
                  <a:schemeClr val="tx1"/>
                </a:solidFill>
                <a:effectLst>
                  <a:glow rad="63500">
                    <a:srgbClr val="00B050">
                      <a:alpha val="40000"/>
                    </a:srgbClr>
                  </a:glow>
                </a:effectLst>
              </a:rPr>
              <a:t>JACoW Member Conference</a:t>
            </a:r>
          </a:p>
        </p:txBody>
      </p:sp>
    </p:spTree>
    <p:extLst>
      <p:ext uri="{BB962C8B-B14F-4D97-AF65-F5344CB8AC3E}">
        <p14:creationId xmlns:p14="http://schemas.microsoft.com/office/powerpoint/2010/main" val="28882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JACoW’s</a:t>
            </a:r>
            <a:r>
              <a:rPr lang="en-US" dirty="0"/>
              <a:t> Relationship to Committees: LOC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/>
              <a:t>LOC has greatest interaction with JACoW</a:t>
            </a:r>
          </a:p>
          <a:p>
            <a:pPr lvl="1"/>
            <a:r>
              <a:rPr lang="en-US" dirty="0"/>
              <a:t>Personnel and resource management, and budgets, are LOC responsibilities</a:t>
            </a:r>
          </a:p>
          <a:p>
            <a:pPr lvl="1"/>
            <a:r>
              <a:rPr lang="en-US" dirty="0"/>
              <a:t>There are many, many roles before, during, and after the conference that are necessary to support the final JACoW objective of producing quality proceedings in timely fashion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30667"/>
              </p:ext>
            </p:extLst>
          </p:nvPr>
        </p:nvGraphicFramePr>
        <p:xfrm>
          <a:off x="1676400" y="3200400"/>
          <a:ext cx="68580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(SPMS/Indico DBA)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Conference Administrator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Scientific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Secretariat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Editor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/ Editorial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Conference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Repository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Editor / 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Author Reception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Transparency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Editor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Presentations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Poster Session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Registration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Exhibition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Manager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Registration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Referees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Conference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Webmaster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Student Session Organizer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2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May Seem Like A Daunting List!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924800" cy="5486400"/>
          </a:xfrm>
        </p:spPr>
        <p:txBody>
          <a:bodyPr/>
          <a:lstStyle/>
          <a:p>
            <a:r>
              <a:rPr lang="en-US" dirty="0"/>
              <a:t>And it is!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dirty="0"/>
              <a:t>Fortunately these roles are well-documented </a:t>
            </a:r>
            <a:r>
              <a:rPr lang="en-US" sz="1200" dirty="0"/>
              <a:t>(some in people’s heads)</a:t>
            </a:r>
          </a:p>
          <a:p>
            <a:r>
              <a:rPr lang="en-US" dirty="0"/>
              <a:t>There are members of the </a:t>
            </a:r>
            <a:r>
              <a:rPr lang="en-US" b="1" dirty="0"/>
              <a:t>JACoW collaboration </a:t>
            </a:r>
            <a:r>
              <a:rPr lang="en-US" dirty="0"/>
              <a:t>who are familiar and experienced with each function</a:t>
            </a:r>
          </a:p>
          <a:p>
            <a:endParaRPr lang="en-US" sz="1400" dirty="0"/>
          </a:p>
          <a:p>
            <a:r>
              <a:rPr lang="en-US" dirty="0"/>
              <a:t>As important as it is, LOC visibility and organization varies greatly between conferences</a:t>
            </a:r>
          </a:p>
          <a:p>
            <a:pPr lvl="1"/>
            <a:r>
              <a:rPr lang="en-US" dirty="0"/>
              <a:t>Some LOCs meet early and often and are very structured</a:t>
            </a:r>
          </a:p>
          <a:p>
            <a:pPr lvl="1"/>
            <a:r>
              <a:rPr lang="en-US" dirty="0"/>
              <a:t>Some LOCs meet late and not very often</a:t>
            </a:r>
          </a:p>
          <a:p>
            <a:pPr lvl="1"/>
            <a:r>
              <a:rPr lang="en-US" b="1" dirty="0"/>
              <a:t>Both can be successful</a:t>
            </a:r>
          </a:p>
          <a:p>
            <a:pPr lvl="1"/>
            <a:r>
              <a:rPr lang="en-US" dirty="0"/>
              <a:t>But the first is far less stressful for those engaged in doing the work of the aforementioned roles!</a:t>
            </a:r>
          </a:p>
          <a:p>
            <a:pPr lvl="1"/>
            <a:r>
              <a:rPr lang="en-US" b="1" dirty="0"/>
              <a:t>Experienced JACoW personnel should not obviate the need for a strong LOC </a:t>
            </a:r>
            <a:r>
              <a:rPr lang="en-US" sz="1400" dirty="0"/>
              <a:t>(even an LOC of one or two people)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DE239-8021-E049-A75A-7F05169D1276}"/>
              </a:ext>
            </a:extLst>
          </p:cNvPr>
          <p:cNvSpPr txBox="1"/>
          <p:nvPr/>
        </p:nvSpPr>
        <p:spPr>
          <a:xfrm>
            <a:off x="3366359" y="1077641"/>
            <a:ext cx="129234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Please don't tell me</a:t>
            </a:r>
          </a:p>
          <a:p>
            <a:r>
              <a:rPr lang="en-US" sz="1000" dirty="0">
                <a:latin typeface="Arial"/>
                <a:cs typeface="Arial"/>
              </a:rPr>
              <a:t>we lost an engine.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035DBB-AA05-0E48-A79E-2D335E9E69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040" y="786064"/>
            <a:ext cx="971877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9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Roles and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029200"/>
          </a:xfrm>
        </p:spPr>
        <p:txBody>
          <a:bodyPr/>
          <a:lstStyle/>
          <a:p>
            <a:r>
              <a:rPr lang="en-US" dirty="0"/>
              <a:t>The following slides describe my experience with the roles of a “typical” </a:t>
            </a:r>
            <a:r>
              <a:rPr lang="en-US" dirty="0" err="1"/>
              <a:t>JACoW </a:t>
            </a:r>
            <a:r>
              <a:rPr lang="en-US" dirty="0"/>
              <a:t>SPMS-based conference</a:t>
            </a:r>
          </a:p>
          <a:p>
            <a:r>
              <a:rPr lang="en-US" dirty="0"/>
              <a:t>Which of these two movie timelines is </a:t>
            </a:r>
            <a:r>
              <a:rPr lang="en-US" b="1" dirty="0"/>
              <a:t>your</a:t>
            </a:r>
            <a:r>
              <a:rPr lang="en-US" dirty="0"/>
              <a:t> conference?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endParaRPr lang="en-US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r>
              <a:rPr lang="en-US" sz="2100" dirty="0"/>
              <a:t>Chris has spoken to </a:t>
            </a:r>
            <a:r>
              <a:rPr lang="en-US" sz="2100" b="1" dirty="0"/>
              <a:t>timelines and chronology </a:t>
            </a:r>
            <a:r>
              <a:rPr lang="en-US" sz="2100" dirty="0"/>
              <a:t>in previous TMs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52D59-4E64-3641-AC29-6F3A47F97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88" y="2209800"/>
            <a:ext cx="7557025" cy="16825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CF4EB-9A52-C441-9BDC-CD3D4F1C6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148" y="3962400"/>
            <a:ext cx="5677705" cy="17669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963630-516A-2C4F-88DD-033E89C8F45C}"/>
              </a:ext>
            </a:extLst>
          </p:cNvPr>
          <p:cNvSpPr txBox="1"/>
          <p:nvPr/>
        </p:nvSpPr>
        <p:spPr>
          <a:xfrm>
            <a:off x="7531218" y="3992880"/>
            <a:ext cx="1638590" cy="276999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https://xkcd.com/657/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99906-F42A-6A4D-A46A-8124CA16F615}"/>
              </a:ext>
            </a:extLst>
          </p:cNvPr>
          <p:cNvSpPr txBox="1"/>
          <p:nvPr/>
        </p:nvSpPr>
        <p:spPr>
          <a:xfrm>
            <a:off x="4523874" y="3936733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(Or Maverick with fancy flying)</a:t>
            </a:r>
          </a:p>
        </p:txBody>
      </p:sp>
    </p:spTree>
    <p:extLst>
      <p:ext uri="{BB962C8B-B14F-4D97-AF65-F5344CB8AC3E}">
        <p14:creationId xmlns:p14="http://schemas.microsoft.com/office/powerpoint/2010/main" val="217947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029200"/>
          </a:xfrm>
        </p:spPr>
        <p:txBody>
          <a:bodyPr/>
          <a:lstStyle/>
          <a:p>
            <a:r>
              <a:rPr lang="en-US" dirty="0"/>
              <a:t>Identify conference topic, location, hosting institution(s) and chair(s), dates</a:t>
            </a:r>
          </a:p>
          <a:p>
            <a:pPr lvl="1"/>
            <a:r>
              <a:rPr lang="en-US" dirty="0"/>
              <a:t>Often a matter of continuity from the series OC</a:t>
            </a:r>
          </a:p>
          <a:p>
            <a:pPr lvl="1"/>
            <a:r>
              <a:rPr lang="en-US" dirty="0"/>
              <a:t>Sometimes decided by a formal bid process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/>
              <a:t>Identify SPC and LOC chairs</a:t>
            </a:r>
          </a:p>
          <a:p>
            <a:pPr lvl="1"/>
            <a:r>
              <a:rPr lang="en-US" dirty="0"/>
              <a:t>They also start gathering their committees</a:t>
            </a:r>
          </a:p>
          <a:p>
            <a:pPr lvl="1"/>
            <a:r>
              <a:rPr lang="en-US" dirty="0"/>
              <a:t>Final committee membership is usually approved by OC</a:t>
            </a:r>
          </a:p>
          <a:p>
            <a:pPr lvl="1"/>
            <a:endParaRPr lang="en-US" sz="1000" dirty="0"/>
          </a:p>
          <a:p>
            <a:r>
              <a:rPr lang="en-US" dirty="0"/>
              <a:t>Sign JACoW SPMS/Indico Terms and Conditions</a:t>
            </a:r>
          </a:p>
          <a:p>
            <a:pPr lvl="1"/>
            <a:r>
              <a:rPr lang="en-US" dirty="0"/>
              <a:t>Per </a:t>
            </a:r>
            <a:r>
              <a:rPr lang="en-US" dirty="0" err="1"/>
              <a:t>JACoW.org</a:t>
            </a:r>
            <a:r>
              <a:rPr lang="en-US" dirty="0"/>
              <a:t> website, delivered to chair and coordinator</a:t>
            </a:r>
          </a:p>
          <a:p>
            <a:pPr lvl="1"/>
            <a:r>
              <a:rPr lang="en-US" dirty="0"/>
              <a:t>Upon approval, an SPMS/Indico instance is created in the relevant geographical area, and configured with some conference info</a:t>
            </a:r>
          </a:p>
          <a:p>
            <a:endParaRPr lang="en-US" sz="1000" dirty="0"/>
          </a:p>
          <a:p>
            <a:r>
              <a:rPr lang="en-US" dirty="0"/>
              <a:t>Set up initial SPMS/Indico configs (e.g. committee lists)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1313E-EF98-ED40-A19B-5EAFC5F3AA3E}"/>
              </a:ext>
            </a:extLst>
          </p:cNvPr>
          <p:cNvSpPr txBox="1"/>
          <p:nvPr/>
        </p:nvSpPr>
        <p:spPr>
          <a:xfrm rot="1168556">
            <a:off x="7232897" y="295260"/>
            <a:ext cx="957313" cy="584775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May Be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Evolving</a:t>
            </a:r>
          </a:p>
        </p:txBody>
      </p:sp>
    </p:spTree>
    <p:extLst>
      <p:ext uri="{BB962C8B-B14F-4D97-AF65-F5344CB8AC3E}">
        <p14:creationId xmlns:p14="http://schemas.microsoft.com/office/powerpoint/2010/main" val="66686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LOC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dirty="0"/>
              <a:t>Start</a:t>
            </a:r>
            <a:r>
              <a:rPr lang="en-US" baseline="0" dirty="0"/>
              <a:t> organizing primary LOC membership</a:t>
            </a:r>
          </a:p>
          <a:p>
            <a:r>
              <a:rPr lang="en-US" baseline="0" dirty="0"/>
              <a:t>Develop initial </a:t>
            </a:r>
            <a:r>
              <a:rPr lang="en-US" baseline="0" dirty="0" err="1"/>
              <a:t>attandance</a:t>
            </a:r>
            <a:r>
              <a:rPr lang="en-US" dirty="0"/>
              <a:t> </a:t>
            </a:r>
            <a:r>
              <a:rPr lang="en-US" baseline="0" dirty="0"/>
              <a:t>estimates,</a:t>
            </a:r>
            <a:r>
              <a:rPr lang="en-US" dirty="0"/>
              <a:t> necessary resources, </a:t>
            </a:r>
            <a:r>
              <a:rPr lang="en-US" baseline="0" dirty="0"/>
              <a:t>and budget</a:t>
            </a:r>
            <a:endParaRPr lang="en-US" dirty="0"/>
          </a:p>
          <a:p>
            <a:r>
              <a:rPr lang="en-US" dirty="0"/>
              <a:t>Identify Professional Conference Organizer </a:t>
            </a:r>
            <a:r>
              <a:rPr lang="en-US" sz="1600" dirty="0"/>
              <a:t>(if used)</a:t>
            </a:r>
          </a:p>
          <a:p>
            <a:r>
              <a:rPr lang="en-US" baseline="0" dirty="0"/>
              <a:t>Determine venue location options and </a:t>
            </a:r>
            <a:r>
              <a:rPr lang="en-US" baseline="0" dirty="0" err="1"/>
              <a:t>negotate</a:t>
            </a:r>
            <a:r>
              <a:rPr lang="en-US" dirty="0"/>
              <a:t> location</a:t>
            </a:r>
          </a:p>
          <a:p>
            <a:r>
              <a:rPr lang="en-US" dirty="0"/>
              <a:t>Start developing budgetary associations (e.g. IEEE)</a:t>
            </a:r>
          </a:p>
          <a:p>
            <a:r>
              <a:rPr lang="en-US" baseline="0" dirty="0"/>
              <a:t>Start developing visual identity,</a:t>
            </a:r>
            <a:r>
              <a:rPr lang="en-US" dirty="0"/>
              <a:t> website</a:t>
            </a:r>
          </a:p>
          <a:p>
            <a:endParaRPr lang="en-US" dirty="0"/>
          </a:p>
          <a:p>
            <a:r>
              <a:rPr lang="en-US" b="1" dirty="0"/>
              <a:t>Start regular meetings at least 1-2 years in advance of larger conferences</a:t>
            </a:r>
          </a:p>
          <a:p>
            <a:pPr lvl="1"/>
            <a:r>
              <a:rPr lang="en-US" dirty="0"/>
              <a:t>Not explicitly part of the timelines talk</a:t>
            </a:r>
          </a:p>
          <a:p>
            <a:pPr lvl="1"/>
            <a:r>
              <a:rPr lang="en-US" dirty="0"/>
              <a:t>Learn from previous conference/workshop experiences</a:t>
            </a:r>
          </a:p>
          <a:p>
            <a:r>
              <a:rPr lang="en-US" i="1" dirty="0"/>
              <a:t>Organizers are improving on this in the post-COVID era</a:t>
            </a:r>
          </a:p>
        </p:txBody>
      </p:sp>
    </p:spTree>
    <p:extLst>
      <p:ext uri="{BB962C8B-B14F-4D97-AF65-F5344CB8AC3E}">
        <p14:creationId xmlns:p14="http://schemas.microsoft.com/office/powerpoint/2010/main" val="331310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SPC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029200"/>
          </a:xfrm>
        </p:spPr>
        <p:txBody>
          <a:bodyPr/>
          <a:lstStyle/>
          <a:p>
            <a:r>
              <a:rPr lang="en-US" dirty="0"/>
              <a:t>Formal and structured </a:t>
            </a:r>
            <a:r>
              <a:rPr lang="en-US" sz="1600" dirty="0"/>
              <a:t>(IPACs) </a:t>
            </a:r>
            <a:r>
              <a:rPr lang="en-US" dirty="0"/>
              <a:t>to informal </a:t>
            </a:r>
            <a:r>
              <a:rPr lang="en-US" sz="1600" dirty="0"/>
              <a:t>(small conferences)</a:t>
            </a:r>
          </a:p>
          <a:p>
            <a:r>
              <a:rPr lang="en-US" dirty="0"/>
              <a:t>Run by SPC chair with help from Scientific Secretariat</a:t>
            </a:r>
          </a:p>
          <a:p>
            <a:endParaRPr lang="en-US" sz="1600" dirty="0"/>
          </a:p>
          <a:p>
            <a:r>
              <a:rPr lang="en-US" b="1" dirty="0"/>
              <a:t>Structures and decides scientific program</a:t>
            </a:r>
          </a:p>
          <a:p>
            <a:pPr lvl="1"/>
            <a:r>
              <a:rPr lang="en-US" dirty="0"/>
              <a:t>Including geographic, institutional, gender balances</a:t>
            </a:r>
          </a:p>
          <a:p>
            <a:r>
              <a:rPr lang="en-US" dirty="0"/>
              <a:t>Timelines discussed in previous timelines talks</a:t>
            </a:r>
          </a:p>
          <a:p>
            <a:r>
              <a:rPr lang="en-US" dirty="0"/>
              <a:t>Reports from, and coordination with, LOC at each meeting</a:t>
            </a:r>
          </a:p>
          <a:p>
            <a:endParaRPr lang="en-US" sz="1600" dirty="0"/>
          </a:p>
          <a:p>
            <a:r>
              <a:rPr lang="en-US" dirty="0"/>
              <a:t>IPACs:</a:t>
            </a:r>
          </a:p>
          <a:p>
            <a:pPr lvl="1"/>
            <a:r>
              <a:rPr lang="en-US" b="1" dirty="0"/>
              <a:t>SPC/1</a:t>
            </a:r>
            <a:r>
              <a:rPr lang="en-US" dirty="0"/>
              <a:t>: Classifications, SAB membership, program structure</a:t>
            </a:r>
          </a:p>
          <a:p>
            <a:pPr lvl="1"/>
            <a:r>
              <a:rPr lang="en-US" b="1" dirty="0"/>
              <a:t>SPC/2</a:t>
            </a:r>
            <a:r>
              <a:rPr lang="en-US" dirty="0"/>
              <a:t>: Selection of invited orals, organize invited program, plenaries and entertainment talks</a:t>
            </a:r>
          </a:p>
          <a:p>
            <a:pPr lvl="1"/>
            <a:r>
              <a:rPr lang="en-US" b="1" dirty="0"/>
              <a:t>SPC/3</a:t>
            </a:r>
            <a:r>
              <a:rPr lang="en-US" dirty="0"/>
              <a:t>: Selection of contributed orals, poster layout, session chairs</a:t>
            </a:r>
          </a:p>
        </p:txBody>
      </p:sp>
    </p:spTree>
    <p:extLst>
      <p:ext uri="{BB962C8B-B14F-4D97-AF65-F5344CB8AC3E}">
        <p14:creationId xmlns:p14="http://schemas.microsoft.com/office/powerpoint/2010/main" val="50286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Abstracts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submission deadline is usually ~4-6 months out from conference</a:t>
            </a:r>
          </a:p>
          <a:p>
            <a:pPr lvl="1"/>
            <a:r>
              <a:rPr lang="en-US" sz="1900" dirty="0"/>
              <a:t>This may vary depending on community and conference</a:t>
            </a:r>
          </a:p>
          <a:p>
            <a:r>
              <a:rPr lang="en-US" dirty="0"/>
              <a:t>Physicists generally work towards a known deadline</a:t>
            </a:r>
          </a:p>
          <a:p>
            <a:pPr lvl="1"/>
            <a:r>
              <a:rPr lang="en-US" dirty="0"/>
              <a:t>Abstracts </a:t>
            </a:r>
            <a:r>
              <a:rPr lang="en-US" b="1" dirty="0"/>
              <a:t>always</a:t>
            </a:r>
            <a:r>
              <a:rPr lang="en-US" dirty="0"/>
              <a:t> spike at the submission deadline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You will likely </a:t>
            </a:r>
            <a:r>
              <a:rPr lang="en-US" b="1" dirty="0"/>
              <a:t>not</a:t>
            </a:r>
            <a:r>
              <a:rPr lang="en-US" dirty="0"/>
              <a:t> get additional abstracts by extending the deadline at the last minute</a:t>
            </a:r>
          </a:p>
          <a:p>
            <a:r>
              <a:rPr lang="en-US" dirty="0"/>
              <a:t>Submitted abstracts are QA’d in preparation for SPC/3</a:t>
            </a:r>
          </a:p>
          <a:p>
            <a:pPr lvl="1"/>
            <a:r>
              <a:rPr lang="en-US" dirty="0"/>
              <a:t>Make them pretty and shiny to be possible contributed orals</a:t>
            </a:r>
          </a:p>
          <a:p>
            <a:pPr lvl="1"/>
            <a:r>
              <a:rPr lang="en-US" dirty="0"/>
              <a:t>Make sure they are in correct main classifications (quotas)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33" y="2895600"/>
            <a:ext cx="6177534" cy="184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048000"/>
            <a:ext cx="2930674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NA-PAC’11 deadline extended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>
            <a:off x="4962675" y="3386554"/>
            <a:ext cx="1027817" cy="9353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0DA143A-5E3E-854B-88D3-8C8AC77BF6F7}"/>
              </a:ext>
            </a:extLst>
          </p:cNvPr>
          <p:cNvSpPr/>
          <p:nvPr/>
        </p:nvSpPr>
        <p:spPr>
          <a:xfrm flipV="1">
            <a:off x="5974080" y="4458676"/>
            <a:ext cx="305582" cy="8284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Abstracts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 is also very interested in abstract numbers</a:t>
            </a:r>
          </a:p>
          <a:p>
            <a:pPr lvl="1"/>
            <a:endParaRPr lang="en-US" dirty="0"/>
          </a:p>
          <a:p>
            <a:r>
              <a:rPr lang="en-US" dirty="0"/>
              <a:t>Used for other conference projections</a:t>
            </a:r>
          </a:p>
          <a:p>
            <a:pPr lvl="1"/>
            <a:r>
              <a:rPr lang="en-US" dirty="0"/>
              <a:t>Total expected registration feeds into budget projections</a:t>
            </a:r>
          </a:p>
          <a:p>
            <a:pPr lvl="1"/>
            <a:r>
              <a:rPr lang="en-US" dirty="0"/>
              <a:t>Advertise expected registration to attract vendors</a:t>
            </a:r>
          </a:p>
          <a:p>
            <a:pPr lvl="1"/>
            <a:endParaRPr lang="en-US" dirty="0"/>
          </a:p>
          <a:p>
            <a:r>
              <a:rPr lang="en-US" dirty="0"/>
              <a:t>Abstract submission is not an obligation</a:t>
            </a:r>
          </a:p>
          <a:p>
            <a:pPr lvl="1"/>
            <a:r>
              <a:rPr lang="en-US" dirty="0"/>
              <a:t>Typically about ~30% of abstracts are later withdrawn</a:t>
            </a:r>
          </a:p>
          <a:p>
            <a:pPr lvl="1"/>
            <a:r>
              <a:rPr lang="en-US" dirty="0"/>
              <a:t>So about 60-80% of </a:t>
            </a:r>
            <a:r>
              <a:rPr lang="en-US" b="1" dirty="0"/>
              <a:t>submitted</a:t>
            </a:r>
            <a:r>
              <a:rPr lang="en-US" dirty="0"/>
              <a:t> abstract number is a reasonable expectation for delegate registration</a:t>
            </a:r>
          </a:p>
          <a:p>
            <a:pPr lvl="2"/>
            <a:r>
              <a:rPr lang="en-US" dirty="0"/>
              <a:t>Also use DOE $500k limit to project max DOE attendance</a:t>
            </a:r>
          </a:p>
          <a:p>
            <a:pPr lvl="2"/>
            <a:r>
              <a:rPr lang="en-US" dirty="0"/>
              <a:t>(This may be a historical bias; post-COVID data is unclear.)</a:t>
            </a:r>
          </a:p>
          <a:p>
            <a:pPr lvl="1"/>
            <a:r>
              <a:rPr lang="en-US" dirty="0"/>
              <a:t>About 10% of total abstract number are usually candidates for the student poster session</a:t>
            </a:r>
          </a:p>
        </p:txBody>
      </p:sp>
    </p:spTree>
    <p:extLst>
      <p:ext uri="{BB962C8B-B14F-4D97-AF65-F5344CB8AC3E}">
        <p14:creationId xmlns:p14="http://schemas.microsoft.com/office/powerpoint/2010/main" val="386510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LOC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029200"/>
          </a:xfrm>
        </p:spPr>
        <p:txBody>
          <a:bodyPr/>
          <a:lstStyle/>
          <a:p>
            <a:r>
              <a:rPr lang="en-US" dirty="0"/>
              <a:t>In parallel to SPC, the LOC is organizing many logistic and budgetary details for the conference</a:t>
            </a:r>
          </a:p>
          <a:p>
            <a:pPr lvl="1"/>
            <a:r>
              <a:rPr lang="en-US" dirty="0"/>
              <a:t>Editorial board</a:t>
            </a:r>
          </a:p>
          <a:p>
            <a:pPr lvl="2"/>
            <a:r>
              <a:rPr lang="en-US" dirty="0"/>
              <a:t>JACoW Team Meeting, training, organize team </a:t>
            </a:r>
            <a:r>
              <a:rPr lang="en-US" sz="1400" dirty="0"/>
              <a:t>(~6 months out)</a:t>
            </a:r>
          </a:p>
          <a:p>
            <a:pPr lvl="1"/>
            <a:r>
              <a:rPr lang="en-US" dirty="0"/>
              <a:t>Graphic identity and web development</a:t>
            </a:r>
          </a:p>
          <a:p>
            <a:pPr lvl="2"/>
            <a:r>
              <a:rPr lang="en-US" dirty="0"/>
              <a:t>Bags, posters, handouts, program booklet</a:t>
            </a:r>
          </a:p>
          <a:p>
            <a:pPr lvl="1"/>
            <a:r>
              <a:rPr lang="en-US" dirty="0"/>
              <a:t>Venue layout and contracting</a:t>
            </a:r>
          </a:p>
          <a:p>
            <a:pPr lvl="2"/>
            <a:r>
              <a:rPr lang="en-US" dirty="0"/>
              <a:t>Including IT and site visit for delegate flow, mix with industry</a:t>
            </a:r>
          </a:p>
          <a:p>
            <a:pPr lvl="2"/>
            <a:r>
              <a:rPr lang="en-US" dirty="0"/>
              <a:t>Including AV and speaker/stage layout, acoustics</a:t>
            </a:r>
          </a:p>
          <a:p>
            <a:pPr lvl="1"/>
            <a:r>
              <a:rPr lang="en-US" dirty="0"/>
              <a:t>Catering and side meetings</a:t>
            </a:r>
          </a:p>
          <a:p>
            <a:pPr lvl="2"/>
            <a:r>
              <a:rPr lang="en-US" dirty="0"/>
              <a:t>Coffee breaks, banquet, chair’s cocktail, WISE…</a:t>
            </a:r>
          </a:p>
          <a:p>
            <a:pPr lvl="1"/>
            <a:r>
              <a:rPr lang="en-US" dirty="0"/>
              <a:t>Industrial registration </a:t>
            </a:r>
            <a:r>
              <a:rPr lang="en-US" sz="1600" dirty="0"/>
              <a:t>(early to develop budget)</a:t>
            </a:r>
          </a:p>
          <a:p>
            <a:pPr lvl="1"/>
            <a:r>
              <a:rPr lang="en-US" dirty="0"/>
              <a:t>Delegate registration</a:t>
            </a:r>
          </a:p>
          <a:p>
            <a:pPr lvl="2"/>
            <a:r>
              <a:rPr lang="en-US" dirty="0"/>
              <a:t>SPMS/Indico should be used for registration if at all possible!</a:t>
            </a:r>
          </a:p>
          <a:p>
            <a:pPr lvl="1"/>
            <a:r>
              <a:rPr lang="en-US" dirty="0"/>
              <a:t>Student program (poster session and grants)</a:t>
            </a:r>
          </a:p>
          <a:p>
            <a:pPr lvl="1"/>
            <a:r>
              <a:rPr lang="en-US" dirty="0"/>
              <a:t>Companion program and registration, Tours</a:t>
            </a:r>
          </a:p>
        </p:txBody>
      </p:sp>
    </p:spTree>
    <p:extLst>
      <p:ext uri="{BB962C8B-B14F-4D97-AF65-F5344CB8AC3E}">
        <p14:creationId xmlns:p14="http://schemas.microsoft.com/office/powerpoint/2010/main" val="263452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85800"/>
          </a:xfrm>
        </p:spPr>
        <p:txBody>
          <a:bodyPr/>
          <a:lstStyle/>
          <a:p>
            <a:r>
              <a:rPr lang="en-US" dirty="0"/>
              <a:t>(Interlude: Student Session Organization)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dirty="0"/>
              <a:t>Student sessions are a large part of large conferences</a:t>
            </a:r>
          </a:p>
          <a:p>
            <a:r>
              <a:rPr lang="en-US" dirty="0"/>
              <a:t>Student Program</a:t>
            </a:r>
          </a:p>
          <a:p>
            <a:pPr lvl="1"/>
            <a:r>
              <a:rPr lang="en-US" dirty="0"/>
              <a:t>Acquire funding for and administer participation grants</a:t>
            </a:r>
          </a:p>
          <a:p>
            <a:pPr lvl="1"/>
            <a:r>
              <a:rPr lang="en-US" dirty="0"/>
              <a:t>Work with grant committee to determine awardees</a:t>
            </a:r>
          </a:p>
          <a:p>
            <a:pPr lvl="1"/>
            <a:r>
              <a:rPr lang="en-US" dirty="0"/>
              <a:t>Work with LOC to determine disbursement</a:t>
            </a:r>
          </a:p>
          <a:p>
            <a:pPr lvl="1"/>
            <a:r>
              <a:rPr lang="en-US" dirty="0"/>
              <a:t>Organize Sunday training session, secretary assignments</a:t>
            </a:r>
          </a:p>
          <a:p>
            <a:pPr lvl="1"/>
            <a:r>
              <a:rPr lang="en-US" dirty="0"/>
              <a:t>Coordinate student participation with Presentations Manager</a:t>
            </a:r>
          </a:p>
          <a:p>
            <a:r>
              <a:rPr lang="en-US" dirty="0"/>
              <a:t>Student Poster Session</a:t>
            </a:r>
          </a:p>
          <a:p>
            <a:pPr lvl="1"/>
            <a:r>
              <a:rPr lang="en-US" dirty="0"/>
              <a:t>Acquire funding, certificates for student poster prizes</a:t>
            </a:r>
          </a:p>
          <a:p>
            <a:pPr lvl="1"/>
            <a:r>
              <a:rPr lang="en-US" dirty="0"/>
              <a:t>Organize (with LOC) student poster session </a:t>
            </a:r>
            <a:r>
              <a:rPr lang="en-US" sz="1600" dirty="0"/>
              <a:t>(usually Sunday)</a:t>
            </a:r>
          </a:p>
          <a:p>
            <a:pPr lvl="2"/>
            <a:r>
              <a:rPr lang="en-US" dirty="0"/>
              <a:t>Gather abstracts </a:t>
            </a:r>
            <a:r>
              <a:rPr lang="en-US" sz="1400" dirty="0"/>
              <a:t>(grant winners must participate)</a:t>
            </a:r>
          </a:p>
          <a:p>
            <a:pPr lvl="2"/>
            <a:r>
              <a:rPr lang="en-US" dirty="0"/>
              <a:t>Organize SPC/OC/SPCC members as judges</a:t>
            </a:r>
          </a:p>
          <a:p>
            <a:pPr lvl="2"/>
            <a:r>
              <a:rPr lang="en-US" dirty="0"/>
              <a:t>Assign poster codes, produce poster session booklet</a:t>
            </a:r>
          </a:p>
          <a:p>
            <a:pPr lvl="2"/>
            <a:r>
              <a:rPr lang="en-US" dirty="0"/>
              <a:t>Organize rubrics and run judging session</a:t>
            </a:r>
          </a:p>
          <a:p>
            <a:pPr lvl="2"/>
            <a:r>
              <a:rPr lang="en-US" dirty="0"/>
              <a:t>Organize prize delivery at prize session </a:t>
            </a:r>
            <a:r>
              <a:rPr lang="en-US" sz="1400" dirty="0"/>
              <a:t>(usually Thursday)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A456A-E2D7-FD42-9899-C669669721C6}"/>
              </a:ext>
            </a:extLst>
          </p:cNvPr>
          <p:cNvSpPr txBox="1"/>
          <p:nvPr/>
        </p:nvSpPr>
        <p:spPr>
          <a:xfrm>
            <a:off x="2596940" y="699300"/>
            <a:ext cx="3950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  <a:hlinkClick r:id="rId2"/>
              </a:rPr>
              <a:t>http://toddsatogata.net/studentPosterOrganization.html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67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7DAA9-47C4-3545-A41E-FDBAC87551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647" y="977902"/>
            <a:ext cx="1342370" cy="134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 </a:t>
            </a:r>
            <a:r>
              <a:rPr lang="en-US" dirty="0" err="1"/>
              <a:t>JACoW</a:t>
            </a:r>
            <a:r>
              <a:rPr lang="en-US" dirty="0"/>
              <a:t> Member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391400" cy="5029200"/>
          </a:xfrm>
        </p:spPr>
        <p:txBody>
          <a:bodyPr/>
          <a:lstStyle/>
          <a:p>
            <a:r>
              <a:rPr lang="en-US" dirty="0"/>
              <a:t>Overview of this overview</a:t>
            </a:r>
          </a:p>
          <a:p>
            <a:pPr lvl="1"/>
            <a:r>
              <a:rPr lang="en-US" dirty="0"/>
              <a:t>Provide broad overview of conference organization</a:t>
            </a:r>
          </a:p>
          <a:p>
            <a:pPr lvl="2"/>
            <a:r>
              <a:rPr lang="en-US" dirty="0"/>
              <a:t>Who does what, when, where, why, and how </a:t>
            </a:r>
            <a:r>
              <a:rPr lang="en-US" sz="1200" dirty="0"/>
              <a:t>(and to whom)</a:t>
            </a:r>
          </a:p>
          <a:p>
            <a:pPr lvl="1"/>
            <a:r>
              <a:rPr lang="en-US" dirty="0"/>
              <a:t>Identify committees and key roles</a:t>
            </a:r>
          </a:p>
          <a:p>
            <a:pPr lvl="1"/>
            <a:r>
              <a:rPr lang="en-US" dirty="0"/>
              <a:t>Describe scientific, industrial, student, and social programs</a:t>
            </a:r>
          </a:p>
          <a:p>
            <a:pPr lvl="1"/>
            <a:r>
              <a:rPr lang="en-US" dirty="0"/>
              <a:t>Describe activities to prepare for and execute the conference, and deliver the proceedings</a:t>
            </a:r>
          </a:p>
          <a:p>
            <a:pPr lvl="2"/>
            <a:r>
              <a:rPr lang="en-US" dirty="0"/>
              <a:t>Include abstracts, papers, author feedback</a:t>
            </a:r>
          </a:p>
          <a:p>
            <a:endParaRPr lang="en-US" sz="1600" dirty="0"/>
          </a:p>
          <a:p>
            <a:r>
              <a:rPr lang="en-US" dirty="0"/>
              <a:t>How does conference organization relate to JACoW?</a:t>
            </a:r>
          </a:p>
          <a:p>
            <a:pPr lvl="1"/>
            <a:r>
              <a:rPr lang="en-US" dirty="0"/>
              <a:t>“A semi-newcomer’s soup to nuts point of view”</a:t>
            </a:r>
          </a:p>
          <a:p>
            <a:endParaRPr lang="en-US" sz="1600" dirty="0"/>
          </a:p>
          <a:p>
            <a:r>
              <a:rPr lang="en-US" sz="1600" dirty="0"/>
              <a:t>This is not a talk about identifying/setting up roles in SPMS/Indico</a:t>
            </a:r>
          </a:p>
          <a:p>
            <a:pPr lvl="1"/>
            <a:r>
              <a:rPr lang="en-US" sz="1600" dirty="0"/>
              <a:t>Talk to, or set up a meeting with, JACoW BoD folks separately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82978" y="2622550"/>
            <a:ext cx="160364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JACoW</a:t>
            </a:r>
          </a:p>
          <a:p>
            <a:pPr algn="ctr"/>
            <a:r>
              <a:rPr lang="en-US" sz="1200" dirty="0">
                <a:latin typeface="Arial"/>
                <a:cs typeface="Arial"/>
              </a:rPr>
              <a:t>(You are (not?) here)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 flipV="1">
            <a:off x="8284798" y="1660193"/>
            <a:ext cx="66783" cy="8734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CE883C7-F430-664E-9A7C-37FDF0E6A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390" y="4185919"/>
            <a:ext cx="1364383" cy="19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(Interlude: Student Poster Session, IPAC’19)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CCB88A-4EEB-6F48-91E8-F41EFCA1B456}"/>
              </a:ext>
            </a:extLst>
          </p:cNvPr>
          <p:cNvGrpSpPr/>
          <p:nvPr/>
        </p:nvGrpSpPr>
        <p:grpSpPr>
          <a:xfrm>
            <a:off x="232930" y="733032"/>
            <a:ext cx="8678140" cy="5562600"/>
            <a:chOff x="304800" y="733032"/>
            <a:chExt cx="8678140" cy="556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CDFD91-2C79-BD42-B75A-59DBA95F0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733032"/>
              <a:ext cx="3891943" cy="55626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B39BDB-864B-1B42-81BB-0718CB93CC36}"/>
                </a:ext>
              </a:extLst>
            </p:cNvPr>
            <p:cNvGrpSpPr/>
            <p:nvPr/>
          </p:nvGrpSpPr>
          <p:grpSpPr>
            <a:xfrm>
              <a:off x="4343400" y="733032"/>
              <a:ext cx="4639540" cy="5562600"/>
              <a:chOff x="4343400" y="733032"/>
              <a:chExt cx="4639540" cy="5562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15E1EAE-7C58-F847-8C87-5179A9428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3586" y="733032"/>
                <a:ext cx="3064873" cy="335142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63EF5B0-0B76-844C-ACB1-C548754CA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3400" y="4299592"/>
                <a:ext cx="4639540" cy="19960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37CB76-E0FE-D440-B5D9-6DACAB5355FE}"/>
              </a:ext>
            </a:extLst>
          </p:cNvPr>
          <p:cNvSpPr txBox="1"/>
          <p:nvPr/>
        </p:nvSpPr>
        <p:spPr>
          <a:xfrm>
            <a:off x="6553200" y="1338944"/>
            <a:ext cx="1314784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134 posters!</a:t>
            </a:r>
          </a:p>
        </p:txBody>
      </p:sp>
    </p:spTree>
    <p:extLst>
      <p:ext uri="{BB962C8B-B14F-4D97-AF65-F5344CB8AC3E}">
        <p14:creationId xmlns:p14="http://schemas.microsoft.com/office/powerpoint/2010/main" val="35599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(Interlude: Industrial</a:t>
            </a:r>
            <a:r>
              <a:rPr lang="en-US" baseline="0" dirty="0"/>
              <a:t> Program)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 exhibitors contribute a </a:t>
            </a:r>
            <a:r>
              <a:rPr lang="en-US" b="1" dirty="0"/>
              <a:t>large</a:t>
            </a:r>
            <a:r>
              <a:rPr lang="en-US" dirty="0"/>
              <a:t> portion of large conference budgets</a:t>
            </a:r>
          </a:p>
          <a:p>
            <a:pPr lvl="1"/>
            <a:r>
              <a:rPr lang="en-US" dirty="0"/>
              <a:t>The Industrial Exhibition Manager is a very important role</a:t>
            </a:r>
          </a:p>
          <a:p>
            <a:pPr lvl="1"/>
            <a:r>
              <a:rPr lang="en-US" dirty="0"/>
              <a:t>Coordinates everything from registration to move-in and move-out, booths, electricity, network, carpeting,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It’s very important to keep exhibitors happy</a:t>
            </a:r>
          </a:p>
          <a:p>
            <a:pPr lvl="1"/>
            <a:r>
              <a:rPr lang="en-US" dirty="0"/>
              <a:t>Provide a venue, receptions, and poster sessions that move delegates among exhibitor booths</a:t>
            </a:r>
          </a:p>
          <a:p>
            <a:pPr lvl="1"/>
            <a:r>
              <a:rPr lang="en-US" dirty="0"/>
              <a:t>Provide announcements of raffles, special events, ways for industrial exhibitors to engage delegates</a:t>
            </a:r>
          </a:p>
          <a:p>
            <a:pPr lvl="1"/>
            <a:r>
              <a:rPr lang="en-US" dirty="0"/>
              <a:t>Have conference and SPC chair </a:t>
            </a:r>
            <a:r>
              <a:rPr lang="en-US" sz="1400" dirty="0"/>
              <a:t>(and family?) </a:t>
            </a:r>
            <a:r>
              <a:rPr lang="en-US" dirty="0"/>
              <a:t>visit booths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0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0A295B-EDE8-8F41-9356-21458AC97A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1277"/>
            <a:ext cx="91440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(Industrial Program</a:t>
            </a:r>
            <a:r>
              <a:rPr lang="en-US" baseline="0" dirty="0"/>
              <a:t>/Coffee Break: IPAC’19)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5029200"/>
            <a:ext cx="7772400" cy="1066800"/>
          </a:xfrm>
        </p:spPr>
        <p:txBody>
          <a:bodyPr/>
          <a:lstStyle/>
          <a:p>
            <a:r>
              <a:rPr lang="en-US" dirty="0"/>
              <a:t>Good mixing among delegates and exhibitor booths</a:t>
            </a:r>
          </a:p>
          <a:p>
            <a:r>
              <a:rPr lang="en-US" dirty="0"/>
              <a:t>Coffee and refreshments can force traffic through booths</a:t>
            </a:r>
          </a:p>
          <a:p>
            <a:r>
              <a:rPr lang="en-US" dirty="0"/>
              <a:t>Helps to have semi-enclosed booths for vendors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880269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Posters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985546"/>
            <a:ext cx="823463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Booths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699"/>
            <a:ext cx="880269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Posters</a:t>
            </a:r>
          </a:p>
        </p:txBody>
      </p:sp>
    </p:spTree>
    <p:extLst>
      <p:ext uri="{BB962C8B-B14F-4D97-AF65-F5344CB8AC3E}">
        <p14:creationId xmlns:p14="http://schemas.microsoft.com/office/powerpoint/2010/main" val="2052866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(Interlude: Social Program)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Coffee breaks should provide good opportunity for mixing</a:t>
            </a:r>
          </a:p>
          <a:p>
            <a:pPr lvl="1"/>
            <a:r>
              <a:rPr lang="en-US" dirty="0"/>
              <a:t>See previous photo!</a:t>
            </a:r>
          </a:p>
          <a:p>
            <a:r>
              <a:rPr lang="en-US" dirty="0"/>
              <a:t>Conferences can have few or many receptions</a:t>
            </a:r>
          </a:p>
          <a:p>
            <a:pPr lvl="1"/>
            <a:r>
              <a:rPr lang="en-US" dirty="0"/>
              <a:t>Welcome reception </a:t>
            </a:r>
            <a:r>
              <a:rPr lang="en-US" sz="1600" dirty="0"/>
              <a:t>(Sunday evening, with student poster session)</a:t>
            </a:r>
          </a:p>
          <a:p>
            <a:pPr lvl="1"/>
            <a:r>
              <a:rPr lang="en-US" dirty="0"/>
              <a:t>Professional organization receptions</a:t>
            </a:r>
          </a:p>
          <a:p>
            <a:pPr lvl="2"/>
            <a:r>
              <a:rPr lang="en-US" dirty="0"/>
              <a:t>e.g. Meet the APS Editors at PAC/IPAC conferences</a:t>
            </a:r>
          </a:p>
          <a:p>
            <a:pPr lvl="2"/>
            <a:r>
              <a:rPr lang="en-US" dirty="0"/>
              <a:t>Women in Science and Engineering</a:t>
            </a:r>
          </a:p>
          <a:p>
            <a:pPr lvl="1"/>
            <a:r>
              <a:rPr lang="en-US" dirty="0"/>
              <a:t>Conference Banquet</a:t>
            </a:r>
          </a:p>
          <a:p>
            <a:pPr lvl="2"/>
            <a:r>
              <a:rPr lang="en-US" dirty="0"/>
              <a:t>Include entertainment or some interactive opportunity</a:t>
            </a:r>
          </a:p>
          <a:p>
            <a:pPr lvl="2"/>
            <a:r>
              <a:rPr lang="en-US" dirty="0"/>
              <a:t>e.g. Calligraphy lessons at IPAC’13</a:t>
            </a:r>
          </a:p>
          <a:p>
            <a:pPr lvl="2"/>
            <a:r>
              <a:rPr lang="en-US" dirty="0"/>
              <a:t>e.g. Aboriginal music and dance at IPAC’19</a:t>
            </a:r>
          </a:p>
          <a:p>
            <a:r>
              <a:rPr lang="en-US" dirty="0"/>
              <a:t>Companion programs and tours</a:t>
            </a:r>
          </a:p>
          <a:p>
            <a:pPr lvl="1"/>
            <a:r>
              <a:rPr lang="en-US" dirty="0"/>
              <a:t>Interesting cities often offer good deals for large conferences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8D05E-F712-5F4B-BC8E-099D26C073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581400"/>
            <a:ext cx="1261438" cy="172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042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JACoW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JACoW’s</a:t>
            </a:r>
            <a:r>
              <a:rPr lang="en-US" dirty="0"/>
              <a:t> role in all this?</a:t>
            </a:r>
          </a:p>
          <a:p>
            <a:endParaRPr lang="en-US" sz="1800" dirty="0"/>
          </a:p>
          <a:p>
            <a:pPr lvl="1"/>
            <a:r>
              <a:rPr lang="en-US" dirty="0"/>
              <a:t>SPMS/Indico</a:t>
            </a:r>
          </a:p>
          <a:p>
            <a:pPr lvl="2"/>
            <a:r>
              <a:rPr lang="en-US" dirty="0"/>
              <a:t>Organizes scientific program and registration functions</a:t>
            </a:r>
          </a:p>
          <a:p>
            <a:pPr lvl="2"/>
            <a:r>
              <a:rPr lang="en-US" dirty="0"/>
              <a:t>JACoW provides guidance in SPMS/Indico function and use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Scientific Secretariat</a:t>
            </a:r>
          </a:p>
          <a:p>
            <a:pPr lvl="2"/>
            <a:r>
              <a:rPr lang="en-US" dirty="0"/>
              <a:t>Coordinates many SPC/LOC activities</a:t>
            </a:r>
          </a:p>
          <a:p>
            <a:pPr lvl="2"/>
            <a:r>
              <a:rPr lang="en-US" dirty="0"/>
              <a:t>Implements many activities in SPMS/Indico</a:t>
            </a:r>
          </a:p>
          <a:p>
            <a:pPr lvl="2"/>
            <a:r>
              <a:rPr lang="en-US" dirty="0"/>
              <a:t>Contacts JACoW for technical support (e.g. registration forms and payment module)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IT integration</a:t>
            </a:r>
          </a:p>
          <a:p>
            <a:pPr lvl="2"/>
            <a:r>
              <a:rPr lang="en-US" dirty="0"/>
              <a:t>Website scripts provide dynamic view of conference activities from metadata in SPMS/Indico</a:t>
            </a:r>
          </a:p>
          <a:p>
            <a:pPr lvl="2"/>
            <a:r>
              <a:rPr lang="en-US" dirty="0"/>
              <a:t>Interactive industrial registration, delegate registration lists</a:t>
            </a:r>
          </a:p>
        </p:txBody>
      </p:sp>
    </p:spTree>
    <p:extLst>
      <p:ext uri="{BB962C8B-B14F-4D97-AF65-F5344CB8AC3E}">
        <p14:creationId xmlns:p14="http://schemas.microsoft.com/office/powerpoint/2010/main" val="1674700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Nearing the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029200"/>
          </a:xfrm>
        </p:spPr>
        <p:txBody>
          <a:bodyPr/>
          <a:lstStyle/>
          <a:p>
            <a:r>
              <a:rPr lang="en-US" dirty="0"/>
              <a:t>A few months before the conference</a:t>
            </a:r>
          </a:p>
          <a:p>
            <a:r>
              <a:rPr lang="en-US" dirty="0"/>
              <a:t>SPC</a:t>
            </a:r>
          </a:p>
          <a:p>
            <a:pPr lvl="1"/>
            <a:r>
              <a:rPr lang="en-US" dirty="0"/>
              <a:t>Mainly ballistic, though some chairs and talks may change at the last minute</a:t>
            </a:r>
            <a:endParaRPr lang="en-US" sz="1200" dirty="0"/>
          </a:p>
          <a:p>
            <a:pPr lvl="1"/>
            <a:r>
              <a:rPr lang="en-US" dirty="0"/>
              <a:t>Scientific program must be fixed in time to print program guide</a:t>
            </a:r>
          </a:p>
          <a:p>
            <a:pPr lvl="1"/>
            <a:endParaRPr lang="en-US" dirty="0"/>
          </a:p>
          <a:p>
            <a:r>
              <a:rPr lang="en-US" dirty="0"/>
              <a:t>LOC</a:t>
            </a:r>
          </a:p>
          <a:p>
            <a:pPr lvl="1"/>
            <a:r>
              <a:rPr lang="en-US" dirty="0"/>
              <a:t>Final identification of conference team and roles</a:t>
            </a:r>
          </a:p>
          <a:p>
            <a:pPr lvl="1"/>
            <a:r>
              <a:rPr lang="en-US" dirty="0"/>
              <a:t>Detailed arrangements for visiting staff (e.g. editors)</a:t>
            </a:r>
          </a:p>
          <a:p>
            <a:pPr lvl="1"/>
            <a:r>
              <a:rPr lang="en-US" dirty="0"/>
              <a:t>Order final conference materials (booklets, bags, badges, …)</a:t>
            </a:r>
          </a:p>
          <a:p>
            <a:pPr lvl="1"/>
            <a:r>
              <a:rPr lang="en-US" dirty="0"/>
              <a:t>Final confirmation of all support contracts (IT, booths, …)</a:t>
            </a:r>
          </a:p>
          <a:p>
            <a:pPr lvl="1"/>
            <a:r>
              <a:rPr lang="en-US" dirty="0"/>
              <a:t>Dry runs of certain activities can be very helpful</a:t>
            </a:r>
          </a:p>
          <a:p>
            <a:pPr lvl="2"/>
            <a:r>
              <a:rPr lang="en-US" dirty="0"/>
              <a:t>Particularly with regards to transportation and logistics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27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</a:t>
            </a:r>
            <a:r>
              <a:rPr lang="en-US" baseline="0" dirty="0"/>
              <a:t> Showtime!!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the rubber meets the road</a:t>
            </a:r>
          </a:p>
          <a:p>
            <a:endParaRPr lang="en-US" sz="1400" dirty="0"/>
          </a:p>
          <a:p>
            <a:r>
              <a:rPr lang="en-US" dirty="0"/>
              <a:t>This is covered very well in many other presentations at our Team Meeting</a:t>
            </a:r>
          </a:p>
          <a:p>
            <a:pPr lvl="1"/>
            <a:r>
              <a:rPr lang="en-US" dirty="0"/>
              <a:t>e.g. prepress proceedings available transparently now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There should always be a closeout meeting near the end of the conference</a:t>
            </a:r>
          </a:p>
          <a:p>
            <a:pPr lvl="1"/>
            <a:r>
              <a:rPr lang="en-US" dirty="0"/>
              <a:t>Includes LOC members, future organizers in series</a:t>
            </a:r>
          </a:p>
          <a:p>
            <a:pPr lvl="1"/>
            <a:r>
              <a:rPr lang="en-US" dirty="0"/>
              <a:t>Prompt documentation of lessons learned, observations</a:t>
            </a:r>
          </a:p>
          <a:p>
            <a:pPr lvl="1"/>
            <a:r>
              <a:rPr lang="en-US" dirty="0"/>
              <a:t>Produce written documentation of these lessons as part of conference deliverable</a:t>
            </a:r>
          </a:p>
          <a:p>
            <a:endParaRPr lang="en-US" sz="1600" dirty="0"/>
          </a:p>
          <a:p>
            <a:r>
              <a:rPr lang="en-US" dirty="0"/>
              <a:t>Remember to take and gather conference photographs</a:t>
            </a:r>
          </a:p>
          <a:p>
            <a:pPr lvl="1"/>
            <a:r>
              <a:rPr lang="en-US" dirty="0"/>
              <a:t>Or even hire a professional conference photographer</a:t>
            </a:r>
          </a:p>
        </p:txBody>
      </p:sp>
    </p:spTree>
    <p:extLst>
      <p:ext uri="{BB962C8B-B14F-4D97-AF65-F5344CB8AC3E}">
        <p14:creationId xmlns:p14="http://schemas.microsoft.com/office/powerpoint/2010/main" val="1227520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(Conference Roles: Editors)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029200"/>
          </a:xfrm>
        </p:spPr>
        <p:txBody>
          <a:bodyPr/>
          <a:lstStyle/>
          <a:p>
            <a:r>
              <a:rPr lang="en-US" dirty="0"/>
              <a:t>Editorial Board</a:t>
            </a:r>
          </a:p>
          <a:p>
            <a:pPr lvl="1"/>
            <a:r>
              <a:rPr lang="en-US" dirty="0"/>
              <a:t>Develop/document editorial standards for editors</a:t>
            </a:r>
          </a:p>
          <a:p>
            <a:pPr lvl="1"/>
            <a:r>
              <a:rPr lang="en-US" dirty="0"/>
              <a:t>Organize and invite editorial team; plan editorial rom</a:t>
            </a:r>
          </a:p>
          <a:p>
            <a:pPr lvl="1"/>
            <a:r>
              <a:rPr lang="en-US" dirty="0"/>
              <a:t>Participate in JACoW Team Meeting and training activities</a:t>
            </a:r>
          </a:p>
          <a:p>
            <a:r>
              <a:rPr lang="en-US" dirty="0"/>
              <a:t>Editor / QA</a:t>
            </a:r>
          </a:p>
          <a:p>
            <a:pPr lvl="1"/>
            <a:r>
              <a:rPr lang="en-US" dirty="0"/>
              <a:t>Process paper contributions according to editorial guidelines</a:t>
            </a:r>
          </a:p>
          <a:p>
            <a:pPr lvl="1"/>
            <a:r>
              <a:rPr lang="en-US" dirty="0"/>
              <a:t>Perform quality assurance on processed papers</a:t>
            </a:r>
          </a:p>
          <a:p>
            <a:pPr lvl="1"/>
            <a:r>
              <a:rPr lang="en-US" dirty="0"/>
              <a:t>Have access to Editorial module in SPMS/Indico</a:t>
            </a:r>
          </a:p>
          <a:p>
            <a:r>
              <a:rPr lang="en-US" dirty="0"/>
              <a:t>Transparency Editor</a:t>
            </a:r>
          </a:p>
          <a:p>
            <a:pPr lvl="1"/>
            <a:r>
              <a:rPr lang="en-US" dirty="0"/>
              <a:t>Process transparencies for talks to PDF, including animations</a:t>
            </a:r>
          </a:p>
          <a:p>
            <a:pPr lvl="1"/>
            <a:r>
              <a:rPr lang="en-US" dirty="0"/>
              <a:t>Have access to Presentations module in SPMS/Indico</a:t>
            </a:r>
          </a:p>
          <a:p>
            <a:r>
              <a:rPr lang="en-US" dirty="0"/>
              <a:t>Author Reception</a:t>
            </a:r>
          </a:p>
          <a:p>
            <a:pPr lvl="1"/>
            <a:r>
              <a:rPr lang="en-US" dirty="0"/>
              <a:t>Interface with delegates for editorial questions</a:t>
            </a:r>
          </a:p>
          <a:p>
            <a:pPr lvl="1"/>
            <a:r>
              <a:rPr lang="en-US" dirty="0"/>
              <a:t>Check title/author lists </a:t>
            </a:r>
            <a:r>
              <a:rPr lang="en-US" dirty="0" err="1"/>
              <a:t>vs</a:t>
            </a:r>
            <a:r>
              <a:rPr lang="en-US" dirty="0"/>
              <a:t> SPMS/Indico, gather copyright forms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3FFEE-A809-E84A-A4D4-D30E7B61C8EB}"/>
              </a:ext>
            </a:extLst>
          </p:cNvPr>
          <p:cNvSpPr txBox="1"/>
          <p:nvPr/>
        </p:nvSpPr>
        <p:spPr>
          <a:xfrm rot="1168556">
            <a:off x="7232897" y="295260"/>
            <a:ext cx="957313" cy="584775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May Be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Evolving</a:t>
            </a:r>
          </a:p>
        </p:txBody>
      </p:sp>
    </p:spTree>
    <p:extLst>
      <p:ext uri="{BB962C8B-B14F-4D97-AF65-F5344CB8AC3E}">
        <p14:creationId xmlns:p14="http://schemas.microsoft.com/office/powerpoint/2010/main" val="3418101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(Conference Roles: 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/>
              <a:t>Conference IT</a:t>
            </a:r>
          </a:p>
          <a:p>
            <a:pPr lvl="1"/>
            <a:r>
              <a:rPr lang="en-US" dirty="0"/>
              <a:t>Set up, monitor, and break down network connectivity</a:t>
            </a:r>
          </a:p>
          <a:p>
            <a:pPr lvl="1"/>
            <a:r>
              <a:rPr lang="en-US" dirty="0"/>
              <a:t>Specify connectivity requirements to venue/IT vendors</a:t>
            </a:r>
          </a:p>
          <a:p>
            <a:pPr lvl="1"/>
            <a:r>
              <a:rPr lang="en-US" dirty="0"/>
              <a:t>Isolate editorial network from delegate network</a:t>
            </a:r>
          </a:p>
          <a:p>
            <a:pPr lvl="1"/>
            <a:r>
              <a:rPr lang="en-US" dirty="0"/>
              <a:t>Support network for presentations management/delivery</a:t>
            </a:r>
          </a:p>
          <a:p>
            <a:pPr lvl="1"/>
            <a:r>
              <a:rPr lang="en-US" dirty="0"/>
              <a:t>Participate in JACoW Team Meeting and training activities</a:t>
            </a:r>
          </a:p>
          <a:p>
            <a:r>
              <a:rPr lang="en-US" dirty="0"/>
              <a:t>Conference Webmaster</a:t>
            </a:r>
          </a:p>
          <a:p>
            <a:pPr lvl="1"/>
            <a:r>
              <a:rPr lang="en-US" dirty="0"/>
              <a:t>Maintain conference website, provide access and updates</a:t>
            </a:r>
          </a:p>
          <a:p>
            <a:pPr lvl="1"/>
            <a:r>
              <a:rPr lang="en-US" dirty="0"/>
              <a:t>Integrate with JACoW dynamic content (scripts)</a:t>
            </a:r>
          </a:p>
          <a:p>
            <a:r>
              <a:rPr lang="en-US" dirty="0"/>
              <a:t>SPMS/Indico DBA</a:t>
            </a:r>
          </a:p>
          <a:p>
            <a:pPr lvl="1"/>
            <a:r>
              <a:rPr lang="en-US" dirty="0"/>
              <a:t>JACoW SPMS/Indico database administrators</a:t>
            </a:r>
          </a:p>
          <a:p>
            <a:pPr lvl="1"/>
            <a:r>
              <a:rPr lang="en-US" dirty="0"/>
              <a:t>Can provide technical help with SPMS/Indico (and even development) before and during conference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64198-4046-F946-87D2-9A0C58C34CCE}"/>
              </a:ext>
            </a:extLst>
          </p:cNvPr>
          <p:cNvSpPr txBox="1"/>
          <p:nvPr/>
        </p:nvSpPr>
        <p:spPr>
          <a:xfrm rot="1168556">
            <a:off x="7232897" y="295260"/>
            <a:ext cx="957313" cy="584775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May Be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Evolving</a:t>
            </a:r>
          </a:p>
        </p:txBody>
      </p:sp>
    </p:spTree>
    <p:extLst>
      <p:ext uri="{BB962C8B-B14F-4D97-AF65-F5344CB8AC3E}">
        <p14:creationId xmlns:p14="http://schemas.microsoft.com/office/powerpoint/2010/main" val="2658752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(Conference Roles: Floor Managers)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en-US" dirty="0"/>
              <a:t>Presentations Manager</a:t>
            </a:r>
          </a:p>
          <a:p>
            <a:pPr lvl="1"/>
            <a:r>
              <a:rPr lang="en-US" dirty="0"/>
              <a:t>Organize and run speaker ready room</a:t>
            </a:r>
          </a:p>
          <a:p>
            <a:pPr lvl="1"/>
            <a:r>
              <a:rPr lang="en-US" dirty="0"/>
              <a:t>Ensures presentation sessions run smoothly</a:t>
            </a:r>
          </a:p>
          <a:p>
            <a:pPr lvl="1"/>
            <a:r>
              <a:rPr lang="en-US" dirty="0"/>
              <a:t>Coordinate chairs and student secretaries in sessions</a:t>
            </a:r>
          </a:p>
          <a:p>
            <a:pPr lvl="1"/>
            <a:r>
              <a:rPr lang="en-US" dirty="0"/>
              <a:t>See Vincent’s talk Thursday for tons of useful guidance</a:t>
            </a:r>
            <a:endParaRPr lang="en-US" sz="1200" dirty="0"/>
          </a:p>
          <a:p>
            <a:r>
              <a:rPr lang="en-US" dirty="0"/>
              <a:t>Poster Session Manager</a:t>
            </a:r>
          </a:p>
          <a:p>
            <a:pPr lvl="1"/>
            <a:r>
              <a:rPr lang="en-US" dirty="0"/>
              <a:t>Organizes boards, numbering, layout</a:t>
            </a:r>
          </a:p>
          <a:p>
            <a:pPr lvl="1"/>
            <a:r>
              <a:rPr lang="en-US" dirty="0"/>
              <a:t>Ensures posting material is available</a:t>
            </a:r>
          </a:p>
          <a:p>
            <a:pPr lvl="1"/>
            <a:r>
              <a:rPr lang="en-US" dirty="0"/>
              <a:t>Ensures boards are prepared every morning for new posting</a:t>
            </a:r>
          </a:p>
          <a:p>
            <a:pPr lvl="1"/>
            <a:r>
              <a:rPr lang="en-US" dirty="0"/>
              <a:t>Addresses layout issues</a:t>
            </a:r>
            <a:endParaRPr lang="en-US" sz="1400" dirty="0"/>
          </a:p>
          <a:p>
            <a:pPr lvl="1"/>
            <a:r>
              <a:rPr lang="en-US" dirty="0"/>
              <a:t>Organizes “poster police”</a:t>
            </a:r>
          </a:p>
          <a:p>
            <a:r>
              <a:rPr lang="en-US" dirty="0"/>
              <a:t>Industrial Exhibition Manager</a:t>
            </a:r>
          </a:p>
          <a:p>
            <a:pPr lvl="1"/>
            <a:r>
              <a:rPr lang="en-US" dirty="0"/>
              <a:t>Ensures industrial exhibitors are happy</a:t>
            </a:r>
          </a:p>
          <a:p>
            <a:pPr lvl="1"/>
            <a:r>
              <a:rPr lang="en-US" dirty="0"/>
              <a:t>Infrastructure: light, internet, electricity, chairs, tape,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6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Caveat: All Conferences Great and Small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924800" cy="5029200"/>
          </a:xfrm>
        </p:spPr>
        <p:txBody>
          <a:bodyPr/>
          <a:lstStyle/>
          <a:p>
            <a:r>
              <a:rPr lang="en-US" dirty="0"/>
              <a:t>Not all conferences or workshops are the same</a:t>
            </a:r>
          </a:p>
          <a:p>
            <a:endParaRPr lang="en-US" sz="1200" dirty="0"/>
          </a:p>
          <a:p>
            <a:r>
              <a:rPr lang="en-US" dirty="0"/>
              <a:t>Here I present some commonalities among many member JACoW conferences and workshops</a:t>
            </a:r>
          </a:p>
          <a:p>
            <a:pPr lvl="1"/>
            <a:r>
              <a:rPr lang="en-US" dirty="0"/>
              <a:t>The best authority for how things are done for any given series is someone who has done it before</a:t>
            </a:r>
          </a:p>
          <a:p>
            <a:pPr lvl="2"/>
            <a:r>
              <a:rPr lang="en-US" dirty="0"/>
              <a:t>Consistent with the JACoW continuity model</a:t>
            </a:r>
          </a:p>
          <a:p>
            <a:pPr lvl="1"/>
            <a:r>
              <a:rPr lang="en-US" dirty="0"/>
              <a:t>Caveat audientia: Your presenter has </a:t>
            </a:r>
            <a:r>
              <a:rPr lang="en-US" sz="1200" dirty="0"/>
              <a:t>(strong)</a:t>
            </a:r>
            <a:r>
              <a:rPr lang="en-US" dirty="0"/>
              <a:t> IPAC biases</a:t>
            </a:r>
          </a:p>
          <a:p>
            <a:pPr lvl="1"/>
            <a:endParaRPr lang="en-US" sz="1200" dirty="0"/>
          </a:p>
          <a:p>
            <a:r>
              <a:rPr lang="en-US" dirty="0"/>
              <a:t>Many meetings can be (and often are) supplanted by informal organizational processes</a:t>
            </a:r>
          </a:p>
          <a:p>
            <a:pPr lvl="1"/>
            <a:r>
              <a:rPr lang="en-US" dirty="0"/>
              <a:t>Phone calls, meetings at other conferences, email, </a:t>
            </a:r>
            <a:r>
              <a:rPr lang="en-US" dirty="0" err="1"/>
              <a:t>etc</a:t>
            </a:r>
            <a:endParaRPr lang="en-US" dirty="0"/>
          </a:p>
          <a:p>
            <a:endParaRPr lang="en-US" sz="1200" dirty="0"/>
          </a:p>
          <a:p>
            <a:r>
              <a:rPr lang="en-US" dirty="0"/>
              <a:t>In the acronym of Larry Wall (designer of Perl): TMTOWTDI</a:t>
            </a:r>
          </a:p>
          <a:p>
            <a:pPr lvl="1"/>
            <a:r>
              <a:rPr lang="en-US" dirty="0"/>
              <a:t>(There’s More Than One Way To Do It)</a:t>
            </a:r>
          </a:p>
          <a:p>
            <a:pPr lvl="2"/>
            <a:r>
              <a:rPr lang="en-US" sz="1200" dirty="0"/>
              <a:t>(Don’t even get me started on TMTOWTDIBSCINABTE)</a:t>
            </a:r>
          </a:p>
        </p:txBody>
      </p:sp>
    </p:spTree>
    <p:extLst>
      <p:ext uri="{BB962C8B-B14F-4D97-AF65-F5344CB8AC3E}">
        <p14:creationId xmlns:p14="http://schemas.microsoft.com/office/powerpoint/2010/main" val="2609403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Chronology: Post-Conference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 and publish proceedings (editorial board)</a:t>
            </a:r>
          </a:p>
          <a:p>
            <a:pPr lvl="1"/>
            <a:r>
              <a:rPr lang="en-US" dirty="0"/>
              <a:t>Including Preface from conference, SPC, LOC chairs</a:t>
            </a:r>
          </a:p>
          <a:p>
            <a:pPr lvl="1"/>
            <a:r>
              <a:rPr lang="en-US" dirty="0"/>
              <a:t>Including selected photographs</a:t>
            </a:r>
          </a:p>
          <a:p>
            <a:pPr lvl="1"/>
            <a:r>
              <a:rPr lang="en-US" b="1" dirty="0"/>
              <a:t>Do not let late authors control your proceedings delivery</a:t>
            </a:r>
          </a:p>
          <a:p>
            <a:pPr lvl="1"/>
            <a:endParaRPr lang="en-US" dirty="0"/>
          </a:p>
          <a:p>
            <a:r>
              <a:rPr lang="en-US" dirty="0"/>
              <a:t>Close out conference financials</a:t>
            </a:r>
          </a:p>
          <a:p>
            <a:endParaRPr lang="en-US" dirty="0"/>
          </a:p>
          <a:p>
            <a:r>
              <a:rPr lang="en-US" dirty="0"/>
              <a:t>Update website with final conference information</a:t>
            </a:r>
          </a:p>
          <a:p>
            <a:pPr lvl="1"/>
            <a:r>
              <a:rPr lang="en-US" dirty="0"/>
              <a:t>Including attendance and processing statistics</a:t>
            </a:r>
          </a:p>
          <a:p>
            <a:endParaRPr lang="en-US" dirty="0"/>
          </a:p>
          <a:p>
            <a:r>
              <a:rPr lang="en-US" dirty="0"/>
              <a:t>Treat your local volunteers to something nice</a:t>
            </a:r>
          </a:p>
          <a:p>
            <a:pPr lvl="1"/>
            <a:r>
              <a:rPr lang="en-US" dirty="0"/>
              <a:t>e.g. employee recognition at BNL after NA-PAC’11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Is Necessary To Learn </a:t>
            </a:r>
            <a:r>
              <a:rPr lang="en-US" sz="1400" dirty="0"/>
              <a:t>(but not too much)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C944A-BF78-EF4A-A6BC-1ACA45B50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2748197" cy="586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31FC7-2904-F24C-BF11-85340F394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91243"/>
            <a:ext cx="375650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6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JACoW Family Handle Stress Well!</a:t>
            </a:r>
          </a:p>
        </p:txBody>
      </p:sp>
      <p:pic>
        <p:nvPicPr>
          <p:cNvPr id="5" name="Picture 6" descr="vol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4038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57912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42B7F"/>
              </a:buClr>
              <a:buSzPct val="110000"/>
              <a:buFont typeface="Wingdings" charset="0"/>
              <a:buChar char="§"/>
            </a:pPr>
            <a:r>
              <a:rPr lang="en-US" sz="2000" dirty="0"/>
              <a:t>The JACoW leadership method for stress reduction (2009)</a:t>
            </a:r>
          </a:p>
        </p:txBody>
      </p:sp>
    </p:spTree>
    <p:extLst>
      <p:ext uri="{BB962C8B-B14F-4D97-AF65-F5344CB8AC3E}">
        <p14:creationId xmlns:p14="http://schemas.microsoft.com/office/powerpoint/2010/main" val="33855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 etc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914400"/>
            <a:ext cx="3048000" cy="1143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Organizing Committee (OC)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1828800"/>
            <a:ext cx="3200400" cy="1143000"/>
          </a:xfrm>
          <a:prstGeom prst="ellipse">
            <a:avLst/>
          </a:prstGeom>
          <a:solidFill>
            <a:srgbClr val="81FF6B"/>
          </a:solidFill>
          <a:ln>
            <a:solidFill>
              <a:srgbClr val="00B5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Scientifi</a:t>
            </a:r>
            <a:r>
              <a:rPr lang="en-US" sz="2000" dirty="0">
                <a:latin typeface="Arial"/>
                <a:cs typeface="Arial"/>
              </a:rPr>
              <a:t>c Program Committee (SPC)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72100" y="2743200"/>
            <a:ext cx="3314700" cy="1143000"/>
          </a:xfrm>
          <a:prstGeom prst="ellipse">
            <a:avLst/>
          </a:prstGeom>
          <a:solidFill>
            <a:srgbClr val="DB95C6"/>
          </a:solidFill>
          <a:ln>
            <a:solidFill>
              <a:srgbClr val="FD767A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Local Organizing Committee (LOC)</a:t>
            </a:r>
          </a:p>
        </p:txBody>
      </p:sp>
      <p:sp>
        <p:nvSpPr>
          <p:cNvPr id="7" name="Oval 6"/>
          <p:cNvSpPr/>
          <p:nvPr/>
        </p:nvSpPr>
        <p:spPr>
          <a:xfrm>
            <a:off x="1371600" y="4572000"/>
            <a:ext cx="32004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JACoW Organization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4903" y="2020482"/>
            <a:ext cx="1165103" cy="10772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Supreme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Executive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Authority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(for series)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9574" y="2939723"/>
            <a:ext cx="1017226" cy="830997"/>
          </a:xfrm>
          <a:prstGeom prst="rect">
            <a:avLst/>
          </a:prstGeom>
          <a:solidFill>
            <a:srgbClr val="81FF6B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Organize</a:t>
            </a:r>
          </a:p>
          <a:p>
            <a:r>
              <a:rPr lang="en-US" sz="1600" dirty="0">
                <a:latin typeface="Arial"/>
                <a:cs typeface="Arial"/>
              </a:rPr>
              <a:t>Scientific</a:t>
            </a:r>
          </a:p>
          <a:p>
            <a:r>
              <a:rPr lang="en-US" sz="1600" dirty="0">
                <a:latin typeface="Arial"/>
                <a:cs typeface="Arial"/>
              </a:rPr>
              <a:t>Program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3834106"/>
            <a:ext cx="1359367" cy="830997"/>
          </a:xfrm>
          <a:prstGeom prst="rect">
            <a:avLst/>
          </a:prstGeom>
          <a:solidFill>
            <a:srgbClr val="DB95C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Implement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Conference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Local Details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287" y="5659893"/>
            <a:ext cx="167546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Resource to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Produce/Publish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Proceedings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1079" y="5638800"/>
            <a:ext cx="230704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Who meets when?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2506" y="3795542"/>
            <a:ext cx="28312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Can be large with a central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Coordination Committee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down to very small for workshops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1295400"/>
            <a:ext cx="2647480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SAB, Prize Committees, …</a:t>
            </a:r>
          </a:p>
        </p:txBody>
      </p:sp>
    </p:spTree>
    <p:extLst>
      <p:ext uri="{BB962C8B-B14F-4D97-AF65-F5344CB8AC3E}">
        <p14:creationId xmlns:p14="http://schemas.microsoft.com/office/powerpoint/2010/main" val="136714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A20D572-F2D2-524B-95F4-E763C9B97504}"/>
              </a:ext>
            </a:extLst>
          </p:cNvPr>
          <p:cNvSpPr/>
          <p:nvPr/>
        </p:nvSpPr>
        <p:spPr>
          <a:xfrm rot="863130">
            <a:off x="-76385" y="955681"/>
            <a:ext cx="9180332" cy="3595472"/>
          </a:xfrm>
          <a:prstGeom prst="ellipse">
            <a:avLst/>
          </a:prstGeom>
          <a:solidFill>
            <a:srgbClr val="FF0000">
              <a:alpha val="14000"/>
            </a:srgbClr>
          </a:solidFill>
          <a:ln w="3175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 etc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914400"/>
            <a:ext cx="3048000" cy="1143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Organizing Committee (OC)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1828800"/>
            <a:ext cx="3200400" cy="1143000"/>
          </a:xfrm>
          <a:prstGeom prst="ellipse">
            <a:avLst/>
          </a:prstGeom>
          <a:solidFill>
            <a:srgbClr val="81FF6B"/>
          </a:solidFill>
          <a:ln>
            <a:solidFill>
              <a:srgbClr val="00B5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Scientifi</a:t>
            </a:r>
            <a:r>
              <a:rPr lang="en-US" sz="2000" dirty="0">
                <a:latin typeface="Arial"/>
                <a:cs typeface="Arial"/>
              </a:rPr>
              <a:t>c Program Committee (SPC)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72100" y="2743200"/>
            <a:ext cx="3314700" cy="1143000"/>
          </a:xfrm>
          <a:prstGeom prst="ellipse">
            <a:avLst/>
          </a:prstGeom>
          <a:solidFill>
            <a:srgbClr val="DB95C6"/>
          </a:solidFill>
          <a:ln>
            <a:solidFill>
              <a:srgbClr val="FD767A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Local Organizing Committee (LOC)</a:t>
            </a:r>
          </a:p>
        </p:txBody>
      </p:sp>
      <p:sp>
        <p:nvSpPr>
          <p:cNvPr id="7" name="Oval 6"/>
          <p:cNvSpPr/>
          <p:nvPr/>
        </p:nvSpPr>
        <p:spPr>
          <a:xfrm>
            <a:off x="1371600" y="4572000"/>
            <a:ext cx="32004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JACoW Organization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4903" y="2020482"/>
            <a:ext cx="1165103" cy="10772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Supreme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Executive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Authority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(for series)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9574" y="2939723"/>
            <a:ext cx="1017226" cy="830997"/>
          </a:xfrm>
          <a:prstGeom prst="rect">
            <a:avLst/>
          </a:prstGeom>
          <a:solidFill>
            <a:srgbClr val="81FF6B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Organize</a:t>
            </a:r>
          </a:p>
          <a:p>
            <a:r>
              <a:rPr lang="en-US" sz="1600" dirty="0">
                <a:latin typeface="Arial"/>
                <a:cs typeface="Arial"/>
              </a:rPr>
              <a:t>Scientific</a:t>
            </a:r>
          </a:p>
          <a:p>
            <a:r>
              <a:rPr lang="en-US" sz="1600" dirty="0">
                <a:latin typeface="Arial"/>
                <a:cs typeface="Arial"/>
              </a:rPr>
              <a:t>Program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3834106"/>
            <a:ext cx="1359367" cy="830997"/>
          </a:xfrm>
          <a:prstGeom prst="rect">
            <a:avLst/>
          </a:prstGeom>
          <a:solidFill>
            <a:srgbClr val="DB95C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Implement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Conference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Local Details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287" y="5659893"/>
            <a:ext cx="167546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Resource</a:t>
            </a:r>
            <a:r>
              <a:rPr lang="en-US" sz="1600" dirty="0">
                <a:latin typeface="Arial"/>
                <a:cs typeface="Arial"/>
              </a:rPr>
              <a:t> to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Produce/Publish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Proceedings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1079" y="5638800"/>
            <a:ext cx="230704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Who meets when?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2506" y="3795542"/>
            <a:ext cx="28312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Can be large with a central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Coordination Committee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down to very small for workshops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3060" y="1431258"/>
            <a:ext cx="2647480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SAB, Prize Committees,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E1C86-72C1-014D-8FFA-11F74373F996}"/>
              </a:ext>
            </a:extLst>
          </p:cNvPr>
          <p:cNvSpPr txBox="1"/>
          <p:nvPr/>
        </p:nvSpPr>
        <p:spPr>
          <a:xfrm>
            <a:off x="4146887" y="4759833"/>
            <a:ext cx="284244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JACoW </a:t>
            </a:r>
            <a:r>
              <a:rPr lang="en-US" sz="1600" b="1" dirty="0">
                <a:latin typeface="Arial"/>
                <a:cs typeface="Arial"/>
              </a:rPr>
              <a:t>coordinates</a:t>
            </a:r>
            <a:endParaRPr lang="en-US" sz="1600" dirty="0">
              <a:latin typeface="Arial"/>
              <a:cs typeface="Arial"/>
            </a:endParaRPr>
          </a:p>
          <a:p>
            <a:pPr algn="ctr"/>
            <a:r>
              <a:rPr lang="en-US" sz="1600" b="1" dirty="0">
                <a:latin typeface="Arial"/>
                <a:cs typeface="Arial"/>
              </a:rPr>
              <a:t>with</a:t>
            </a:r>
            <a:r>
              <a:rPr lang="en-US" sz="1600" dirty="0">
                <a:latin typeface="Arial"/>
                <a:cs typeface="Arial"/>
              </a:rPr>
              <a:t> conference organization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3DC64D-6D15-9441-B3BA-909699C4F811}"/>
              </a:ext>
            </a:extLst>
          </p:cNvPr>
          <p:cNvSpPr txBox="1"/>
          <p:nvPr/>
        </p:nvSpPr>
        <p:spPr>
          <a:xfrm>
            <a:off x="6669459" y="1636718"/>
            <a:ext cx="1367682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Conference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73349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 and Chronology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029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OC</a:t>
            </a:r>
            <a:r>
              <a:rPr lang="en-US" dirty="0"/>
              <a:t> meets at least once before the conference</a:t>
            </a:r>
          </a:p>
          <a:p>
            <a:pPr lvl="1"/>
            <a:r>
              <a:rPr lang="en-US" dirty="0"/>
              <a:t>Tours venue, provides conference mandate,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SPC</a:t>
            </a:r>
            <a:r>
              <a:rPr lang="en-US" dirty="0"/>
              <a:t> meets several (~3) times before the conference</a:t>
            </a:r>
          </a:p>
          <a:p>
            <a:pPr lvl="1"/>
            <a:r>
              <a:rPr lang="en-US" dirty="0"/>
              <a:t>Advises SPC chair on classifications</a:t>
            </a:r>
          </a:p>
          <a:p>
            <a:pPr lvl="1"/>
            <a:r>
              <a:rPr lang="en-US" dirty="0"/>
              <a:t>Organize scientific program, schedule, synoptic table</a:t>
            </a:r>
          </a:p>
          <a:p>
            <a:pPr lvl="1"/>
            <a:r>
              <a:rPr lang="en-US" dirty="0"/>
              <a:t>Recommends, selects, invites invited oral contributions</a:t>
            </a:r>
          </a:p>
          <a:p>
            <a:pPr lvl="1"/>
            <a:r>
              <a:rPr lang="en-US" dirty="0"/>
              <a:t>Selects contributed oral contributions from submitted abstracts</a:t>
            </a:r>
          </a:p>
          <a:p>
            <a:pPr lvl="1"/>
            <a:r>
              <a:rPr lang="en-US" dirty="0"/>
              <a:t>Balance scientific program: topic, geography, gender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LOC</a:t>
            </a:r>
            <a:r>
              <a:rPr lang="en-US" dirty="0"/>
              <a:t> meets </a:t>
            </a:r>
            <a:r>
              <a:rPr lang="en-US" i="1" dirty="0"/>
              <a:t>many</a:t>
            </a:r>
            <a:r>
              <a:rPr lang="en-US" dirty="0"/>
              <a:t> times before the conference</a:t>
            </a:r>
          </a:p>
          <a:p>
            <a:pPr lvl="1"/>
            <a:r>
              <a:rPr lang="en-US" dirty="0"/>
              <a:t>Organizes all venue and local items</a:t>
            </a:r>
          </a:p>
          <a:p>
            <a:pPr lvl="1"/>
            <a:r>
              <a:rPr lang="en-US" dirty="0"/>
              <a:t>Organizes workforce, budget, registration, web pages, IT,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2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88233F-D114-E04B-96E5-C9B76317ECF7}"/>
              </a:ext>
            </a:extLst>
          </p:cNvPr>
          <p:cNvSpPr/>
          <p:nvPr/>
        </p:nvSpPr>
        <p:spPr>
          <a:xfrm>
            <a:off x="609600" y="4419600"/>
            <a:ext cx="8001000" cy="1538438"/>
          </a:xfrm>
          <a:prstGeom prst="rect">
            <a:avLst/>
          </a:prstGeom>
          <a:solidFill>
            <a:srgbClr val="333399">
              <a:alpha val="22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JACoW’s</a:t>
            </a:r>
            <a:r>
              <a:rPr lang="en-US" dirty="0"/>
              <a:t> Relationship to Committees: 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924800" cy="5029200"/>
          </a:xfrm>
        </p:spPr>
        <p:txBody>
          <a:bodyPr/>
          <a:lstStyle/>
          <a:p>
            <a:r>
              <a:rPr lang="en-US" dirty="0"/>
              <a:t>JACoW </a:t>
            </a:r>
            <a:r>
              <a:rPr lang="en-US" b="1" dirty="0"/>
              <a:t>interacts</a:t>
            </a:r>
            <a:r>
              <a:rPr lang="en-US" dirty="0"/>
              <a:t> with portions of all three committees</a:t>
            </a:r>
          </a:p>
          <a:p>
            <a:endParaRPr lang="en-US" sz="1400" dirty="0"/>
          </a:p>
          <a:p>
            <a:r>
              <a:rPr lang="en-US" dirty="0"/>
              <a:t>The OC agrees to JACoW Policies</a:t>
            </a:r>
          </a:p>
          <a:p>
            <a:pPr lvl="1"/>
            <a:r>
              <a:rPr lang="en-US" dirty="0"/>
              <a:t>Abide by SPMS/Indico agreement </a:t>
            </a:r>
            <a:r>
              <a:rPr lang="en-US" sz="1600" dirty="0"/>
              <a:t>(signed by conference chair)</a:t>
            </a:r>
          </a:p>
          <a:p>
            <a:pPr lvl="1"/>
            <a:r>
              <a:rPr lang="en-US" dirty="0"/>
              <a:t>Editors </a:t>
            </a:r>
            <a:r>
              <a:rPr lang="en-US" sz="1600" dirty="0"/>
              <a:t>(and preferably also IT) </a:t>
            </a:r>
            <a:r>
              <a:rPr lang="en-US" dirty="0"/>
              <a:t>participate in JACoW Team Meetings for least a three-year cycle</a:t>
            </a:r>
          </a:p>
          <a:p>
            <a:pPr lvl="2"/>
            <a:r>
              <a:rPr lang="en-US" dirty="0"/>
              <a:t>Maintains continuity, distributes load and information</a:t>
            </a:r>
          </a:p>
          <a:p>
            <a:pPr lvl="1"/>
            <a:r>
              <a:rPr lang="en-US" dirty="0"/>
              <a:t>JACoW publishing constraints as detailed at </a:t>
            </a:r>
            <a:r>
              <a:rPr lang="en-US" dirty="0" err="1"/>
              <a:t>JACoW.org</a:t>
            </a:r>
            <a:endParaRPr lang="en-US" dirty="0"/>
          </a:p>
          <a:p>
            <a:pPr lvl="2"/>
            <a:r>
              <a:rPr lang="en-US" dirty="0"/>
              <a:t>Including abiding by </a:t>
            </a:r>
            <a:r>
              <a:rPr lang="en-US" dirty="0">
                <a:hlinkClick r:id="rId2"/>
              </a:rPr>
              <a:t>Creative Commons Attribution 4.0</a:t>
            </a:r>
            <a:endParaRPr lang="en-US" dirty="0"/>
          </a:p>
          <a:p>
            <a:endParaRPr lang="en-US" sz="1400" dirty="0"/>
          </a:p>
          <a:p>
            <a:r>
              <a:rPr lang="en-US" b="1" dirty="0"/>
              <a:t>OC </a:t>
            </a:r>
            <a:r>
              <a:rPr lang="en-US" b="1" dirty="0" err="1"/>
              <a:t>JACoW</a:t>
            </a:r>
            <a:r>
              <a:rPr lang="en-US" b="1" dirty="0"/>
              <a:t> point of contact: Conference Chairs</a:t>
            </a:r>
          </a:p>
          <a:p>
            <a:pPr lvl="1"/>
            <a:r>
              <a:rPr lang="en-US" b="1" dirty="0"/>
              <a:t>Conference chairs are ultimately responsible for ensuring resources available for delivery of the proceedings to Editorial Board and JACoW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202020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09E91F-EAAB-8347-B3C9-D0DBBB547D22}"/>
              </a:ext>
            </a:extLst>
          </p:cNvPr>
          <p:cNvSpPr/>
          <p:nvPr/>
        </p:nvSpPr>
        <p:spPr>
          <a:xfrm>
            <a:off x="494096" y="4467726"/>
            <a:ext cx="8159015" cy="1365183"/>
          </a:xfrm>
          <a:prstGeom prst="rect">
            <a:avLst/>
          </a:prstGeom>
          <a:solidFill>
            <a:srgbClr val="333399">
              <a:alpha val="22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JACoW’s</a:t>
            </a:r>
            <a:r>
              <a:rPr lang="en-US" dirty="0"/>
              <a:t> Relationship to Committees: SPC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029200"/>
          </a:xfrm>
        </p:spPr>
        <p:txBody>
          <a:bodyPr/>
          <a:lstStyle/>
          <a:p>
            <a:r>
              <a:rPr lang="en-US" dirty="0"/>
              <a:t>Through use of </a:t>
            </a:r>
            <a:r>
              <a:rPr lang="en-US" b="1" dirty="0"/>
              <a:t>SPMS/Indico</a:t>
            </a:r>
            <a:r>
              <a:rPr lang="en-US" dirty="0"/>
              <a:t> to organize scientific program</a:t>
            </a:r>
          </a:p>
          <a:p>
            <a:endParaRPr lang="en-US" sz="1400" dirty="0"/>
          </a:p>
          <a:p>
            <a:r>
              <a:rPr lang="en-US" dirty="0"/>
              <a:t>The SPC organizes much of its work through </a:t>
            </a:r>
            <a:r>
              <a:rPr lang="en-US" b="1" dirty="0"/>
              <a:t>SPMS/Indico</a:t>
            </a:r>
          </a:p>
          <a:p>
            <a:pPr lvl="1"/>
            <a:r>
              <a:rPr lang="en-US" dirty="0"/>
              <a:t>Recommendations for and voting on invited speakers</a:t>
            </a:r>
          </a:p>
          <a:p>
            <a:pPr lvl="1"/>
            <a:r>
              <a:rPr lang="en-US" dirty="0"/>
              <a:t>Abstract submission</a:t>
            </a:r>
          </a:p>
          <a:p>
            <a:pPr lvl="1"/>
            <a:r>
              <a:rPr lang="en-US" dirty="0"/>
              <a:t>Recommendations for and voting on contributed speakers</a:t>
            </a:r>
          </a:p>
          <a:p>
            <a:pPr lvl="1"/>
            <a:r>
              <a:rPr lang="en-US" dirty="0"/>
              <a:t>Scientific program organization, including statistical balance</a:t>
            </a:r>
          </a:p>
          <a:p>
            <a:pPr lvl="1"/>
            <a:r>
              <a:rPr lang="en-US" dirty="0"/>
              <a:t>Paper and presentation submission</a:t>
            </a:r>
          </a:p>
          <a:p>
            <a:pPr lvl="1"/>
            <a:r>
              <a:rPr lang="en-US" dirty="0"/>
              <a:t>Email organization/tracking with authors and committee members</a:t>
            </a:r>
          </a:p>
          <a:p>
            <a:pPr lvl="1"/>
            <a:endParaRPr lang="en-US" sz="1400" dirty="0"/>
          </a:p>
          <a:p>
            <a:r>
              <a:rPr lang="en-US" dirty="0"/>
              <a:t>SPMS/Indico SPC coordination by Scientific Secretariat</a:t>
            </a:r>
          </a:p>
          <a:p>
            <a:pPr lvl="1"/>
            <a:r>
              <a:rPr lang="en-US" dirty="0"/>
              <a:t>Not explicitly a </a:t>
            </a:r>
            <a:r>
              <a:rPr lang="en-US" b="1" dirty="0" err="1"/>
              <a:t>JACoW</a:t>
            </a:r>
            <a:r>
              <a:rPr lang="en-US" b="1" dirty="0"/>
              <a:t> </a:t>
            </a:r>
            <a:r>
              <a:rPr lang="en-US" dirty="0"/>
              <a:t>role</a:t>
            </a:r>
          </a:p>
          <a:p>
            <a:pPr lvl="1"/>
            <a:r>
              <a:rPr lang="en-US" dirty="0"/>
              <a:t>Should be JACoW knowledgeable and a team member</a:t>
            </a:r>
          </a:p>
          <a:p>
            <a:pPr lvl="1"/>
            <a:endParaRPr lang="en-US" dirty="0"/>
          </a:p>
          <a:p>
            <a:pPr lvl="2"/>
            <a:r>
              <a:rPr lang="en-US" sz="1600" dirty="0"/>
              <a:t>Secretariat job </a:t>
            </a:r>
            <a:r>
              <a:rPr lang="en-US" sz="1600" b="1" dirty="0"/>
              <a:t>can</a:t>
            </a:r>
            <a:r>
              <a:rPr lang="en-US" sz="1600" dirty="0"/>
              <a:t> be done without SPMS/Indico – but requires experience!</a:t>
            </a:r>
          </a:p>
        </p:txBody>
      </p:sp>
    </p:spTree>
    <p:extLst>
      <p:ext uri="{BB962C8B-B14F-4D97-AF65-F5344CB8AC3E}">
        <p14:creationId xmlns:p14="http://schemas.microsoft.com/office/powerpoint/2010/main" val="364286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(More on Scientific Secretariat)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029200"/>
          </a:xfrm>
        </p:spPr>
        <p:txBody>
          <a:bodyPr/>
          <a:lstStyle/>
          <a:p>
            <a:r>
              <a:rPr lang="en-US" dirty="0"/>
              <a:t>A concept from EPAC and European conferences</a:t>
            </a:r>
          </a:p>
          <a:p>
            <a:pPr lvl="1"/>
            <a:r>
              <a:rPr lang="en-US" dirty="0"/>
              <a:t>Stronger coordination than historical US “editor”</a:t>
            </a:r>
          </a:p>
          <a:p>
            <a:endParaRPr lang="en-US" sz="1400" dirty="0"/>
          </a:p>
          <a:p>
            <a:r>
              <a:rPr lang="en-US" dirty="0"/>
              <a:t>Should participate in all OC/SPC, most LOC meetings</a:t>
            </a:r>
          </a:p>
          <a:p>
            <a:pPr lvl="1"/>
            <a:r>
              <a:rPr lang="en-US" dirty="0"/>
              <a:t>Coordinates between all committees</a:t>
            </a:r>
          </a:p>
          <a:p>
            <a:pPr lvl="1"/>
            <a:r>
              <a:rPr lang="en-US" dirty="0"/>
              <a:t>Ensures good communication and continuity</a:t>
            </a:r>
          </a:p>
          <a:p>
            <a:pPr lvl="1"/>
            <a:r>
              <a:rPr lang="en-US" dirty="0"/>
              <a:t>Can provide expertise from organization of previous conferences</a:t>
            </a:r>
          </a:p>
          <a:p>
            <a:pPr lvl="1"/>
            <a:endParaRPr lang="en-US" sz="1400" dirty="0"/>
          </a:p>
          <a:p>
            <a:r>
              <a:rPr lang="en-US" dirty="0"/>
              <a:t>Primary SPMS/Indico administrator</a:t>
            </a:r>
          </a:p>
          <a:p>
            <a:pPr lvl="1"/>
            <a:r>
              <a:rPr lang="en-US" dirty="0"/>
              <a:t>Involved in nearly all functions that flow through SPMS/Indico</a:t>
            </a:r>
          </a:p>
          <a:p>
            <a:pPr lvl="1"/>
            <a:r>
              <a:rPr lang="en-US" dirty="0"/>
              <a:t>SPMS/Indico main function: Scientific Program Management</a:t>
            </a:r>
          </a:p>
          <a:p>
            <a:pPr lvl="2"/>
            <a:r>
              <a:rPr lang="en-US" dirty="0"/>
              <a:t>More on SPMS/Indico later this week</a:t>
            </a:r>
            <a:endParaRPr lang="en-US" sz="1200" dirty="0"/>
          </a:p>
          <a:p>
            <a:pPr lvl="2"/>
            <a:r>
              <a:rPr lang="en-US" dirty="0"/>
              <a:t>More on Scientific Secretariat in Thakonwat Chanwattana’s presentation on IPAC’22 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A279D-D7DE-894C-803A-7D373864E8D9}"/>
              </a:ext>
            </a:extLst>
          </p:cNvPr>
          <p:cNvSpPr txBox="1"/>
          <p:nvPr/>
        </p:nvSpPr>
        <p:spPr>
          <a:xfrm rot="1168556">
            <a:off x="7531414" y="545812"/>
            <a:ext cx="1176925" cy="584775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NB Petr’s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71534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solidFill>
          <a:srgbClr val="333399"/>
        </a:solidFill>
      </a:spPr>
      <a:bodyPr wrap="none" rtlCol="0">
        <a:spAutoFit/>
      </a:bodyPr>
      <a:lstStyle>
        <a:defPPr>
          <a:defRPr sz="16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14116</TotalTime>
  <Words>2692</Words>
  <Application>Microsoft Macintosh PowerPoint</Application>
  <PresentationFormat>On-screen Show (4:3)</PresentationFormat>
  <Paragraphs>438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Times</vt:lpstr>
      <vt:lpstr>Wingdings</vt:lpstr>
      <vt:lpstr>Office Theme</vt:lpstr>
      <vt:lpstr>1_Office Theme</vt:lpstr>
      <vt:lpstr>Overview of Running a JACoW Member Conference</vt:lpstr>
      <vt:lpstr>Overview of a JACoW Member Conference</vt:lpstr>
      <vt:lpstr>Caveat: All Conferences Great and Small</vt:lpstr>
      <vt:lpstr>Committees etc</vt:lpstr>
      <vt:lpstr>Committees etc</vt:lpstr>
      <vt:lpstr>Committees and Chronology</vt:lpstr>
      <vt:lpstr>JACoW’s Relationship to Committees: OC</vt:lpstr>
      <vt:lpstr>JACoW’s Relationship to Committees: SPC</vt:lpstr>
      <vt:lpstr>(More on Scientific Secretariat)</vt:lpstr>
      <vt:lpstr>JACoW’s Relationship to Committees: LOC</vt:lpstr>
      <vt:lpstr>This May Seem Like A Daunting List!</vt:lpstr>
      <vt:lpstr>Conference Roles and Tasks</vt:lpstr>
      <vt:lpstr>Initial Conference Tasks</vt:lpstr>
      <vt:lpstr>Conference Tasks: LOC (1)</vt:lpstr>
      <vt:lpstr>Conference Tasks: SPC Meetings</vt:lpstr>
      <vt:lpstr>Conference Tasks: Abstracts (1)</vt:lpstr>
      <vt:lpstr>Conference Tasks: Abstracts (2)</vt:lpstr>
      <vt:lpstr>Conference Tasks: LOC (2)</vt:lpstr>
      <vt:lpstr>(Interlude: Student Session Organization)</vt:lpstr>
      <vt:lpstr>(Interlude: Student Poster Session, IPAC’19)</vt:lpstr>
      <vt:lpstr>(Interlude: Industrial Program)</vt:lpstr>
      <vt:lpstr>(Industrial Program/Coffee Break: IPAC’19)</vt:lpstr>
      <vt:lpstr>(Interlude: Social Program)</vt:lpstr>
      <vt:lpstr>Conference Tasks: JACoW</vt:lpstr>
      <vt:lpstr>Conference Tasks: Nearing the Conference</vt:lpstr>
      <vt:lpstr>Conference Tasks: Showtime!!</vt:lpstr>
      <vt:lpstr>(Conference Roles: Editors)</vt:lpstr>
      <vt:lpstr>(Conference Roles: IT)</vt:lpstr>
      <vt:lpstr>(Conference Roles: Floor Managers)</vt:lpstr>
      <vt:lpstr>Conference Chronology: Post-Conference</vt:lpstr>
      <vt:lpstr>Feedback Is Necessary To Learn (but not too much)</vt:lpstr>
      <vt:lpstr>The JACoW Family Handle Stress Well!</vt:lpstr>
    </vt:vector>
  </TitlesOfParts>
  <Company>Jefferson Lab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Todd Satogata</cp:lastModifiedBy>
  <cp:revision>2545</cp:revision>
  <cp:lastPrinted>2016-11-07T05:21:17Z</cp:lastPrinted>
  <dcterms:created xsi:type="dcterms:W3CDTF">2011-06-15T12:00:05Z</dcterms:created>
  <dcterms:modified xsi:type="dcterms:W3CDTF">2022-11-08T17:13:07Z</dcterms:modified>
</cp:coreProperties>
</file>