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501" r:id="rId3"/>
    <p:sldId id="502" r:id="rId4"/>
    <p:sldId id="426" r:id="rId5"/>
    <p:sldId id="503" r:id="rId6"/>
    <p:sldId id="496" r:id="rId7"/>
    <p:sldId id="427" r:id="rId8"/>
    <p:sldId id="429" r:id="rId9"/>
    <p:sldId id="430" r:id="rId10"/>
    <p:sldId id="433" r:id="rId11"/>
    <p:sldId id="476" r:id="rId12"/>
    <p:sldId id="434" r:id="rId13"/>
    <p:sldId id="435" r:id="rId14"/>
    <p:sldId id="438" r:id="rId15"/>
    <p:sldId id="436" r:id="rId16"/>
    <p:sldId id="446" r:id="rId17"/>
    <p:sldId id="439" r:id="rId18"/>
    <p:sldId id="443" r:id="rId19"/>
    <p:sldId id="479" r:id="rId20"/>
    <p:sldId id="442" r:id="rId21"/>
    <p:sldId id="489" r:id="rId22"/>
    <p:sldId id="494" r:id="rId23"/>
    <p:sldId id="490" r:id="rId24"/>
    <p:sldId id="495" r:id="rId25"/>
    <p:sldId id="493" r:id="rId26"/>
    <p:sldId id="447" r:id="rId27"/>
    <p:sldId id="453" r:id="rId28"/>
    <p:sldId id="478" r:id="rId29"/>
    <p:sldId id="485" r:id="rId30"/>
    <p:sldId id="486" r:id="rId31"/>
    <p:sldId id="487" r:id="rId32"/>
    <p:sldId id="458" r:id="rId33"/>
    <p:sldId id="475" r:id="rId34"/>
    <p:sldId id="482" r:id="rId35"/>
    <p:sldId id="48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6B13"/>
    <a:srgbClr val="DB95C6"/>
    <a:srgbClr val="81FF6B"/>
    <a:srgbClr val="FD767A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8" autoAdjust="0"/>
    <p:restoredTop sz="86390" autoAdjust="0"/>
  </p:normalViewPr>
  <p:slideViewPr>
    <p:cSldViewPr>
      <p:cViewPr>
        <p:scale>
          <a:sx n="100" d="100"/>
          <a:sy n="100" d="100"/>
        </p:scale>
        <p:origin x="-432" y="-43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.xml"/><Relationship Id="rId20" Type="http://schemas.openxmlformats.org/officeDocument/2006/relationships/slide" Target="slides/slide20.xml"/><Relationship Id="rId21" Type="http://schemas.openxmlformats.org/officeDocument/2006/relationships/slide" Target="slides/slide22.xml"/><Relationship Id="rId22" Type="http://schemas.openxmlformats.org/officeDocument/2006/relationships/slide" Target="slides/slide23.xml"/><Relationship Id="rId23" Type="http://schemas.openxmlformats.org/officeDocument/2006/relationships/slide" Target="slides/slide24.xml"/><Relationship Id="rId24" Type="http://schemas.openxmlformats.org/officeDocument/2006/relationships/slide" Target="slides/slide25.xml"/><Relationship Id="rId25" Type="http://schemas.openxmlformats.org/officeDocument/2006/relationships/slide" Target="slides/slide26.xml"/><Relationship Id="rId26" Type="http://schemas.openxmlformats.org/officeDocument/2006/relationships/slide" Target="slides/slide27.xml"/><Relationship Id="rId27" Type="http://schemas.openxmlformats.org/officeDocument/2006/relationships/slide" Target="slides/slide28.xml"/><Relationship Id="rId28" Type="http://schemas.openxmlformats.org/officeDocument/2006/relationships/slide" Target="slides/slide29.xml"/><Relationship Id="rId29" Type="http://schemas.openxmlformats.org/officeDocument/2006/relationships/slide" Target="slides/slide30.xml"/><Relationship Id="rId30" Type="http://schemas.openxmlformats.org/officeDocument/2006/relationships/slide" Target="slides/slide31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also be SAB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92998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Todd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Satogata 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JACoW Team </a:t>
            </a:r>
            <a:r>
              <a:rPr lang="en-US" sz="1400" smtClean="0">
                <a:solidFill>
                  <a:srgbClr val="2D2D8A"/>
                </a:solidFill>
                <a:latin typeface="Arial" charset="0"/>
              </a:rPr>
              <a:t>Meeting       3 Dec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304800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 of Running a JACoW Member Conference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914400"/>
            <a:ext cx="266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Todd Satogata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Jefferson 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982"/>
            <a:ext cx="9144000" cy="5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(More on Scientific Secretariat)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concept from EPAC and European conferences</a:t>
            </a:r>
          </a:p>
          <a:p>
            <a:pPr lvl="1"/>
            <a:r>
              <a:rPr lang="en-US" dirty="0" smtClean="0"/>
              <a:t>Stronger coordination than historical US “editor”</a:t>
            </a:r>
          </a:p>
          <a:p>
            <a:endParaRPr lang="en-US" sz="1400" dirty="0" smtClean="0"/>
          </a:p>
          <a:p>
            <a:r>
              <a:rPr lang="en-US" dirty="0" smtClean="0"/>
              <a:t>Should participate in all OC/SPC, several LOC meetings</a:t>
            </a:r>
          </a:p>
          <a:p>
            <a:pPr lvl="1"/>
            <a:r>
              <a:rPr lang="en-US" dirty="0" smtClean="0"/>
              <a:t>Coordinates between all committees</a:t>
            </a:r>
          </a:p>
          <a:p>
            <a:pPr lvl="1"/>
            <a:r>
              <a:rPr lang="en-US" dirty="0" smtClean="0"/>
              <a:t>Ensures good communication and continuity</a:t>
            </a:r>
          </a:p>
          <a:p>
            <a:pPr lvl="1"/>
            <a:r>
              <a:rPr lang="en-US" dirty="0" smtClean="0"/>
              <a:t>Provides expertise from organization of previous conferences</a:t>
            </a:r>
          </a:p>
          <a:p>
            <a:pPr lvl="1"/>
            <a:endParaRPr lang="en-US" sz="1400" dirty="0"/>
          </a:p>
          <a:p>
            <a:r>
              <a:rPr lang="en-US" dirty="0"/>
              <a:t>P</a:t>
            </a:r>
            <a:r>
              <a:rPr lang="en-US" dirty="0" smtClean="0"/>
              <a:t>rimary SPMS administrator</a:t>
            </a:r>
          </a:p>
          <a:p>
            <a:pPr lvl="1"/>
            <a:r>
              <a:rPr lang="en-US" dirty="0" smtClean="0"/>
              <a:t>Involved in nearly all functions that flow through SPMS</a:t>
            </a:r>
          </a:p>
          <a:p>
            <a:pPr lvl="1"/>
            <a:r>
              <a:rPr lang="en-US" dirty="0" smtClean="0"/>
              <a:t>SPMS main function: Scientific Program Management</a:t>
            </a:r>
          </a:p>
          <a:p>
            <a:pPr lvl="2"/>
            <a:r>
              <a:rPr lang="en-US" dirty="0" smtClean="0"/>
              <a:t>More on SPMS in Christine’s tutorial on Weds</a:t>
            </a:r>
          </a:p>
          <a:p>
            <a:pPr lvl="2"/>
            <a:r>
              <a:rPr lang="en-US" dirty="0"/>
              <a:t>More on Scientific Secretariat in my IPAC’18 SS report on Thu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34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LOC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 smtClean="0"/>
              <a:t>LOC has greatest interaction with JACoW</a:t>
            </a:r>
          </a:p>
          <a:p>
            <a:pPr lvl="1"/>
            <a:r>
              <a:rPr lang="en-US" dirty="0" smtClean="0"/>
              <a:t>Personnel and resource management, and budgets, are LOC responsibilities</a:t>
            </a:r>
          </a:p>
          <a:p>
            <a:pPr lvl="1"/>
            <a:r>
              <a:rPr lang="en-US" dirty="0" smtClean="0"/>
              <a:t>There are many, many roles before, during, and after the conference that are necessary to support the final JACoW objective of producing quality proceedings in timely fashion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09407"/>
              </p:ext>
            </p:extLst>
          </p:nvPr>
        </p:nvGraphicFramePr>
        <p:xfrm>
          <a:off x="1676400" y="3200400"/>
          <a:ext cx="6858000" cy="354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(SPMS DBA)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Conference Administrator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Scientific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Secretariat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Editor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/ Editorial Board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Conference IT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Repository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Editor / QA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Author Reception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Transparency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Editor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Presentations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Poster Session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Registration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Exhibition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Registration Staff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Referees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Conference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Webmaster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Student Session Organizer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116B1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More in my Weds Roles</a:t>
                      </a:r>
                      <a:r>
                        <a:rPr lang="en-US" sz="1600" b="1" baseline="0" dirty="0" smtClean="0">
                          <a:solidFill>
                            <a:srgbClr val="116B1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talk</a:t>
                      </a:r>
                      <a:endParaRPr lang="en-US" sz="1600" b="1" dirty="0" smtClean="0">
                        <a:solidFill>
                          <a:srgbClr val="116B1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May Seem Like A Daunting List!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486400"/>
          </a:xfrm>
        </p:spPr>
        <p:txBody>
          <a:bodyPr/>
          <a:lstStyle/>
          <a:p>
            <a:r>
              <a:rPr lang="en-US" dirty="0" smtClean="0"/>
              <a:t>And it is! 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dirty="0" smtClean="0"/>
              <a:t>Fortunately these roles are well-documented</a:t>
            </a:r>
          </a:p>
          <a:p>
            <a:r>
              <a:rPr lang="en-US" dirty="0"/>
              <a:t>T</a:t>
            </a:r>
            <a:r>
              <a:rPr lang="en-US" dirty="0" smtClean="0"/>
              <a:t>here are members of the </a:t>
            </a:r>
            <a:r>
              <a:rPr lang="en-US" b="1" dirty="0" smtClean="0"/>
              <a:t>JACoW collaboration </a:t>
            </a:r>
            <a:r>
              <a:rPr lang="en-US" dirty="0" smtClean="0"/>
              <a:t>who are familiar and experienced with each function</a:t>
            </a:r>
          </a:p>
          <a:p>
            <a:endParaRPr lang="en-US" sz="1400" dirty="0" smtClean="0"/>
          </a:p>
          <a:p>
            <a:r>
              <a:rPr lang="en-US" dirty="0" smtClean="0"/>
              <a:t>As important as it is, LOC visibility and organization varies greatly between conferences</a:t>
            </a:r>
          </a:p>
          <a:p>
            <a:pPr lvl="1"/>
            <a:r>
              <a:rPr lang="en-US" dirty="0" smtClean="0"/>
              <a:t>Some LOCs meet early and often and are very structured</a:t>
            </a:r>
          </a:p>
          <a:p>
            <a:pPr lvl="1"/>
            <a:r>
              <a:rPr lang="en-US" dirty="0" smtClean="0"/>
              <a:t>Some LOCs meet late and not very often</a:t>
            </a:r>
            <a:endParaRPr lang="en-US" dirty="0"/>
          </a:p>
          <a:p>
            <a:pPr lvl="1"/>
            <a:r>
              <a:rPr lang="en-US" b="1" dirty="0" smtClean="0"/>
              <a:t>Both can be successful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the first is less stressful for those engaged in doing the work of the aforementioned roles!</a:t>
            </a:r>
          </a:p>
          <a:p>
            <a:pPr lvl="1"/>
            <a:r>
              <a:rPr lang="en-US" b="1" dirty="0" smtClean="0"/>
              <a:t>Experienced JACoW personnel should not obviate the need for a strong LOC </a:t>
            </a:r>
            <a:r>
              <a:rPr lang="en-US" sz="1400" dirty="0" smtClean="0"/>
              <a:t>(even an LOC of one or two people)</a:t>
            </a:r>
            <a:endParaRPr lang="en-US" sz="1400" dirty="0"/>
          </a:p>
          <a:p>
            <a:endParaRPr lang="en-US" dirty="0" smtClean="0"/>
          </a:p>
        </p:txBody>
      </p:sp>
      <p:pic>
        <p:nvPicPr>
          <p:cNvPr id="4" name="Picture 3" descr="Screen Shot 2018-12-03 at 6.18.0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762000"/>
            <a:ext cx="13197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9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 and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0292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following slides describe my experience with the roles of a “typical” </a:t>
            </a:r>
            <a:r>
              <a:rPr lang="en-US" dirty="0" err="1" smtClean="0"/>
              <a:t>JACoW</a:t>
            </a:r>
            <a:r>
              <a:rPr lang="en-US" dirty="0" smtClean="0"/>
              <a:t>/SPMS conference</a:t>
            </a:r>
          </a:p>
          <a:p>
            <a:r>
              <a:rPr lang="en-US" dirty="0" smtClean="0"/>
              <a:t>Which of these two movie narratives is </a:t>
            </a:r>
            <a:r>
              <a:rPr lang="en-US" b="1" dirty="0" smtClean="0"/>
              <a:t>your</a:t>
            </a:r>
            <a:r>
              <a:rPr lang="en-US" dirty="0" smtClean="0"/>
              <a:t> conference like?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Christine will speak to </a:t>
            </a:r>
            <a:r>
              <a:rPr lang="en-US" b="1" dirty="0" smtClean="0"/>
              <a:t>timelines and chronology </a:t>
            </a:r>
            <a:r>
              <a:rPr lang="en-US" dirty="0" smtClean="0"/>
              <a:t>Weds</a:t>
            </a:r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468" y="2133600"/>
            <a:ext cx="6085332" cy="183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187" y="3958506"/>
            <a:ext cx="5209413" cy="19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029200"/>
          </a:xfrm>
        </p:spPr>
        <p:txBody>
          <a:bodyPr/>
          <a:lstStyle/>
          <a:p>
            <a:r>
              <a:rPr lang="en-US" dirty="0" smtClean="0"/>
              <a:t>Identify conference topic, location, hosting institution(s) and chair(s), dates</a:t>
            </a:r>
          </a:p>
          <a:p>
            <a:pPr lvl="1"/>
            <a:r>
              <a:rPr lang="en-US" dirty="0" smtClean="0"/>
              <a:t>Often a matter of continuity from the series OC</a:t>
            </a:r>
          </a:p>
          <a:p>
            <a:pPr lvl="1"/>
            <a:r>
              <a:rPr lang="en-US" dirty="0" smtClean="0"/>
              <a:t>Sometimes decided by a formal bid process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Identify SPC and LOC chairs</a:t>
            </a:r>
          </a:p>
          <a:p>
            <a:pPr lvl="1"/>
            <a:r>
              <a:rPr lang="en-US" dirty="0" smtClean="0"/>
              <a:t>They also start gathering their committees</a:t>
            </a:r>
          </a:p>
          <a:p>
            <a:pPr lvl="1"/>
            <a:r>
              <a:rPr lang="en-US" dirty="0" smtClean="0"/>
              <a:t>Final committee membership is usually approved by OC</a:t>
            </a:r>
          </a:p>
          <a:p>
            <a:pPr lvl="1"/>
            <a:endParaRPr lang="en-US" sz="1000" dirty="0"/>
          </a:p>
          <a:p>
            <a:r>
              <a:rPr lang="en-US" dirty="0" smtClean="0"/>
              <a:t>Sign JACoW SPMS Terms and Conditions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JACoW.org</a:t>
            </a:r>
            <a:r>
              <a:rPr lang="en-US" dirty="0" smtClean="0"/>
              <a:t> website, delivered to chair and coordinator</a:t>
            </a:r>
          </a:p>
          <a:p>
            <a:pPr lvl="1"/>
            <a:r>
              <a:rPr lang="en-US" dirty="0" smtClean="0"/>
              <a:t>Upon approval, an SPMS instance is created in the relevant geographical area, and configured with some conference info</a:t>
            </a:r>
          </a:p>
          <a:p>
            <a:endParaRPr lang="en-US" sz="1000" dirty="0"/>
          </a:p>
          <a:p>
            <a:r>
              <a:rPr lang="en-US" dirty="0" smtClean="0"/>
              <a:t>Set up initial SPMS configurations (e.g. committee lists)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LOC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organizing primary LOC membership</a:t>
            </a:r>
          </a:p>
          <a:p>
            <a:r>
              <a:rPr lang="en-US" baseline="0" dirty="0" smtClean="0"/>
              <a:t>Develop initial </a:t>
            </a:r>
            <a:r>
              <a:rPr lang="en-US" baseline="0" dirty="0" err="1" smtClean="0"/>
              <a:t>attandance</a:t>
            </a:r>
            <a:r>
              <a:rPr lang="en-US" dirty="0" smtClean="0"/>
              <a:t> </a:t>
            </a:r>
            <a:r>
              <a:rPr lang="en-US" baseline="0" dirty="0" smtClean="0"/>
              <a:t>estimates,</a:t>
            </a:r>
            <a:r>
              <a:rPr lang="en-US" dirty="0" smtClean="0"/>
              <a:t> necessary resources, </a:t>
            </a:r>
            <a:r>
              <a:rPr lang="en-US" baseline="0" dirty="0" smtClean="0"/>
              <a:t>and budget</a:t>
            </a:r>
            <a:endParaRPr lang="en-US" dirty="0" smtClean="0"/>
          </a:p>
          <a:p>
            <a:r>
              <a:rPr lang="en-US" dirty="0" smtClean="0"/>
              <a:t>Identify Professional Conference Organizer </a:t>
            </a:r>
            <a:r>
              <a:rPr lang="en-US" sz="1600" dirty="0"/>
              <a:t>(if used</a:t>
            </a:r>
            <a:r>
              <a:rPr lang="en-US" sz="1600" dirty="0" smtClean="0"/>
              <a:t>)</a:t>
            </a:r>
          </a:p>
          <a:p>
            <a:r>
              <a:rPr lang="en-US" baseline="0" dirty="0" smtClean="0"/>
              <a:t>Determine venue location options and </a:t>
            </a:r>
            <a:r>
              <a:rPr lang="en-US" baseline="0" dirty="0" err="1" smtClean="0"/>
              <a:t>negotate</a:t>
            </a:r>
            <a:r>
              <a:rPr lang="en-US" dirty="0" smtClean="0"/>
              <a:t> location</a:t>
            </a:r>
          </a:p>
          <a:p>
            <a:r>
              <a:rPr lang="en-US" dirty="0" smtClean="0"/>
              <a:t>Start developing budgetary associations (e.g. IEEE)</a:t>
            </a:r>
          </a:p>
          <a:p>
            <a:r>
              <a:rPr lang="en-US" baseline="0" dirty="0" smtClean="0"/>
              <a:t>Start developing visual identity,</a:t>
            </a:r>
            <a:r>
              <a:rPr lang="en-US" dirty="0" smtClean="0"/>
              <a:t> website</a:t>
            </a:r>
          </a:p>
          <a:p>
            <a:endParaRPr lang="en-US" dirty="0"/>
          </a:p>
          <a:p>
            <a:r>
              <a:rPr lang="en-US" b="1" dirty="0" smtClean="0"/>
              <a:t>Start monthly meetings at least 1 year in advance of conference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131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SPC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Formal and structured </a:t>
            </a:r>
            <a:r>
              <a:rPr lang="en-US" sz="1600" dirty="0" smtClean="0"/>
              <a:t>(IPACs) </a:t>
            </a:r>
            <a:r>
              <a:rPr lang="en-US" dirty="0" smtClean="0"/>
              <a:t>to informal </a:t>
            </a:r>
            <a:r>
              <a:rPr lang="en-US" sz="1600" dirty="0" smtClean="0"/>
              <a:t>(small conferences)</a:t>
            </a:r>
          </a:p>
          <a:p>
            <a:r>
              <a:rPr lang="en-US" dirty="0" smtClean="0"/>
              <a:t>Run by SPC chair with help from Scientific Secretariat</a:t>
            </a:r>
          </a:p>
          <a:p>
            <a:endParaRPr lang="en-US" sz="1600" dirty="0" smtClean="0"/>
          </a:p>
          <a:p>
            <a:r>
              <a:rPr lang="en-US" b="1" dirty="0" smtClean="0"/>
              <a:t>Structures and decides scientific program</a:t>
            </a:r>
          </a:p>
          <a:p>
            <a:pPr lvl="1"/>
            <a:r>
              <a:rPr lang="en-US" dirty="0" smtClean="0"/>
              <a:t>Including geographic, institutional, gender balances</a:t>
            </a:r>
          </a:p>
          <a:p>
            <a:r>
              <a:rPr lang="en-US" dirty="0" smtClean="0"/>
              <a:t>Timelines discussed in Chris’s timelines talk</a:t>
            </a:r>
          </a:p>
          <a:p>
            <a:r>
              <a:rPr lang="en-US" dirty="0" smtClean="0"/>
              <a:t>Reports from, and coordination with, LOC at each meeting</a:t>
            </a:r>
          </a:p>
          <a:p>
            <a:endParaRPr lang="en-US" sz="1600" dirty="0" smtClean="0"/>
          </a:p>
          <a:p>
            <a:r>
              <a:rPr lang="en-US" dirty="0" smtClean="0"/>
              <a:t>IPACs:</a:t>
            </a:r>
          </a:p>
          <a:p>
            <a:pPr lvl="1"/>
            <a:r>
              <a:rPr lang="en-US" b="1" dirty="0" smtClean="0"/>
              <a:t>SPC/1</a:t>
            </a:r>
            <a:r>
              <a:rPr lang="en-US" dirty="0" smtClean="0"/>
              <a:t>: Classifications, SAB membership, program structure</a:t>
            </a:r>
          </a:p>
          <a:p>
            <a:pPr lvl="1"/>
            <a:r>
              <a:rPr lang="en-US" b="1" dirty="0" smtClean="0"/>
              <a:t>SPC/2</a:t>
            </a:r>
            <a:r>
              <a:rPr lang="en-US" dirty="0" smtClean="0"/>
              <a:t>: Selection of invited orals, organize invited program, plenaries and entertainment talks</a:t>
            </a:r>
          </a:p>
          <a:p>
            <a:pPr lvl="1"/>
            <a:r>
              <a:rPr lang="en-US" b="1" dirty="0" smtClean="0"/>
              <a:t>SPC/3</a:t>
            </a:r>
            <a:r>
              <a:rPr lang="en-US" dirty="0" smtClean="0"/>
              <a:t>: Selection of contributed orals, poster layout, session chairs</a:t>
            </a:r>
          </a:p>
        </p:txBody>
      </p:sp>
    </p:spTree>
    <p:extLst>
      <p:ext uri="{BB962C8B-B14F-4D97-AF65-F5344CB8AC3E}">
        <p14:creationId xmlns:p14="http://schemas.microsoft.com/office/powerpoint/2010/main" val="5028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Abstracts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submission deadline is usually ~6 months out from conference</a:t>
            </a:r>
          </a:p>
          <a:p>
            <a:pPr lvl="1"/>
            <a:r>
              <a:rPr lang="en-US" sz="1900" dirty="0" smtClean="0"/>
              <a:t>This may vary widely depending on community and conference</a:t>
            </a:r>
            <a:endParaRPr lang="en-US" sz="1900" dirty="0"/>
          </a:p>
          <a:p>
            <a:r>
              <a:rPr lang="en-US" dirty="0" smtClean="0"/>
              <a:t>Physicists generally work towards a known deadline</a:t>
            </a:r>
          </a:p>
          <a:p>
            <a:pPr lvl="1"/>
            <a:r>
              <a:rPr lang="en-US" dirty="0" smtClean="0"/>
              <a:t>Abstracts </a:t>
            </a:r>
            <a:r>
              <a:rPr lang="en-US" b="1" dirty="0" smtClean="0"/>
              <a:t>always</a:t>
            </a:r>
            <a:r>
              <a:rPr lang="en-US" dirty="0" smtClean="0"/>
              <a:t> spike at the submission deadline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will likely </a:t>
            </a:r>
            <a:r>
              <a:rPr lang="en-US" b="1" dirty="0" smtClean="0"/>
              <a:t>not</a:t>
            </a:r>
            <a:r>
              <a:rPr lang="en-US" dirty="0" smtClean="0"/>
              <a:t> get additional abstracts by extending the deadline at the last minute</a:t>
            </a:r>
            <a:endParaRPr lang="en-US" dirty="0"/>
          </a:p>
          <a:p>
            <a:r>
              <a:rPr lang="en-US" dirty="0" smtClean="0"/>
              <a:t>Submitted abstracts are QA’d in preparation for SPC III</a:t>
            </a:r>
          </a:p>
          <a:p>
            <a:pPr lvl="1"/>
            <a:r>
              <a:rPr lang="en-US" dirty="0" smtClean="0"/>
              <a:t>Make them pretty and shiny to be possible contributed orals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3" y="2895600"/>
            <a:ext cx="6177534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0"/>
            <a:ext cx="293067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NA-PAC’11 deadline extended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962675" y="3386554"/>
            <a:ext cx="1057125" cy="880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332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Abstracts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 is also very interested in abstract numbers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Used for other conference projections</a:t>
            </a:r>
          </a:p>
          <a:p>
            <a:pPr lvl="1"/>
            <a:r>
              <a:rPr lang="en-US" dirty="0" smtClean="0"/>
              <a:t>Total expected registration feeds into budget projections</a:t>
            </a:r>
          </a:p>
          <a:p>
            <a:pPr lvl="1"/>
            <a:r>
              <a:rPr lang="en-US" dirty="0" smtClean="0"/>
              <a:t>Advertise expected registration to attract vendors</a:t>
            </a:r>
          </a:p>
          <a:p>
            <a:pPr lvl="1"/>
            <a:endParaRPr lang="en-US" dirty="0"/>
          </a:p>
          <a:p>
            <a:r>
              <a:rPr lang="en-US" dirty="0" smtClean="0"/>
              <a:t>Abstract submission is not an obligation</a:t>
            </a:r>
          </a:p>
          <a:p>
            <a:pPr lvl="1"/>
            <a:r>
              <a:rPr lang="en-US" dirty="0" smtClean="0"/>
              <a:t>Typically about ~30% of abstracts are later withdrawn</a:t>
            </a:r>
          </a:p>
          <a:p>
            <a:pPr lvl="1"/>
            <a:r>
              <a:rPr lang="en-US" dirty="0" smtClean="0"/>
              <a:t>So about 60-80% of </a:t>
            </a:r>
            <a:r>
              <a:rPr lang="en-US" b="1" dirty="0" smtClean="0"/>
              <a:t>submitted</a:t>
            </a:r>
            <a:r>
              <a:rPr lang="en-US" dirty="0" smtClean="0"/>
              <a:t> abstract number is a reasonable expectation for delegate registration</a:t>
            </a:r>
          </a:p>
          <a:p>
            <a:pPr lvl="2"/>
            <a:r>
              <a:rPr lang="en-US" dirty="0" smtClean="0"/>
              <a:t>Also use DOE $500k limit to project max DOE attendance</a:t>
            </a:r>
          </a:p>
          <a:p>
            <a:pPr lvl="1"/>
            <a:r>
              <a:rPr lang="en-US" dirty="0" smtClean="0"/>
              <a:t>About 10% of total abstract number are usually candidates for the student poster session</a:t>
            </a:r>
          </a:p>
        </p:txBody>
      </p:sp>
    </p:spTree>
    <p:extLst>
      <p:ext uri="{BB962C8B-B14F-4D97-AF65-F5344CB8AC3E}">
        <p14:creationId xmlns:p14="http://schemas.microsoft.com/office/powerpoint/2010/main" val="38651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LOC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/>
          <a:lstStyle/>
          <a:p>
            <a:r>
              <a:rPr lang="en-US" dirty="0" smtClean="0"/>
              <a:t>In parallel to SPC, the LOC is organizing many logistic and budgetary details for the conference</a:t>
            </a:r>
          </a:p>
          <a:p>
            <a:pPr lvl="1"/>
            <a:r>
              <a:rPr lang="en-US" dirty="0" smtClean="0"/>
              <a:t>Editorial board</a:t>
            </a:r>
          </a:p>
          <a:p>
            <a:pPr lvl="2"/>
            <a:r>
              <a:rPr lang="en-US" dirty="0" smtClean="0"/>
              <a:t>JACoW Team Meeting, training, organize team </a:t>
            </a:r>
            <a:r>
              <a:rPr lang="en-US" sz="1400" dirty="0" smtClean="0"/>
              <a:t>(~6 months out)</a:t>
            </a:r>
          </a:p>
          <a:p>
            <a:pPr lvl="1"/>
            <a:r>
              <a:rPr lang="en-US" dirty="0" smtClean="0"/>
              <a:t>Graphic identity and web development</a:t>
            </a:r>
          </a:p>
          <a:p>
            <a:pPr lvl="2"/>
            <a:r>
              <a:rPr lang="en-US" dirty="0" smtClean="0"/>
              <a:t>Bags, posters, handouts, program booklet</a:t>
            </a:r>
          </a:p>
          <a:p>
            <a:pPr lvl="1"/>
            <a:r>
              <a:rPr lang="en-US" dirty="0" smtClean="0"/>
              <a:t>Venue layout and contracting</a:t>
            </a:r>
          </a:p>
          <a:p>
            <a:pPr lvl="2"/>
            <a:r>
              <a:rPr lang="en-US" dirty="0" smtClean="0"/>
              <a:t>Including IT and site visit for delegate flow, mix with industry</a:t>
            </a:r>
          </a:p>
          <a:p>
            <a:pPr lvl="2"/>
            <a:r>
              <a:rPr lang="en-US" dirty="0" smtClean="0"/>
              <a:t>Including AV and speaker/stage layout, acoustics</a:t>
            </a:r>
          </a:p>
          <a:p>
            <a:pPr lvl="1"/>
            <a:r>
              <a:rPr lang="en-US" dirty="0" smtClean="0"/>
              <a:t>Catering and side meetings</a:t>
            </a:r>
          </a:p>
          <a:p>
            <a:pPr lvl="2"/>
            <a:r>
              <a:rPr lang="en-US" dirty="0" smtClean="0"/>
              <a:t>Coffee breaks, banquet, chair’s cocktail, WISE…</a:t>
            </a:r>
          </a:p>
          <a:p>
            <a:pPr lvl="1"/>
            <a:r>
              <a:rPr lang="en-US" dirty="0" smtClean="0"/>
              <a:t>Industrial registration </a:t>
            </a:r>
            <a:r>
              <a:rPr lang="en-US" sz="1600" dirty="0" smtClean="0"/>
              <a:t>(early to develop budget)</a:t>
            </a:r>
          </a:p>
          <a:p>
            <a:pPr lvl="1"/>
            <a:r>
              <a:rPr lang="en-US" dirty="0" smtClean="0"/>
              <a:t>Delegate registration</a:t>
            </a:r>
          </a:p>
          <a:p>
            <a:pPr lvl="2"/>
            <a:r>
              <a:rPr lang="en-US" dirty="0" smtClean="0"/>
              <a:t>SPMS should be used for registration if at all possible!</a:t>
            </a:r>
          </a:p>
          <a:p>
            <a:pPr lvl="1"/>
            <a:r>
              <a:rPr lang="en-US" dirty="0"/>
              <a:t>Student program (poster session and grants)</a:t>
            </a:r>
          </a:p>
          <a:p>
            <a:pPr lvl="1"/>
            <a:r>
              <a:rPr lang="en-US" dirty="0" smtClean="0"/>
              <a:t>Companion program and registration, Tours</a:t>
            </a:r>
          </a:p>
        </p:txBody>
      </p:sp>
    </p:spTree>
    <p:extLst>
      <p:ext uri="{BB962C8B-B14F-4D97-AF65-F5344CB8AC3E}">
        <p14:creationId xmlns:p14="http://schemas.microsoft.com/office/powerpoint/2010/main" val="26345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304800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Overview of Running a JACoW Member Conference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0" y="914400"/>
            <a:ext cx="2667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Todd Satogata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Jefferson Lab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982"/>
            <a:ext cx="9144000" cy="5668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590800"/>
            <a:ext cx="2408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Or: Guess which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one of us is Dumbledore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50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 smtClean="0"/>
              <a:t>Interlude: Student Session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 smtClean="0"/>
              <a:t>Student sessions are a large part of large conferences</a:t>
            </a:r>
          </a:p>
          <a:p>
            <a:r>
              <a:rPr lang="en-US" dirty="0" smtClean="0"/>
              <a:t>Student Program</a:t>
            </a:r>
          </a:p>
          <a:p>
            <a:pPr lvl="1"/>
            <a:r>
              <a:rPr lang="en-US" dirty="0" smtClean="0"/>
              <a:t>Acquire </a:t>
            </a:r>
            <a:r>
              <a:rPr lang="en-US" dirty="0"/>
              <a:t>funding for and administer participation grants</a:t>
            </a:r>
          </a:p>
          <a:p>
            <a:pPr lvl="1"/>
            <a:r>
              <a:rPr lang="en-US" dirty="0" smtClean="0"/>
              <a:t>Work with grant committee to determine awardees</a:t>
            </a:r>
          </a:p>
          <a:p>
            <a:pPr lvl="1"/>
            <a:r>
              <a:rPr lang="en-US" dirty="0" smtClean="0"/>
              <a:t>Work with LOC to determine disbursement</a:t>
            </a:r>
          </a:p>
          <a:p>
            <a:pPr lvl="1"/>
            <a:r>
              <a:rPr lang="en-US" dirty="0" smtClean="0"/>
              <a:t>Organize Sunday training session, secretary assignments</a:t>
            </a:r>
          </a:p>
          <a:p>
            <a:pPr lvl="1"/>
            <a:r>
              <a:rPr lang="en-US" dirty="0" smtClean="0"/>
              <a:t>Coordinate student participation with Presentations Manager</a:t>
            </a:r>
          </a:p>
          <a:p>
            <a:r>
              <a:rPr lang="en-US" dirty="0" smtClean="0"/>
              <a:t>Student Poster Session</a:t>
            </a:r>
          </a:p>
          <a:p>
            <a:pPr lvl="1"/>
            <a:r>
              <a:rPr lang="en-US" dirty="0" smtClean="0"/>
              <a:t>Acquire funding, certificates for student poster prizes</a:t>
            </a:r>
          </a:p>
          <a:p>
            <a:pPr lvl="1"/>
            <a:r>
              <a:rPr lang="en-US" dirty="0" smtClean="0"/>
              <a:t>Organize (with LOC) student poster session </a:t>
            </a:r>
            <a:r>
              <a:rPr lang="en-US" sz="1600" dirty="0" smtClean="0"/>
              <a:t>(usually Sunday)</a:t>
            </a:r>
          </a:p>
          <a:p>
            <a:pPr lvl="2"/>
            <a:r>
              <a:rPr lang="en-US" dirty="0" smtClean="0"/>
              <a:t>Gather abstracts </a:t>
            </a:r>
            <a:r>
              <a:rPr lang="en-US" sz="1400" dirty="0" smtClean="0"/>
              <a:t>(grant winners must participate)</a:t>
            </a:r>
          </a:p>
          <a:p>
            <a:pPr lvl="2"/>
            <a:r>
              <a:rPr lang="en-US" dirty="0" smtClean="0"/>
              <a:t>Organize SPC/OC/SPCC members as judges</a:t>
            </a:r>
          </a:p>
          <a:p>
            <a:pPr lvl="2"/>
            <a:r>
              <a:rPr lang="en-US" dirty="0" smtClean="0"/>
              <a:t>Assign poster codes, produce poster session booklet</a:t>
            </a:r>
          </a:p>
          <a:p>
            <a:pPr lvl="2"/>
            <a:r>
              <a:rPr lang="en-US" dirty="0" smtClean="0"/>
              <a:t>Organize rubrics and run judging session</a:t>
            </a:r>
          </a:p>
          <a:p>
            <a:pPr lvl="2"/>
            <a:r>
              <a:rPr lang="en-US" dirty="0" smtClean="0"/>
              <a:t>Organize prize delivery at prize session </a:t>
            </a:r>
            <a:r>
              <a:rPr lang="en-US" sz="1400" dirty="0" smtClean="0"/>
              <a:t>(usually Thursday)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56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Student Poster Session, IPAC’18</a:t>
            </a:r>
            <a:endParaRPr lang="en-US" dirty="0"/>
          </a:p>
        </p:txBody>
      </p:sp>
      <p:pic>
        <p:nvPicPr>
          <p:cNvPr id="4" name="Picture 3" descr="Screen Shot 2018-12-03 at 6.24.2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53" y="809232"/>
            <a:ext cx="3877947" cy="5667768"/>
          </a:xfrm>
          <a:prstGeom prst="rect">
            <a:avLst/>
          </a:prstGeom>
        </p:spPr>
      </p:pic>
      <p:pic>
        <p:nvPicPr>
          <p:cNvPr id="5" name="Picture 4" descr="Screen Shot 2018-12-03 at 6.25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451" y="733032"/>
            <a:ext cx="308614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Industrial</a:t>
            </a:r>
            <a:r>
              <a:rPr lang="en-US" baseline="0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exhibitors contribute a </a:t>
            </a:r>
            <a:r>
              <a:rPr lang="en-US" b="1" dirty="0" smtClean="0"/>
              <a:t>large</a:t>
            </a:r>
            <a:r>
              <a:rPr lang="en-US" dirty="0" smtClean="0"/>
              <a:t> portion of your conference budget</a:t>
            </a:r>
          </a:p>
          <a:p>
            <a:pPr lvl="1"/>
            <a:r>
              <a:rPr lang="en-US" dirty="0" smtClean="0"/>
              <a:t>The Industrial Exhibition Manager is a very important role</a:t>
            </a:r>
          </a:p>
          <a:p>
            <a:pPr lvl="1"/>
            <a:r>
              <a:rPr lang="en-US" dirty="0" smtClean="0"/>
              <a:t>Coordinates everything from registration to move-in and move-out, booths, electricity, network, carpeting,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very important to keep exhibitors happy</a:t>
            </a:r>
          </a:p>
          <a:p>
            <a:pPr lvl="1"/>
            <a:r>
              <a:rPr lang="en-US" dirty="0" smtClean="0"/>
              <a:t>Provide a venue, receptions, and poster sessions that move delegates among exhibitor booths</a:t>
            </a:r>
          </a:p>
          <a:p>
            <a:pPr lvl="1"/>
            <a:r>
              <a:rPr lang="en-US" dirty="0" smtClean="0"/>
              <a:t>Provide announcements of raffles,</a:t>
            </a:r>
            <a:r>
              <a:rPr lang="en-US" dirty="0"/>
              <a:t> </a:t>
            </a:r>
            <a:r>
              <a:rPr lang="en-US" dirty="0" smtClean="0"/>
              <a:t>special events, ways for industrial exhibitors to engage delegates</a:t>
            </a:r>
          </a:p>
          <a:p>
            <a:pPr lvl="1"/>
            <a:r>
              <a:rPr lang="en-US" dirty="0" smtClean="0"/>
              <a:t>Have conference and SPC chair </a:t>
            </a:r>
            <a:r>
              <a:rPr lang="en-US" sz="1400" dirty="0" smtClean="0"/>
              <a:t>(and family?) </a:t>
            </a:r>
            <a:r>
              <a:rPr lang="en-US" dirty="0" smtClean="0"/>
              <a:t>visit booths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650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Program</a:t>
            </a:r>
            <a:r>
              <a:rPr lang="en-US" baseline="0" dirty="0" smtClean="0"/>
              <a:t>/Coffee Break: IPAC’15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r>
              <a:rPr lang="en-US" dirty="0" smtClean="0"/>
              <a:t>OK mixing among delegates and exhibitor booths</a:t>
            </a:r>
          </a:p>
          <a:p>
            <a:r>
              <a:rPr lang="en-US" dirty="0" smtClean="0"/>
              <a:t>Coffee in center of room forced traffic through booths</a:t>
            </a:r>
          </a:p>
          <a:p>
            <a:r>
              <a:rPr lang="en-US" dirty="0" smtClean="0"/>
              <a:t>Helps to have semi-enclosed booths for vendors</a:t>
            </a:r>
            <a:endParaRPr lang="en-US" dirty="0"/>
          </a:p>
        </p:txBody>
      </p:sp>
      <p:pic>
        <p:nvPicPr>
          <p:cNvPr id="3" name="Picture 2" descr="Screen Shot 2016-11-07 at 12.00.0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40" y="762000"/>
            <a:ext cx="7301521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31" y="32004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734" y="1676400"/>
            <a:ext cx="823463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Booths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31" y="7620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205286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Social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 breaks should provide good opportunity for mixing</a:t>
            </a:r>
          </a:p>
          <a:p>
            <a:pPr lvl="1"/>
            <a:r>
              <a:rPr lang="en-US" dirty="0" smtClean="0"/>
              <a:t>See previous photo!</a:t>
            </a:r>
          </a:p>
          <a:p>
            <a:r>
              <a:rPr lang="en-US" dirty="0" smtClean="0"/>
              <a:t>Conferences can have few or many receptions</a:t>
            </a:r>
          </a:p>
          <a:p>
            <a:pPr lvl="1"/>
            <a:r>
              <a:rPr lang="en-US" dirty="0" smtClean="0"/>
              <a:t>Welcome reception </a:t>
            </a:r>
            <a:r>
              <a:rPr lang="en-US" sz="1600" dirty="0" smtClean="0"/>
              <a:t>(Sunday evening, with student poster session)</a:t>
            </a:r>
          </a:p>
          <a:p>
            <a:pPr lvl="1"/>
            <a:r>
              <a:rPr lang="en-US" dirty="0" smtClean="0"/>
              <a:t>Professional organization receptions</a:t>
            </a:r>
          </a:p>
          <a:p>
            <a:pPr lvl="2"/>
            <a:r>
              <a:rPr lang="en-US" dirty="0" smtClean="0"/>
              <a:t>e.g. Meet the APS Editors at PAC/IPAC conferences</a:t>
            </a:r>
          </a:p>
          <a:p>
            <a:pPr lvl="2"/>
            <a:r>
              <a:rPr lang="en-US" dirty="0" smtClean="0"/>
              <a:t>Women in Science and Engineering</a:t>
            </a:r>
          </a:p>
          <a:p>
            <a:pPr lvl="1"/>
            <a:r>
              <a:rPr lang="en-US" dirty="0" smtClean="0"/>
              <a:t>Conference Banquet</a:t>
            </a:r>
          </a:p>
          <a:p>
            <a:pPr lvl="2"/>
            <a:r>
              <a:rPr lang="en-US" dirty="0" smtClean="0"/>
              <a:t>Include entertainment or some interactive opportunity</a:t>
            </a:r>
          </a:p>
          <a:p>
            <a:pPr lvl="2"/>
            <a:r>
              <a:rPr lang="en-US" dirty="0" smtClean="0"/>
              <a:t>e.g. Calligraphy lessons at IPAC’13</a:t>
            </a:r>
          </a:p>
          <a:p>
            <a:pPr lvl="2"/>
            <a:r>
              <a:rPr lang="en-US" dirty="0" smtClean="0"/>
              <a:t>e.g. Juilliard quartet at NA-PAC’11</a:t>
            </a:r>
          </a:p>
          <a:p>
            <a:r>
              <a:rPr lang="en-US" dirty="0" smtClean="0"/>
              <a:t>Companion programs and tours</a:t>
            </a:r>
          </a:p>
          <a:p>
            <a:pPr lvl="1"/>
            <a:r>
              <a:rPr lang="en-US" dirty="0" smtClean="0"/>
              <a:t>Interesting cities often offer good deals for large conferences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JACoW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JACoW’s</a:t>
            </a:r>
            <a:r>
              <a:rPr lang="en-US" dirty="0" smtClean="0"/>
              <a:t> role in all this?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SPMS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rganizes scientific program and registration functions</a:t>
            </a:r>
          </a:p>
          <a:p>
            <a:pPr lvl="2"/>
            <a:r>
              <a:rPr lang="en-US" dirty="0" smtClean="0"/>
              <a:t>JACoW provides expertise in SPMS function and use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Scientific Secretariat</a:t>
            </a:r>
          </a:p>
          <a:p>
            <a:pPr lvl="2"/>
            <a:r>
              <a:rPr lang="en-US" dirty="0" smtClean="0"/>
              <a:t>Coordinates many SPC/LOC activities</a:t>
            </a:r>
          </a:p>
          <a:p>
            <a:pPr lvl="2"/>
            <a:r>
              <a:rPr lang="en-US" dirty="0" smtClean="0"/>
              <a:t>Implements many activities in SPMS</a:t>
            </a:r>
          </a:p>
          <a:p>
            <a:pPr lvl="2"/>
            <a:r>
              <a:rPr lang="en-US" dirty="0" smtClean="0"/>
              <a:t>Contacts JACoW for technical support (e.g. registration forms and payment module)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IT integration</a:t>
            </a:r>
          </a:p>
          <a:p>
            <a:pPr lvl="2"/>
            <a:r>
              <a:rPr lang="en-US" dirty="0" smtClean="0"/>
              <a:t>Website scripts provide dynamic view of conference activities from metadata in SPMS</a:t>
            </a:r>
          </a:p>
          <a:p>
            <a:pPr lvl="2"/>
            <a:r>
              <a:rPr lang="en-US" dirty="0" smtClean="0"/>
              <a:t>Interactive industrial registration, delegate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6747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 Nearing the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029200"/>
          </a:xfrm>
        </p:spPr>
        <p:txBody>
          <a:bodyPr/>
          <a:lstStyle/>
          <a:p>
            <a:r>
              <a:rPr lang="en-US" dirty="0" smtClean="0"/>
              <a:t>A few months before the conference</a:t>
            </a:r>
          </a:p>
          <a:p>
            <a:r>
              <a:rPr lang="en-US" dirty="0" smtClean="0"/>
              <a:t>SPC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ainly ballistic, though some chairs and talks may change at the last minute</a:t>
            </a:r>
            <a:endParaRPr lang="en-US" sz="1200" dirty="0" smtClean="0"/>
          </a:p>
          <a:p>
            <a:pPr lvl="1"/>
            <a:r>
              <a:rPr lang="en-US" dirty="0" smtClean="0"/>
              <a:t>Scientific program must be fixed in time to print program guide</a:t>
            </a:r>
          </a:p>
          <a:p>
            <a:pPr lvl="1"/>
            <a:endParaRPr lang="en-US" dirty="0"/>
          </a:p>
          <a:p>
            <a:r>
              <a:rPr lang="en-US" dirty="0" smtClean="0"/>
              <a:t>LOC</a:t>
            </a:r>
          </a:p>
          <a:p>
            <a:pPr lvl="1"/>
            <a:r>
              <a:rPr lang="en-US" dirty="0" smtClean="0"/>
              <a:t>Final identification of conference team and roles</a:t>
            </a:r>
          </a:p>
          <a:p>
            <a:pPr lvl="1"/>
            <a:r>
              <a:rPr lang="en-US" dirty="0" smtClean="0"/>
              <a:t>Detailed arrangements for visiting staff (e.g. editors)</a:t>
            </a:r>
          </a:p>
          <a:p>
            <a:pPr lvl="1"/>
            <a:r>
              <a:rPr lang="en-US" dirty="0" smtClean="0"/>
              <a:t>Order final conference materials (booklets, bags, badges, …)</a:t>
            </a:r>
          </a:p>
          <a:p>
            <a:pPr lvl="1"/>
            <a:r>
              <a:rPr lang="en-US" dirty="0" smtClean="0"/>
              <a:t>Final confirmation of all support contracts (IT, booths, …)</a:t>
            </a:r>
          </a:p>
          <a:p>
            <a:pPr lvl="1"/>
            <a:r>
              <a:rPr lang="en-US" dirty="0" smtClean="0"/>
              <a:t>Dry runs of certain activities can be very helpful</a:t>
            </a:r>
          </a:p>
          <a:p>
            <a:pPr lvl="2"/>
            <a:r>
              <a:rPr lang="en-US" dirty="0" smtClean="0"/>
              <a:t>Particularly with regards to transportation and logistics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Tasks:</a:t>
            </a:r>
            <a:r>
              <a:rPr lang="en-US" baseline="0" dirty="0" smtClean="0"/>
              <a:t> Showtime!!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the rubber meets the road</a:t>
            </a:r>
          </a:p>
          <a:p>
            <a:endParaRPr lang="en-US" sz="1400" dirty="0"/>
          </a:p>
          <a:p>
            <a:r>
              <a:rPr lang="en-US" dirty="0" smtClean="0"/>
              <a:t>This is covered very well in many other presentations at our Team Meeting</a:t>
            </a:r>
          </a:p>
          <a:p>
            <a:pPr lvl="1"/>
            <a:r>
              <a:rPr lang="en-US" dirty="0" smtClean="0"/>
              <a:t>e.g. prepress proceedings available transparently now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There should always be a closeout meeting near the end of the conference</a:t>
            </a:r>
          </a:p>
          <a:p>
            <a:pPr lvl="1"/>
            <a:r>
              <a:rPr lang="en-US" dirty="0" smtClean="0"/>
              <a:t>Includes LOC members, future organizers in series</a:t>
            </a:r>
          </a:p>
          <a:p>
            <a:pPr lvl="1"/>
            <a:r>
              <a:rPr lang="en-US" dirty="0" smtClean="0"/>
              <a:t>Prompt documentation of lessons learned, observations</a:t>
            </a:r>
          </a:p>
          <a:p>
            <a:pPr lvl="1"/>
            <a:r>
              <a:rPr lang="en-US" dirty="0" smtClean="0"/>
              <a:t>Produce written documentation of these lessons as part of conference deliverable</a:t>
            </a:r>
          </a:p>
          <a:p>
            <a:endParaRPr lang="en-US" sz="1600" dirty="0"/>
          </a:p>
          <a:p>
            <a:r>
              <a:rPr lang="en-US" dirty="0" smtClean="0"/>
              <a:t>Remember to take and gather conference photographs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2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029200"/>
          </a:xfrm>
        </p:spPr>
        <p:txBody>
          <a:bodyPr/>
          <a:lstStyle/>
          <a:p>
            <a:r>
              <a:rPr lang="en-US" dirty="0" smtClean="0"/>
              <a:t>Editorial Board</a:t>
            </a:r>
          </a:p>
          <a:p>
            <a:pPr lvl="1"/>
            <a:r>
              <a:rPr lang="en-US" dirty="0" smtClean="0"/>
              <a:t>Develop/document editorial standards for editors</a:t>
            </a:r>
          </a:p>
          <a:p>
            <a:pPr lvl="1"/>
            <a:r>
              <a:rPr lang="en-US" dirty="0" smtClean="0"/>
              <a:t>Organize and invite editorial team</a:t>
            </a:r>
          </a:p>
          <a:p>
            <a:pPr lvl="1"/>
            <a:r>
              <a:rPr lang="en-US" dirty="0" smtClean="0"/>
              <a:t>Participate in JACoW Team Meeting and training activities</a:t>
            </a:r>
          </a:p>
          <a:p>
            <a:r>
              <a:rPr lang="en-US" dirty="0" smtClean="0"/>
              <a:t>Editor / QA</a:t>
            </a:r>
          </a:p>
          <a:p>
            <a:pPr lvl="1"/>
            <a:r>
              <a:rPr lang="en-US" dirty="0" smtClean="0"/>
              <a:t>Process paper contributions according to editorial guidelines</a:t>
            </a:r>
          </a:p>
          <a:p>
            <a:pPr lvl="1"/>
            <a:r>
              <a:rPr lang="en-US" dirty="0" smtClean="0"/>
              <a:t>Perform quality assurance on processed papers</a:t>
            </a:r>
          </a:p>
          <a:p>
            <a:pPr lvl="1"/>
            <a:r>
              <a:rPr lang="en-US" dirty="0" smtClean="0"/>
              <a:t>Have access to Editorial module in SPMS</a:t>
            </a:r>
          </a:p>
          <a:p>
            <a:r>
              <a:rPr lang="en-US" dirty="0" smtClean="0"/>
              <a:t>Transparency Editor</a:t>
            </a:r>
          </a:p>
          <a:p>
            <a:pPr lvl="1"/>
            <a:r>
              <a:rPr lang="en-US" dirty="0" smtClean="0"/>
              <a:t>Process transparencies for talks to PDF, including animations</a:t>
            </a:r>
          </a:p>
          <a:p>
            <a:pPr lvl="1"/>
            <a:r>
              <a:rPr lang="en-US" dirty="0" smtClean="0"/>
              <a:t>Have access to Presentations module in SPMS</a:t>
            </a:r>
          </a:p>
          <a:p>
            <a:r>
              <a:rPr lang="en-US" dirty="0" smtClean="0"/>
              <a:t>Author Reception</a:t>
            </a:r>
          </a:p>
          <a:p>
            <a:pPr lvl="1"/>
            <a:r>
              <a:rPr lang="en-US" dirty="0" smtClean="0"/>
              <a:t>Interface with delegates for editorial questions</a:t>
            </a:r>
          </a:p>
          <a:p>
            <a:pPr lvl="1"/>
            <a:r>
              <a:rPr lang="en-US" dirty="0" smtClean="0"/>
              <a:t>Check title/author lists </a:t>
            </a:r>
            <a:r>
              <a:rPr lang="en-US" dirty="0" err="1" smtClean="0"/>
              <a:t>vs</a:t>
            </a:r>
            <a:r>
              <a:rPr lang="en-US" dirty="0" smtClean="0"/>
              <a:t> SPMS, gather copyright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0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Conference IT</a:t>
            </a:r>
          </a:p>
          <a:p>
            <a:pPr lvl="1"/>
            <a:r>
              <a:rPr lang="en-US" dirty="0"/>
              <a:t>Set up, monitor, and break down network connectivity</a:t>
            </a:r>
          </a:p>
          <a:p>
            <a:pPr lvl="1"/>
            <a:r>
              <a:rPr lang="en-US" dirty="0"/>
              <a:t>Specify connectivity requirements to venue/IT vendors</a:t>
            </a:r>
          </a:p>
          <a:p>
            <a:pPr lvl="1"/>
            <a:r>
              <a:rPr lang="en-US" dirty="0"/>
              <a:t>Isolate editorial network from delegate network</a:t>
            </a:r>
          </a:p>
          <a:p>
            <a:pPr lvl="1"/>
            <a:r>
              <a:rPr lang="en-US" dirty="0"/>
              <a:t>Support network for presentations management/delivery</a:t>
            </a:r>
          </a:p>
          <a:p>
            <a:pPr lvl="1"/>
            <a:r>
              <a:rPr lang="en-US" dirty="0"/>
              <a:t>Participate in JACoW Team Meeting and training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Conference Webmaster</a:t>
            </a:r>
          </a:p>
          <a:p>
            <a:pPr lvl="1"/>
            <a:r>
              <a:rPr lang="en-US" dirty="0" smtClean="0"/>
              <a:t>Maintain conference website, provide access and updates</a:t>
            </a:r>
          </a:p>
          <a:p>
            <a:pPr lvl="1"/>
            <a:r>
              <a:rPr lang="en-US" dirty="0" smtClean="0"/>
              <a:t>Integrate with JACoW dynamic content (scripts)</a:t>
            </a:r>
          </a:p>
          <a:p>
            <a:r>
              <a:rPr lang="en-US" dirty="0" smtClean="0"/>
              <a:t>SPMS DBA</a:t>
            </a:r>
          </a:p>
          <a:p>
            <a:pPr lvl="1"/>
            <a:r>
              <a:rPr lang="en-US" dirty="0" smtClean="0"/>
              <a:t>JACoW SPMS database administrators (e.g. Matt Arena, Ivan </a:t>
            </a:r>
            <a:r>
              <a:rPr lang="en-US" dirty="0" err="1" smtClean="0"/>
              <a:t>Andrian</a:t>
            </a:r>
            <a:r>
              <a:rPr lang="en-US" dirty="0" smtClean="0"/>
              <a:t>, Takashi </a:t>
            </a:r>
            <a:r>
              <a:rPr lang="en-US" dirty="0" err="1" smtClean="0"/>
              <a:t>Kosuge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provide technical help with SPMS (and even development) before and during conference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 </a:t>
            </a:r>
            <a:r>
              <a:rPr lang="en-US" dirty="0" err="1" smtClean="0"/>
              <a:t>JACoW</a:t>
            </a:r>
            <a:r>
              <a:rPr lang="en-US" dirty="0" smtClean="0"/>
              <a:t> Member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 smtClean="0"/>
              <a:t>Overview of this overview</a:t>
            </a:r>
          </a:p>
          <a:p>
            <a:pPr lvl="1"/>
            <a:r>
              <a:rPr lang="en-US" dirty="0" smtClean="0"/>
              <a:t>Provide broad overview of conference organization</a:t>
            </a:r>
          </a:p>
          <a:p>
            <a:pPr lvl="2"/>
            <a:r>
              <a:rPr lang="en-US" dirty="0" smtClean="0"/>
              <a:t>Who does what, when, where, why, and how </a:t>
            </a:r>
            <a:r>
              <a:rPr lang="en-US" sz="1200" dirty="0" smtClean="0"/>
              <a:t>(and to whom)</a:t>
            </a:r>
          </a:p>
          <a:p>
            <a:pPr lvl="1"/>
            <a:r>
              <a:rPr lang="en-US" dirty="0" smtClean="0"/>
              <a:t>Identify committees and key roles</a:t>
            </a:r>
          </a:p>
          <a:p>
            <a:pPr lvl="1"/>
            <a:r>
              <a:rPr lang="en-US" dirty="0" smtClean="0"/>
              <a:t>Describe scientific, industrial, student, and social programs</a:t>
            </a:r>
          </a:p>
          <a:p>
            <a:pPr lvl="1"/>
            <a:r>
              <a:rPr lang="en-US" dirty="0" smtClean="0"/>
              <a:t>Describe activities to prepare for and execute the conference, and deliver the proceedings</a:t>
            </a:r>
          </a:p>
          <a:p>
            <a:pPr lvl="2"/>
            <a:r>
              <a:rPr lang="en-US" dirty="0" smtClean="0"/>
              <a:t>Include abstracts, papers, author feedback</a:t>
            </a:r>
          </a:p>
          <a:p>
            <a:endParaRPr lang="en-US" sz="1600" dirty="0" smtClean="0"/>
          </a:p>
          <a:p>
            <a:r>
              <a:rPr lang="en-US" dirty="0" smtClean="0"/>
              <a:t>How does conference organization relate to JACoW?</a:t>
            </a:r>
          </a:p>
          <a:p>
            <a:pPr lvl="1"/>
            <a:r>
              <a:rPr lang="en-US" dirty="0" smtClean="0"/>
              <a:t>“A semi-newcomer’s soup to nuts point of view”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not a talk about identifying/setting up roles in SPMS</a:t>
            </a:r>
          </a:p>
          <a:p>
            <a:pPr lvl="1"/>
            <a:r>
              <a:rPr lang="en-US" sz="1600" dirty="0" smtClean="0"/>
              <a:t>Talk to, or set up a meeting with,Chris and/or Todd separately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3411" y="2622550"/>
            <a:ext cx="1162773" cy="523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(You are here)</a:t>
            </a:r>
          </a:p>
        </p:txBody>
      </p:sp>
      <p:pic>
        <p:nvPicPr>
          <p:cNvPr id="4" name="Picture 3" descr="Screen Shot 2016-11-06 at 10.28.2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77" y="4175304"/>
            <a:ext cx="1130623" cy="1669227"/>
          </a:xfrm>
          <a:prstGeom prst="rect">
            <a:avLst/>
          </a:prstGeom>
        </p:spPr>
      </p:pic>
      <p:pic>
        <p:nvPicPr>
          <p:cNvPr id="5" name="Picture 4" descr="Screen Shot 2018-12-03 at 6.06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163" y="774700"/>
            <a:ext cx="1362537" cy="1371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8284798" y="1524000"/>
            <a:ext cx="68165" cy="10096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556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Roles: Floor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Session Manager</a:t>
            </a:r>
          </a:p>
          <a:p>
            <a:pPr lvl="1"/>
            <a:r>
              <a:rPr lang="en-US" dirty="0" smtClean="0"/>
              <a:t>Organizes boards, numbering, layout</a:t>
            </a:r>
          </a:p>
          <a:p>
            <a:pPr lvl="1"/>
            <a:r>
              <a:rPr lang="en-US" dirty="0" smtClean="0"/>
              <a:t>Ensures posting material is available</a:t>
            </a:r>
          </a:p>
          <a:p>
            <a:pPr lvl="1"/>
            <a:r>
              <a:rPr lang="en-US" dirty="0" smtClean="0"/>
              <a:t>Ensures boards are prepared every morning for new posting</a:t>
            </a:r>
          </a:p>
          <a:p>
            <a:pPr lvl="1"/>
            <a:r>
              <a:rPr lang="en-US" dirty="0" smtClean="0"/>
              <a:t>Addresses layout issues</a:t>
            </a:r>
            <a:endParaRPr lang="en-US" sz="1400" dirty="0" smtClean="0"/>
          </a:p>
          <a:p>
            <a:pPr lvl="1"/>
            <a:r>
              <a:rPr lang="en-US" dirty="0" smtClean="0"/>
              <a:t>Organizes “poster police”</a:t>
            </a:r>
          </a:p>
          <a:p>
            <a:r>
              <a:rPr lang="en-US" dirty="0" smtClean="0"/>
              <a:t>Industrial Exhibition Manager</a:t>
            </a:r>
          </a:p>
          <a:p>
            <a:pPr lvl="1"/>
            <a:r>
              <a:rPr lang="en-US" dirty="0" smtClean="0"/>
              <a:t>Ensures industrial exhibitors are happy</a:t>
            </a:r>
          </a:p>
          <a:p>
            <a:pPr lvl="1"/>
            <a:r>
              <a:rPr lang="en-US" dirty="0" smtClean="0"/>
              <a:t>Infrastructure: light, internet, electricity, chairs, tape,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Presentations Manager</a:t>
            </a:r>
          </a:p>
          <a:p>
            <a:pPr lvl="1"/>
            <a:r>
              <a:rPr lang="en-US" dirty="0"/>
              <a:t>Organize and run speaker ready room</a:t>
            </a:r>
          </a:p>
          <a:p>
            <a:pPr lvl="1"/>
            <a:r>
              <a:rPr lang="en-US" dirty="0" smtClean="0"/>
              <a:t>Ensures presentation sessions run smoothly</a:t>
            </a:r>
          </a:p>
          <a:p>
            <a:pPr lvl="1"/>
            <a:r>
              <a:rPr lang="en-US" dirty="0" smtClean="0"/>
              <a:t>Coordinate chairs and student secretaries in sessions</a:t>
            </a:r>
          </a:p>
          <a:p>
            <a:pPr lvl="1"/>
            <a:r>
              <a:rPr lang="en-US" dirty="0" smtClean="0"/>
              <a:t>See Vincent’s talk for more stories and details</a:t>
            </a:r>
            <a:endParaRPr lang="en-US" sz="1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26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Chronology: Post-Conference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and publish proceedings (editorial board)</a:t>
            </a:r>
          </a:p>
          <a:p>
            <a:pPr lvl="1"/>
            <a:r>
              <a:rPr lang="en-US" dirty="0" smtClean="0"/>
              <a:t>Including Preface from conference, SPC, LOC chairs</a:t>
            </a:r>
          </a:p>
          <a:p>
            <a:pPr lvl="1"/>
            <a:r>
              <a:rPr lang="en-US" dirty="0" smtClean="0"/>
              <a:t>Including selected photographs</a:t>
            </a:r>
          </a:p>
          <a:p>
            <a:pPr lvl="1"/>
            <a:r>
              <a:rPr lang="en-US" dirty="0" smtClean="0"/>
              <a:t>Do not let late authors control your proceedings delivery</a:t>
            </a:r>
          </a:p>
          <a:p>
            <a:pPr lvl="1"/>
            <a:endParaRPr lang="en-US" dirty="0"/>
          </a:p>
          <a:p>
            <a:r>
              <a:rPr lang="en-US" dirty="0" smtClean="0"/>
              <a:t>Close out conference financials</a:t>
            </a:r>
          </a:p>
          <a:p>
            <a:endParaRPr lang="en-US" dirty="0"/>
          </a:p>
          <a:p>
            <a:r>
              <a:rPr lang="en-US" dirty="0" smtClean="0"/>
              <a:t>Update website with final conference information</a:t>
            </a:r>
          </a:p>
          <a:p>
            <a:pPr lvl="1"/>
            <a:r>
              <a:rPr lang="en-US" dirty="0" smtClean="0"/>
              <a:t>Including attendance and processing statistics</a:t>
            </a:r>
          </a:p>
          <a:p>
            <a:endParaRPr lang="en-US" dirty="0"/>
          </a:p>
          <a:p>
            <a:r>
              <a:rPr lang="en-US" dirty="0" smtClean="0"/>
              <a:t>Treat your local volunteers to something nice</a:t>
            </a:r>
          </a:p>
          <a:p>
            <a:pPr lvl="1"/>
            <a:r>
              <a:rPr lang="en-US" dirty="0" smtClean="0"/>
              <a:t>e.g. employee recognition at BNL after NA-PAC’11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99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Let The Stress Get To You!</a:t>
            </a:r>
            <a:endParaRPr lang="en-US" dirty="0"/>
          </a:p>
        </p:txBody>
      </p:sp>
      <p:pic>
        <p:nvPicPr>
          <p:cNvPr id="3" name="Picture 2" descr="funny-pictures-cat-prays-the-lock-on-the-door-work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0" y="807634"/>
            <a:ext cx="4445000" cy="57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Enjoy It If It Does</a:t>
            </a:r>
            <a:endParaRPr lang="en-US" dirty="0"/>
          </a:p>
        </p:txBody>
      </p:sp>
      <p:pic>
        <p:nvPicPr>
          <p:cNvPr id="5" name="Picture 6" descr="vo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3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7912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42B7F"/>
              </a:buClr>
              <a:buSzPct val="110000"/>
              <a:buFont typeface="Wingdings" charset="0"/>
              <a:buChar char="§"/>
            </a:pPr>
            <a:r>
              <a:rPr lang="en-US" sz="2000" dirty="0"/>
              <a:t>The JACoW leadership method for stress </a:t>
            </a:r>
            <a:r>
              <a:rPr lang="en-US" sz="2000" dirty="0" smtClean="0"/>
              <a:t>reduction (2009)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5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Light At The End Of The Tunnel</a:t>
            </a:r>
            <a:endParaRPr lang="en-US" dirty="0"/>
          </a:p>
        </p:txBody>
      </p:sp>
      <p:pic>
        <p:nvPicPr>
          <p:cNvPr id="7" name="Picture 6" descr="Screen Shot 2018-12-03 at 6.28.3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2742"/>
            <a:ext cx="4739151" cy="5152516"/>
          </a:xfrm>
          <a:prstGeom prst="rect">
            <a:avLst/>
          </a:prstGeom>
        </p:spPr>
      </p:pic>
      <p:pic>
        <p:nvPicPr>
          <p:cNvPr id="9" name="Picture 8" descr="Screen Shot 2018-12-03 at 6.28.5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943484"/>
            <a:ext cx="436623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 </a:t>
            </a:r>
            <a:r>
              <a:rPr lang="en-US" dirty="0" err="1" smtClean="0"/>
              <a:t>JACoW</a:t>
            </a:r>
            <a:r>
              <a:rPr lang="en-US" dirty="0" smtClean="0"/>
              <a:t> Member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 smtClean="0"/>
              <a:t>Overview of this overview</a:t>
            </a:r>
          </a:p>
          <a:p>
            <a:pPr lvl="1"/>
            <a:r>
              <a:rPr lang="en-US" dirty="0" smtClean="0"/>
              <a:t>Provide broad overview of conference organization</a:t>
            </a:r>
          </a:p>
          <a:p>
            <a:pPr lvl="2"/>
            <a:r>
              <a:rPr lang="en-US" dirty="0" smtClean="0"/>
              <a:t>Who does what, when, where, why, and how </a:t>
            </a:r>
            <a:r>
              <a:rPr lang="en-US" sz="1200" dirty="0" smtClean="0"/>
              <a:t>(and to whom)</a:t>
            </a:r>
          </a:p>
          <a:p>
            <a:pPr lvl="1"/>
            <a:r>
              <a:rPr lang="en-US" dirty="0" smtClean="0"/>
              <a:t>Identify committees and key roles</a:t>
            </a:r>
          </a:p>
          <a:p>
            <a:pPr lvl="1"/>
            <a:r>
              <a:rPr lang="en-US" dirty="0" smtClean="0"/>
              <a:t>Describe scientific, industrial, student, and social programs</a:t>
            </a:r>
          </a:p>
          <a:p>
            <a:pPr lvl="1"/>
            <a:r>
              <a:rPr lang="en-US" dirty="0" smtClean="0"/>
              <a:t>Describe activities to prepare for and execute the conference, and deliver the proceedings</a:t>
            </a:r>
          </a:p>
          <a:p>
            <a:pPr lvl="2"/>
            <a:r>
              <a:rPr lang="en-US" dirty="0" smtClean="0"/>
              <a:t>Include abstracts, papers, author feedback</a:t>
            </a:r>
          </a:p>
          <a:p>
            <a:endParaRPr lang="en-US" sz="1600" dirty="0" smtClean="0"/>
          </a:p>
          <a:p>
            <a:r>
              <a:rPr lang="en-US" dirty="0" smtClean="0"/>
              <a:t>How does conference organization relate to JACoW?</a:t>
            </a:r>
          </a:p>
          <a:p>
            <a:pPr lvl="1"/>
            <a:r>
              <a:rPr lang="en-US" dirty="0" smtClean="0"/>
              <a:t>“A semi-newcomer’s soup to nuts point of view”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not a talk about identifying/setting up roles in SPMS</a:t>
            </a:r>
          </a:p>
          <a:p>
            <a:pPr lvl="1"/>
            <a:r>
              <a:rPr lang="en-US" sz="1600" dirty="0" smtClean="0"/>
              <a:t>Talk to, or set up a meeting with,Chris and/or Todd separately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3411" y="2622550"/>
            <a:ext cx="1162773" cy="523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(You are here)</a:t>
            </a:r>
          </a:p>
        </p:txBody>
      </p:sp>
      <p:pic>
        <p:nvPicPr>
          <p:cNvPr id="4" name="Picture 3" descr="Screen Shot 2016-11-06 at 10.28.2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77" y="4175304"/>
            <a:ext cx="1130623" cy="1669227"/>
          </a:xfrm>
          <a:prstGeom prst="rect">
            <a:avLst/>
          </a:prstGeom>
        </p:spPr>
      </p:pic>
      <p:pic>
        <p:nvPicPr>
          <p:cNvPr id="5" name="Picture 4" descr="Screen Shot 2018-12-03 at 6.06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163" y="774700"/>
            <a:ext cx="1362537" cy="1371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8284798" y="1524000"/>
            <a:ext cx="68165" cy="10096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Screen Shot 2018-12-03 at 6.09.4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523640"/>
            <a:ext cx="1219200" cy="2343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5562600"/>
            <a:ext cx="856024" cy="830997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Not to be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confused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with soup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AND nuts</a:t>
            </a:r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31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Caveat: All Conferences Great and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conferences or workshops are the same</a:t>
            </a:r>
          </a:p>
          <a:p>
            <a:endParaRPr lang="en-US" sz="1200" dirty="0"/>
          </a:p>
          <a:p>
            <a:r>
              <a:rPr lang="en-US" dirty="0" smtClean="0"/>
              <a:t>Here I present some commonalities among many member JACoW conferences and workshops</a:t>
            </a:r>
          </a:p>
          <a:p>
            <a:pPr lvl="1"/>
            <a:r>
              <a:rPr lang="en-US" dirty="0" smtClean="0"/>
              <a:t>The best authority for how things are done for any given series is someone who has done it before</a:t>
            </a:r>
          </a:p>
          <a:p>
            <a:pPr lvl="1"/>
            <a:r>
              <a:rPr lang="en-US" dirty="0"/>
              <a:t>Caveat emptor: Your presenter has IPAC biases</a:t>
            </a:r>
            <a:endParaRPr lang="en-US" dirty="0" smtClean="0"/>
          </a:p>
          <a:p>
            <a:pPr lvl="1"/>
            <a:endParaRPr lang="en-US" sz="1200" dirty="0"/>
          </a:p>
          <a:p>
            <a:r>
              <a:rPr lang="en-US" dirty="0" smtClean="0"/>
              <a:t>Many meetings can be (and often are) supplanted by informal organizational processes</a:t>
            </a:r>
          </a:p>
          <a:p>
            <a:pPr lvl="1"/>
            <a:r>
              <a:rPr lang="en-US" dirty="0" smtClean="0"/>
              <a:t>Phone calls, meetings at other conferences, email,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sz="1200" dirty="0"/>
          </a:p>
          <a:p>
            <a:r>
              <a:rPr lang="en-US" dirty="0" smtClean="0"/>
              <a:t>In the acronym of Larry Wall: TMTOWTDI</a:t>
            </a:r>
          </a:p>
          <a:p>
            <a:pPr lvl="1"/>
            <a:r>
              <a:rPr lang="en-US" dirty="0" smtClean="0"/>
              <a:t>(There’s More Than One Way To Do It)</a:t>
            </a:r>
          </a:p>
          <a:p>
            <a:pPr lvl="2"/>
            <a:r>
              <a:rPr lang="en-US" dirty="0" smtClean="0"/>
              <a:t>(Don’t even get me started on TMTOWTDIBSCINABTE)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0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Groups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 smtClean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Organize</a:t>
            </a:r>
          </a:p>
          <a:p>
            <a:r>
              <a:rPr lang="en-US" sz="1600" dirty="0" smtClean="0">
                <a:latin typeface="Arial"/>
                <a:cs typeface="Arial"/>
              </a:rPr>
              <a:t>Scientific</a:t>
            </a:r>
          </a:p>
          <a:p>
            <a:r>
              <a:rPr lang="en-US" sz="1600" dirty="0" smtClean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8365" y="5659893"/>
            <a:ext cx="13253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Resource to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Produce</a:t>
            </a: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2720" y="5638800"/>
            <a:ext cx="410050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So okay, meetings and meetings...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Oh, and more meetings…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7946" y="3795542"/>
            <a:ext cx="232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Coordination Committee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</p:spTree>
    <p:extLst>
      <p:ext uri="{BB962C8B-B14F-4D97-AF65-F5344CB8AC3E}">
        <p14:creationId xmlns:p14="http://schemas.microsoft.com/office/powerpoint/2010/main" val="13671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 and 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r>
              <a:rPr lang="en-US" dirty="0" smtClean="0"/>
              <a:t>The OC meets at least once before the conference</a:t>
            </a:r>
          </a:p>
          <a:p>
            <a:pPr lvl="1"/>
            <a:r>
              <a:rPr lang="en-US" dirty="0" smtClean="0"/>
              <a:t>Tours venue, provides conference mandate,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SPC meets ~three times before the conference</a:t>
            </a:r>
          </a:p>
          <a:p>
            <a:pPr lvl="1"/>
            <a:r>
              <a:rPr lang="en-US" dirty="0" smtClean="0"/>
              <a:t>Advises SPC chair on classifications</a:t>
            </a:r>
          </a:p>
          <a:p>
            <a:pPr lvl="1"/>
            <a:r>
              <a:rPr lang="en-US" dirty="0"/>
              <a:t>Organize scientific program, schedule, synoptic table</a:t>
            </a:r>
          </a:p>
          <a:p>
            <a:pPr lvl="1"/>
            <a:r>
              <a:rPr lang="en-US" dirty="0" smtClean="0"/>
              <a:t>Recommends and selects invited oral contributions</a:t>
            </a:r>
          </a:p>
          <a:p>
            <a:pPr lvl="1"/>
            <a:r>
              <a:rPr lang="en-US" dirty="0" smtClean="0"/>
              <a:t>Selects contributed oral contributions from submitted abstracts</a:t>
            </a:r>
          </a:p>
          <a:p>
            <a:pPr lvl="1"/>
            <a:r>
              <a:rPr lang="en-US" dirty="0" smtClean="0"/>
              <a:t>Balance scientific program: topic, geography, gender</a:t>
            </a:r>
          </a:p>
          <a:p>
            <a:pPr lvl="1"/>
            <a:endParaRPr lang="en-US" dirty="0"/>
          </a:p>
          <a:p>
            <a:r>
              <a:rPr lang="en-US" dirty="0" smtClean="0"/>
              <a:t>The LOC meets many times before the conference</a:t>
            </a:r>
          </a:p>
          <a:p>
            <a:pPr lvl="1"/>
            <a:r>
              <a:rPr lang="en-US" dirty="0" smtClean="0"/>
              <a:t>Organizes all venue and local items</a:t>
            </a:r>
          </a:p>
          <a:p>
            <a:pPr lvl="1"/>
            <a:r>
              <a:rPr lang="en-US" dirty="0" smtClean="0"/>
              <a:t>Organizes workforce, budget, registration, web pages, IT,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62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JACoW interacts with portions of all three committees</a:t>
            </a:r>
          </a:p>
          <a:p>
            <a:endParaRPr lang="en-US" sz="1400" dirty="0"/>
          </a:p>
          <a:p>
            <a:r>
              <a:rPr lang="en-US" dirty="0" smtClean="0"/>
              <a:t>The OC agrees to JACoW Policies</a:t>
            </a:r>
          </a:p>
          <a:p>
            <a:pPr lvl="1"/>
            <a:r>
              <a:rPr lang="en-US" dirty="0" smtClean="0"/>
              <a:t>Abide by SPMS agreement </a:t>
            </a:r>
            <a:r>
              <a:rPr lang="en-US" sz="1600" dirty="0" smtClean="0"/>
              <a:t>(signed by conference chair)</a:t>
            </a:r>
          </a:p>
          <a:p>
            <a:pPr lvl="1"/>
            <a:r>
              <a:rPr lang="en-US" dirty="0" smtClean="0"/>
              <a:t>Editors </a:t>
            </a:r>
            <a:r>
              <a:rPr lang="en-US" sz="1600" dirty="0" smtClean="0"/>
              <a:t>(and preferably also IT) </a:t>
            </a:r>
            <a:r>
              <a:rPr lang="en-US" dirty="0" smtClean="0"/>
              <a:t>participate in JACoW Team Meetings for least a three-year cycle</a:t>
            </a:r>
          </a:p>
          <a:p>
            <a:pPr lvl="2"/>
            <a:r>
              <a:rPr lang="en-US" dirty="0" smtClean="0"/>
              <a:t>Maintains continuity, distributes load and information</a:t>
            </a:r>
          </a:p>
          <a:p>
            <a:pPr lvl="1"/>
            <a:r>
              <a:rPr lang="en-US" dirty="0" smtClean="0"/>
              <a:t>JACoW publishing constraints as detailed at </a:t>
            </a:r>
            <a:r>
              <a:rPr lang="en-US" dirty="0" err="1" smtClean="0"/>
              <a:t>JACoW.org</a:t>
            </a:r>
            <a:endParaRPr lang="en-US" dirty="0" smtClean="0"/>
          </a:p>
          <a:p>
            <a:pPr lvl="2"/>
            <a:r>
              <a:rPr lang="en-US" dirty="0" smtClean="0"/>
              <a:t>Including abiding by Creative Commons Attribution 3.0</a:t>
            </a:r>
          </a:p>
          <a:p>
            <a:endParaRPr lang="en-US" sz="1400" dirty="0" smtClean="0"/>
          </a:p>
          <a:p>
            <a:r>
              <a:rPr lang="en-US" dirty="0" smtClean="0"/>
              <a:t>OC </a:t>
            </a:r>
            <a:r>
              <a:rPr lang="en-US" dirty="0" err="1" smtClean="0"/>
              <a:t>JACoW</a:t>
            </a:r>
            <a:r>
              <a:rPr lang="en-US" dirty="0" smtClean="0"/>
              <a:t> point of contact: Conference Chair</a:t>
            </a:r>
          </a:p>
          <a:p>
            <a:pPr lvl="1"/>
            <a:r>
              <a:rPr lang="en-US" b="1" dirty="0" smtClean="0"/>
              <a:t>Conference chair is also ultimately responsible for ensuring resources available for delivery of the proceedings to JACoW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020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JACoW’s</a:t>
            </a:r>
            <a:r>
              <a:rPr lang="en-US" dirty="0" smtClean="0"/>
              <a:t> Relationship to Committees: 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029200"/>
          </a:xfrm>
        </p:spPr>
        <p:txBody>
          <a:bodyPr/>
          <a:lstStyle/>
          <a:p>
            <a:r>
              <a:rPr lang="en-US" dirty="0" smtClean="0"/>
              <a:t>Mainly through use of </a:t>
            </a:r>
            <a:r>
              <a:rPr lang="en-US" b="1" dirty="0" smtClean="0"/>
              <a:t>SPMS</a:t>
            </a:r>
            <a:r>
              <a:rPr lang="en-US" dirty="0" smtClean="0"/>
              <a:t> to organize scientific program</a:t>
            </a:r>
          </a:p>
          <a:p>
            <a:endParaRPr lang="en-US" sz="1400" dirty="0" smtClean="0"/>
          </a:p>
          <a:p>
            <a:r>
              <a:rPr lang="en-US" dirty="0" smtClean="0"/>
              <a:t>The SPC organizes much of its work through </a:t>
            </a:r>
            <a:r>
              <a:rPr lang="en-US" b="1" dirty="0" smtClean="0"/>
              <a:t>SPMS</a:t>
            </a:r>
          </a:p>
          <a:p>
            <a:pPr lvl="1"/>
            <a:r>
              <a:rPr lang="en-US" dirty="0" smtClean="0"/>
              <a:t>Recommendations for and voting on invited speakers</a:t>
            </a:r>
          </a:p>
          <a:p>
            <a:pPr lvl="1"/>
            <a:r>
              <a:rPr lang="en-US" dirty="0" smtClean="0"/>
              <a:t>Abstract submission</a:t>
            </a:r>
          </a:p>
          <a:p>
            <a:pPr lvl="1"/>
            <a:r>
              <a:rPr lang="en-US" dirty="0" smtClean="0"/>
              <a:t>Recommendations for and voting on contributed speakers</a:t>
            </a:r>
          </a:p>
          <a:p>
            <a:pPr lvl="1"/>
            <a:r>
              <a:rPr lang="en-US" dirty="0" smtClean="0"/>
              <a:t>Scientific program organization, including statistical balance</a:t>
            </a:r>
          </a:p>
          <a:p>
            <a:pPr lvl="1"/>
            <a:r>
              <a:rPr lang="en-US" dirty="0" smtClean="0"/>
              <a:t>Paper and presentation submission</a:t>
            </a:r>
          </a:p>
          <a:p>
            <a:pPr lvl="1"/>
            <a:r>
              <a:rPr lang="en-US" dirty="0" smtClean="0"/>
              <a:t>Email organization/tracking with authors and committee members</a:t>
            </a:r>
          </a:p>
          <a:p>
            <a:pPr lvl="1"/>
            <a:endParaRPr lang="en-US" sz="1400" dirty="0"/>
          </a:p>
          <a:p>
            <a:r>
              <a:rPr lang="en-US" dirty="0" smtClean="0"/>
              <a:t>SPMS/SPC coordination is done by the Scientific Secretariat</a:t>
            </a:r>
          </a:p>
          <a:p>
            <a:pPr lvl="1"/>
            <a:r>
              <a:rPr lang="en-US" dirty="0" smtClean="0"/>
              <a:t>Not explicitly a </a:t>
            </a:r>
            <a:r>
              <a:rPr lang="en-US" b="1" dirty="0" err="1" smtClean="0"/>
              <a:t>JACoW</a:t>
            </a:r>
            <a:r>
              <a:rPr lang="en-US" b="1" dirty="0" smtClean="0"/>
              <a:t> </a:t>
            </a:r>
            <a:r>
              <a:rPr lang="en-US" dirty="0" smtClean="0"/>
              <a:t>role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hough must be JACoW knowledgeable</a:t>
            </a:r>
          </a:p>
        </p:txBody>
      </p:sp>
    </p:spTree>
    <p:extLst>
      <p:ext uri="{BB962C8B-B14F-4D97-AF65-F5344CB8AC3E}">
        <p14:creationId xmlns:p14="http://schemas.microsoft.com/office/powerpoint/2010/main" val="364286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13713</TotalTime>
  <Words>2602</Words>
  <Application>Microsoft Macintosh PowerPoint</Application>
  <PresentationFormat>On-screen Show (4:3)</PresentationFormat>
  <Paragraphs>411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Overview of Running a JACoW Member Conference</vt:lpstr>
      <vt:lpstr>Overview of Running a JACoW Member Conference</vt:lpstr>
      <vt:lpstr>Overview of a JACoW Member Conference</vt:lpstr>
      <vt:lpstr>Overview of a JACoW Member Conference</vt:lpstr>
      <vt:lpstr>Caveat: All Conferences Great and Small</vt:lpstr>
      <vt:lpstr>Committees and Groups</vt:lpstr>
      <vt:lpstr>Committees and Chronology</vt:lpstr>
      <vt:lpstr>JACoW’s Relationship to Committees: OC</vt:lpstr>
      <vt:lpstr>JACoW’s Relationship to Committees: SPC</vt:lpstr>
      <vt:lpstr>(More on Scientific Secretariat)</vt:lpstr>
      <vt:lpstr>JACoW’s Relationship to Committees: LOC</vt:lpstr>
      <vt:lpstr>This May Seem Like A Daunting List!</vt:lpstr>
      <vt:lpstr>Conference Roles and Tasks</vt:lpstr>
      <vt:lpstr>Conference Tasks: Initiation</vt:lpstr>
      <vt:lpstr>Conference Tasks: LOC (1)</vt:lpstr>
      <vt:lpstr>Conference Tasks: SPC Meetings</vt:lpstr>
      <vt:lpstr>Conference Tasks: Abstracts (1)</vt:lpstr>
      <vt:lpstr>Conference Tasks: Abstracts (2)</vt:lpstr>
      <vt:lpstr>Conference Tasks: LOC (2)</vt:lpstr>
      <vt:lpstr>Interlude: Student Session Organization</vt:lpstr>
      <vt:lpstr>Interlude: Student Poster Session, IPAC’18</vt:lpstr>
      <vt:lpstr>Interlude: Industrial Program</vt:lpstr>
      <vt:lpstr>Industrial Program/Coffee Break: IPAC’15</vt:lpstr>
      <vt:lpstr>Interlude: Social Program</vt:lpstr>
      <vt:lpstr>Conference Tasks: JACoW</vt:lpstr>
      <vt:lpstr>Conference Tasks: Nearing the Conference</vt:lpstr>
      <vt:lpstr>Conference Tasks: Showtime!!</vt:lpstr>
      <vt:lpstr>Conference Roles: Editors</vt:lpstr>
      <vt:lpstr>Conference Roles: IT</vt:lpstr>
      <vt:lpstr>Conference Roles: Floor Managers</vt:lpstr>
      <vt:lpstr>Conference Chronology: Post-Conference</vt:lpstr>
      <vt:lpstr>Don’t Let The Stress Get To You!</vt:lpstr>
      <vt:lpstr>Or Enjoy It If It Does</vt:lpstr>
      <vt:lpstr>There Is Light At The End Of The Tunnel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2377</cp:revision>
  <cp:lastPrinted>2016-11-07T05:21:17Z</cp:lastPrinted>
  <dcterms:created xsi:type="dcterms:W3CDTF">2011-06-15T12:00:05Z</dcterms:created>
  <dcterms:modified xsi:type="dcterms:W3CDTF">2018-12-03T23:45:26Z</dcterms:modified>
</cp:coreProperties>
</file>