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676" r:id="rId2"/>
    <p:sldId id="691" r:id="rId3"/>
    <p:sldId id="677" r:id="rId4"/>
    <p:sldId id="690" r:id="rId5"/>
    <p:sldId id="689" r:id="rId6"/>
    <p:sldId id="709" r:id="rId7"/>
    <p:sldId id="692" r:id="rId8"/>
    <p:sldId id="693" r:id="rId9"/>
    <p:sldId id="694" r:id="rId10"/>
    <p:sldId id="708" r:id="rId11"/>
    <p:sldId id="695" r:id="rId12"/>
    <p:sldId id="711" r:id="rId13"/>
    <p:sldId id="710" r:id="rId14"/>
    <p:sldId id="705" r:id="rId15"/>
    <p:sldId id="696" r:id="rId16"/>
    <p:sldId id="697" r:id="rId17"/>
    <p:sldId id="698" r:id="rId18"/>
    <p:sldId id="699" r:id="rId19"/>
    <p:sldId id="700" r:id="rId20"/>
    <p:sldId id="701" r:id="rId21"/>
    <p:sldId id="702" r:id="rId22"/>
    <p:sldId id="703" r:id="rId23"/>
    <p:sldId id="704" r:id="rId24"/>
    <p:sldId id="706" r:id="rId25"/>
    <p:sldId id="707" r:id="rId26"/>
    <p:sldId id="688" r:id="rId27"/>
  </p:sldIdLst>
  <p:sldSz cx="9906000" cy="6858000" type="A4"/>
  <p:notesSz cx="6642100" cy="9653588"/>
  <p:embeddedFontLs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Utopia Std Semibold" panose="02040703060506020204" charset="0"/>
      <p:bold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9">
          <p15:clr>
            <a:srgbClr val="A4A3A4"/>
          </p15:clr>
        </p15:guide>
        <p15:guide id="2" pos="30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FF"/>
    <a:srgbClr val="3333CC"/>
    <a:srgbClr val="DDDDDD"/>
    <a:srgbClr val="6600CC"/>
    <a:srgbClr val="800080"/>
    <a:srgbClr val="666699"/>
    <a:srgbClr val="9933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1" autoAdjust="0"/>
    <p:restoredTop sz="97356" autoAdjust="0"/>
  </p:normalViewPr>
  <p:slideViewPr>
    <p:cSldViewPr snapToGrid="0">
      <p:cViewPr varScale="1">
        <p:scale>
          <a:sx n="143" d="100"/>
          <a:sy n="143" d="100"/>
        </p:scale>
        <p:origin x="110" y="2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118" y="-102"/>
      </p:cViewPr>
      <p:guideLst>
        <p:guide orient="horz" pos="2119"/>
        <p:guide pos="30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t" anchorCtr="0" compatLnSpc="1">
            <a:prstTxWarp prst="textNoShape">
              <a:avLst/>
            </a:prstTxWarp>
          </a:bodyPr>
          <a:lstStyle>
            <a:lvl1pPr defTabSz="889000" eaLnBrk="0" hangingPunct="0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9525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t" anchorCtr="0" compatLnSpc="1">
            <a:prstTxWarp prst="textNoShape">
              <a:avLst/>
            </a:prstTxWarp>
          </a:bodyPr>
          <a:lstStyle>
            <a:lvl1pPr algn="r" defTabSz="889000" eaLnBrk="0" hangingPunct="0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4800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b" anchorCtr="0" compatLnSpc="1">
            <a:prstTxWarp prst="textNoShape">
              <a:avLst/>
            </a:prstTxWarp>
          </a:bodyPr>
          <a:lstStyle>
            <a:lvl1pPr defTabSz="889000" eaLnBrk="0" hangingPunct="0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94800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b" anchorCtr="0" compatLnSpc="1">
            <a:prstTxWarp prst="textNoShape">
              <a:avLst/>
            </a:prstTxWarp>
          </a:bodyPr>
          <a:lstStyle>
            <a:lvl1pPr algn="r" defTabSz="889000" eaLnBrk="0" hangingPunct="0">
              <a:defRPr sz="900" i="1"/>
            </a:lvl1pPr>
          </a:lstStyle>
          <a:p>
            <a:pPr>
              <a:defRPr/>
            </a:pPr>
            <a:fld id="{87FF1692-9850-436B-9C7D-F353697C8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t" anchorCtr="0" compatLnSpc="1">
            <a:prstTxWarp prst="textNoShape">
              <a:avLst/>
            </a:prstTxWarp>
          </a:bodyPr>
          <a:lstStyle>
            <a:lvl1pPr defTabSz="889000" eaLnBrk="0" hangingPunct="0">
              <a:defRPr sz="9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9525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t" anchorCtr="0" compatLnSpc="1">
            <a:prstTxWarp prst="textNoShape">
              <a:avLst/>
            </a:prstTxWarp>
          </a:bodyPr>
          <a:lstStyle>
            <a:lvl1pPr algn="r" defTabSz="889000" eaLnBrk="0" hangingPunct="0">
              <a:defRPr sz="9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94800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b" anchorCtr="0" compatLnSpc="1">
            <a:prstTxWarp prst="textNoShape">
              <a:avLst/>
            </a:prstTxWarp>
          </a:bodyPr>
          <a:lstStyle>
            <a:lvl1pPr defTabSz="889000" eaLnBrk="0" hangingPunct="0">
              <a:defRPr sz="9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94800"/>
            <a:ext cx="2879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99" tIns="0" rIns="18599" bIns="0" numCol="1" anchor="b" anchorCtr="0" compatLnSpc="1">
            <a:prstTxWarp prst="textNoShape">
              <a:avLst/>
            </a:prstTxWarp>
          </a:bodyPr>
          <a:lstStyle>
            <a:lvl5pPr marL="1787525" lvl="4" algn="r" defTabSz="889000" eaLnBrk="0" hangingPunct="0">
              <a:defRPr sz="1400" i="1">
                <a:latin typeface="Times New Roman" pitchFamily="18" charset="0"/>
              </a:defRPr>
            </a:lvl5pPr>
          </a:lstStyle>
          <a:p>
            <a:pPr lvl="4">
              <a:defRPr/>
            </a:pPr>
            <a:fld id="{2FFF652D-B87A-4F07-9BD5-75F527090FFD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587875"/>
            <a:ext cx="48704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95" tIns="44948" rIns="89895" bIns="44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850900"/>
            <a:ext cx="4876800" cy="3376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08232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096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096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09638" algn="l" defTabSz="9096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096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096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755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815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1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85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70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27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15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8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52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84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9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47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99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67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66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472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81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834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20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3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3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0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83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1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7"/>
            <a:ext cx="6106762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4" y="3132291"/>
            <a:ext cx="7773297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Team Meeting, 06 Nov 2012, Valencia, Spain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65B5-1E97-4C7D-8C72-1EB5A3D46A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948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203B-581B-4603-B27F-F8C6CFE5A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2821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9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1"/>
            <a:ext cx="523172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E33C-BCCD-4E91-8D0C-34BB8559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26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30" y="2172648"/>
            <a:ext cx="646388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0DC5-B882-4832-98AA-0A9F32262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2551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0710-564C-42D4-831A-5B63C2C97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51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9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6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09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925E-7260-47DA-B07B-EFA0C2D92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996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84FC-1A66-4696-BCDA-B0365D7F0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8099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E5CB-26EC-4901-AAFF-45A957E71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706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19" y="2209802"/>
            <a:ext cx="3939092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3" y="3497803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6A8D-1E16-478B-9DC9-1A9EF3FFC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9805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8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2" y="4464421"/>
            <a:ext cx="6915500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479F-8854-4FEF-82D6-7108AA81E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1131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0" y="4371975"/>
            <a:ext cx="705485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38250" y="731838"/>
            <a:ext cx="69342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0"/>
            <a:ext cx="363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CE9220F-D0FB-4E8F-9E44-8668CEC7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144463" y="64881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20638" y="6593059"/>
            <a:ext cx="186013" cy="2776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37" r:id="rId9"/>
    <p:sldLayoutId id="2147483822" r:id="rId10"/>
    <p:sldLayoutId id="2147483838" r:id="rId11"/>
  </p:sldLayoutIdLst>
  <p:transition>
    <p:fade thruBlk="1"/>
  </p:transition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2265" y="5222924"/>
            <a:ext cx="5215156" cy="18954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3200" dirty="0"/>
              <a:t>Volker RW Schaa</a:t>
            </a:r>
            <a:br>
              <a:rPr lang="en-GB" sz="3200" dirty="0"/>
            </a:br>
            <a:r>
              <a:rPr lang="en-GB" dirty="0"/>
              <a:t>GSI, Darmstadt, Germany</a:t>
            </a:r>
          </a:p>
          <a:p>
            <a:pPr eaLnBrk="1" hangingPunct="1"/>
            <a:r>
              <a:rPr lang="en-GB" sz="2000" dirty="0">
                <a:solidFill>
                  <a:schemeClr val="folHlink"/>
                </a:solidFill>
              </a:rPr>
              <a:t>Team Meeting 2019 </a:t>
            </a:r>
            <a:r>
              <a:rPr lang="en-GB" sz="2000" dirty="0">
                <a:solidFill>
                  <a:schemeClr val="folHlink"/>
                </a:solidFill>
                <a:latin typeface="Utopia Std Semibold" panose="02040703060506020204" pitchFamily="18" charset="0"/>
              </a:rPr>
              <a:t>—</a:t>
            </a:r>
            <a:r>
              <a:rPr lang="en-GB" sz="2000" dirty="0">
                <a:solidFill>
                  <a:schemeClr val="folHlink"/>
                </a:solidFill>
              </a:rPr>
              <a:t> Santos, Brazil</a:t>
            </a:r>
            <a:br>
              <a:rPr lang="en-GB" sz="2000" dirty="0">
                <a:solidFill>
                  <a:schemeClr val="folHlink"/>
                </a:solidFill>
              </a:rPr>
            </a:br>
            <a:r>
              <a:rPr lang="en-GB" sz="2000" dirty="0">
                <a:solidFill>
                  <a:schemeClr val="folHlink"/>
                </a:solidFill>
              </a:rPr>
              <a:t>04 Dec 2018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5186" y="101299"/>
            <a:ext cx="9770813" cy="3162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4400" dirty="0"/>
              <a:t>Trends in paper submission, types, problems</a:t>
            </a:r>
            <a:br>
              <a:rPr lang="en-GB" dirty="0"/>
            </a:br>
            <a:r>
              <a:rPr lang="en-GB" dirty="0"/>
              <a:t>							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Changes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4"/>
            <a:ext cx="9201151" cy="5384921"/>
          </a:xfrm>
        </p:spPr>
        <p:txBody>
          <a:bodyPr/>
          <a:lstStyle/>
          <a:p>
            <a:pPr marL="46037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Changes 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</a:rPr>
              <a:t> accuracy of submissions</a:t>
            </a:r>
          </a:p>
        </p:txBody>
      </p:sp>
    </p:spTree>
    <p:extLst>
      <p:ext uri="{BB962C8B-B14F-4D97-AF65-F5344CB8AC3E}">
        <p14:creationId xmlns:p14="http://schemas.microsoft.com/office/powerpoint/2010/main" val="64134458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88883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Accuracy of submissions</a:t>
            </a:r>
            <a:endParaRPr lang="en-GB" sz="36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56E7F4-F875-4619-BB4C-C92189B578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73558" y="774123"/>
            <a:ext cx="4124491" cy="1803309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JACoW</a:t>
            </a:r>
            <a:r>
              <a:rPr lang="de-DE" dirty="0"/>
              <a:t> </a:t>
            </a:r>
            <a:r>
              <a:rPr lang="de-DE" dirty="0" err="1">
                <a:solidFill>
                  <a:schemeClr val="tx1"/>
                </a:solidFill>
              </a:rPr>
              <a:t>maintains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list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00B0F0"/>
                </a:solidFill>
              </a:rPr>
              <a:t>Error Codes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which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updated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when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need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arises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BA3EBA-3FE2-421C-B761-DA9C457DA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6" y="774123"/>
            <a:ext cx="4368936" cy="581526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6710AFDF-1411-41E9-A8C7-899343C3CAD9}"/>
              </a:ext>
            </a:extLst>
          </p:cNvPr>
          <p:cNvSpPr/>
          <p:nvPr/>
        </p:nvSpPr>
        <p:spPr>
          <a:xfrm>
            <a:off x="127167" y="5849720"/>
            <a:ext cx="572169" cy="8245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4384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Accuracy of submissions</a:t>
            </a:r>
            <a:endParaRPr lang="en-GB" sz="3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19F0C2-EBE6-48BA-A093-544C5668E8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93" y="1275443"/>
            <a:ext cx="10229911" cy="5793778"/>
          </a:xfrm>
        </p:spPr>
      </p:pic>
    </p:spTree>
    <p:extLst>
      <p:ext uri="{BB962C8B-B14F-4D97-AF65-F5344CB8AC3E}">
        <p14:creationId xmlns:p14="http://schemas.microsoft.com/office/powerpoint/2010/main" val="354755879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Changes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4"/>
            <a:ext cx="9201151" cy="5384921"/>
          </a:xfrm>
        </p:spPr>
        <p:txBody>
          <a:bodyPr/>
          <a:lstStyle/>
          <a:p>
            <a:pPr marL="46037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Changes 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</a:rPr>
              <a:t> file types for conferences</a:t>
            </a:r>
          </a:p>
        </p:txBody>
      </p:sp>
    </p:spTree>
    <p:extLst>
      <p:ext uri="{BB962C8B-B14F-4D97-AF65-F5344CB8AC3E}">
        <p14:creationId xmlns:p14="http://schemas.microsoft.com/office/powerpoint/2010/main" val="422545799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in </a:t>
            </a:r>
            <a:r>
              <a:rPr lang="en-GB" sz="3600" dirty="0">
                <a:solidFill>
                  <a:srgbClr val="00B0F0"/>
                </a:solidFill>
              </a:rPr>
              <a:t>IPAC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65B949-4165-4EB6-AF25-BA372E40D0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7" y="811555"/>
            <a:ext cx="8015705" cy="6199053"/>
          </a:xfrm>
        </p:spPr>
      </p:pic>
    </p:spTree>
    <p:extLst>
      <p:ext uri="{BB962C8B-B14F-4D97-AF65-F5344CB8AC3E}">
        <p14:creationId xmlns:p14="http://schemas.microsoft.com/office/powerpoint/2010/main" val="13096712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>
                <a:solidFill>
                  <a:srgbClr val="00B0F0"/>
                </a:solidFill>
              </a:rPr>
              <a:t>ICALEPCS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CE283B-E80C-4B76-94F7-C71AFFC2E3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4" y="705853"/>
            <a:ext cx="8435865" cy="6628063"/>
          </a:xfrm>
        </p:spPr>
      </p:pic>
    </p:spTree>
    <p:extLst>
      <p:ext uri="{BB962C8B-B14F-4D97-AF65-F5344CB8AC3E}">
        <p14:creationId xmlns:p14="http://schemas.microsoft.com/office/powerpoint/2010/main" val="80460278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>
                <a:solidFill>
                  <a:srgbClr val="00B0F0"/>
                </a:solidFill>
              </a:rPr>
              <a:t>FEL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5E151-D5AF-4EFA-9023-FDD932A7FF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3" y="663074"/>
            <a:ext cx="8797194" cy="6680160"/>
          </a:xfrm>
        </p:spPr>
      </p:pic>
    </p:spTree>
    <p:extLst>
      <p:ext uri="{BB962C8B-B14F-4D97-AF65-F5344CB8AC3E}">
        <p14:creationId xmlns:p14="http://schemas.microsoft.com/office/powerpoint/2010/main" val="123379863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>
                <a:solidFill>
                  <a:srgbClr val="00B0F0"/>
                </a:solidFill>
              </a:rPr>
              <a:t>IBIC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8B45D-D4D7-4033-BAE5-AB903795DD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1" y="663922"/>
            <a:ext cx="8479022" cy="6661972"/>
          </a:xfrm>
        </p:spPr>
      </p:pic>
    </p:spTree>
    <p:extLst>
      <p:ext uri="{BB962C8B-B14F-4D97-AF65-F5344CB8AC3E}">
        <p14:creationId xmlns:p14="http://schemas.microsoft.com/office/powerpoint/2010/main" val="150259139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>
                <a:solidFill>
                  <a:srgbClr val="00B0F0"/>
                </a:solidFill>
              </a:rPr>
              <a:t>SRF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10C7D-36BB-43E2-9BED-D639C77B73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5" y="774123"/>
            <a:ext cx="8395029" cy="6595978"/>
          </a:xfrm>
        </p:spPr>
      </p:pic>
    </p:spTree>
    <p:extLst>
      <p:ext uri="{BB962C8B-B14F-4D97-AF65-F5344CB8AC3E}">
        <p14:creationId xmlns:p14="http://schemas.microsoft.com/office/powerpoint/2010/main" val="4285295958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>
                <a:solidFill>
                  <a:srgbClr val="00B0F0"/>
                </a:solidFill>
              </a:rPr>
              <a:t>LINAC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CDC9F6-12C9-4252-81E2-87346AABCA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4" y="711200"/>
            <a:ext cx="8417265" cy="6613449"/>
          </a:xfrm>
        </p:spPr>
      </p:pic>
    </p:spTree>
    <p:extLst>
      <p:ext uri="{BB962C8B-B14F-4D97-AF65-F5344CB8AC3E}">
        <p14:creationId xmlns:p14="http://schemas.microsoft.com/office/powerpoint/2010/main" val="255623780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Overview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4"/>
            <a:ext cx="9201151" cy="5384921"/>
          </a:xfrm>
        </p:spPr>
        <p:txBody>
          <a:bodyPr/>
          <a:lstStyle/>
          <a:p>
            <a:pPr marL="46037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Over the years each conference and the authors as a whole within JACoW conferences have been shifting in preferred platforms, file types, and accuracy of submissions. </a:t>
            </a:r>
          </a:p>
          <a:p>
            <a:pPr marL="46037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This talk will investigate and make comment on these evolving trends.</a:t>
            </a:r>
          </a:p>
          <a:p>
            <a:pPr marL="46037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57061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>
                <a:solidFill>
                  <a:srgbClr val="00B0F0"/>
                </a:solidFill>
              </a:rPr>
              <a:t>Cyclotrons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A2A602-F9CD-4E4A-BEC0-1E3E860A62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7" y="774123"/>
            <a:ext cx="8277511" cy="6503645"/>
          </a:xfrm>
        </p:spPr>
      </p:pic>
    </p:spTree>
    <p:extLst>
      <p:ext uri="{BB962C8B-B14F-4D97-AF65-F5344CB8AC3E}">
        <p14:creationId xmlns:p14="http://schemas.microsoft.com/office/powerpoint/2010/main" val="3253741338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>
                <a:solidFill>
                  <a:srgbClr val="00B0F0"/>
                </a:solidFill>
              </a:rPr>
              <a:t>HB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CC7295-68AD-4BB5-92F7-D0EC01CC61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3" y="774123"/>
            <a:ext cx="8241898" cy="6475663"/>
          </a:xfrm>
        </p:spPr>
      </p:pic>
    </p:spTree>
    <p:extLst>
      <p:ext uri="{BB962C8B-B14F-4D97-AF65-F5344CB8AC3E}">
        <p14:creationId xmlns:p14="http://schemas.microsoft.com/office/powerpoint/2010/main" val="1328760996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>
                <a:solidFill>
                  <a:srgbClr val="00B0F0"/>
                </a:solidFill>
              </a:rPr>
              <a:t>ECRIS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D8D11A-BC1F-4D41-B7AB-69A2D59CE8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9" y="687701"/>
            <a:ext cx="8180033" cy="6531245"/>
          </a:xfrm>
        </p:spPr>
      </p:pic>
    </p:spTree>
    <p:extLst>
      <p:ext uri="{BB962C8B-B14F-4D97-AF65-F5344CB8AC3E}">
        <p14:creationId xmlns:p14="http://schemas.microsoft.com/office/powerpoint/2010/main" val="2168095725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>
                <a:solidFill>
                  <a:srgbClr val="00B0F0"/>
                </a:solidFill>
              </a:rPr>
              <a:t>COOL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4C5790-049F-4CB0-A6E4-EAC6201ACA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5" y="647033"/>
            <a:ext cx="8277850" cy="6609346"/>
          </a:xfrm>
        </p:spPr>
      </p:pic>
    </p:spTree>
    <p:extLst>
      <p:ext uri="{BB962C8B-B14F-4D97-AF65-F5344CB8AC3E}">
        <p14:creationId xmlns:p14="http://schemas.microsoft.com/office/powerpoint/2010/main" val="118029114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 err="1">
                <a:solidFill>
                  <a:srgbClr val="00B0F0"/>
                </a:solidFill>
              </a:rPr>
              <a:t>PCaPAC</a:t>
            </a:r>
            <a:endParaRPr lang="en-GB" sz="3600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DE1467-44F7-4ABA-AA9C-A4324D7A09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" y="716547"/>
            <a:ext cx="8177393" cy="6529137"/>
          </a:xfrm>
        </p:spPr>
      </p:pic>
    </p:spTree>
    <p:extLst>
      <p:ext uri="{BB962C8B-B14F-4D97-AF65-F5344CB8AC3E}">
        <p14:creationId xmlns:p14="http://schemas.microsoft.com/office/powerpoint/2010/main" val="1564654110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Changes in file type for </a:t>
            </a:r>
            <a:r>
              <a:rPr lang="en-GB" sz="3600" dirty="0">
                <a:solidFill>
                  <a:srgbClr val="00B0F0"/>
                </a:solidFill>
              </a:rPr>
              <a:t>LINAC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9109B0-9601-4DE3-B8CE-159451040B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8" y="774123"/>
            <a:ext cx="8119034" cy="6482541"/>
          </a:xfrm>
        </p:spPr>
      </p:pic>
    </p:spTree>
    <p:extLst>
      <p:ext uri="{BB962C8B-B14F-4D97-AF65-F5344CB8AC3E}">
        <p14:creationId xmlns:p14="http://schemas.microsoft.com/office/powerpoint/2010/main" val="3912975398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1"/>
            <a:ext cx="9906000" cy="815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Questions?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1000" y="822326"/>
            <a:ext cx="9705000" cy="5888074"/>
          </a:xfrm>
        </p:spPr>
        <p:txBody>
          <a:bodyPr/>
          <a:lstStyle/>
          <a:p>
            <a:pPr marL="46037" indent="0" eaLnBrk="1" hangingPunct="1">
              <a:buClr>
                <a:schemeClr val="tx2">
                  <a:lumMod val="75000"/>
                </a:schemeClr>
              </a:buClr>
              <a:buSzPct val="110000"/>
              <a:buNone/>
            </a:pP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7E531-4BFB-41D5-9CCB-80E9E29DE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4" y="822326"/>
            <a:ext cx="8541271" cy="5049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ED3F1-5C30-49C4-8350-904B09D9E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4" y="5653661"/>
            <a:ext cx="8541271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906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Overview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4"/>
            <a:ext cx="9201151" cy="5384921"/>
          </a:xfrm>
        </p:spPr>
        <p:txBody>
          <a:bodyPr/>
          <a:lstStyle/>
          <a:p>
            <a:pPr marL="46037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Over the years a number of changes have taken place.</a:t>
            </a:r>
          </a:p>
          <a:p>
            <a:pPr marL="46037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Chris and Todd already gave historic overviews so this will not be repeated here. </a:t>
            </a:r>
          </a:p>
          <a:p>
            <a:pPr marL="46037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Just one exception: You heard about </a:t>
            </a:r>
            <a:r>
              <a:rPr lang="en-GB" sz="2800" dirty="0">
                <a:solidFill>
                  <a:srgbClr val="00B0F0"/>
                </a:solidFill>
              </a:rPr>
              <a:t>Dotting Boards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so here is a picture of one at </a:t>
            </a:r>
            <a:r>
              <a:rPr lang="en-GB" sz="2800" dirty="0">
                <a:solidFill>
                  <a:srgbClr val="00B0F0"/>
                </a:solidFill>
              </a:rPr>
              <a:t>LINAC2004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</a:p>
          <a:p>
            <a:pPr marL="46037" indent="0">
              <a:buNone/>
            </a:pP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9193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rgbClr val="00B0F0"/>
                </a:solidFill>
              </a:rPr>
              <a:t>Dotting Board</a:t>
            </a:r>
            <a:br>
              <a:rPr lang="en-GB" sz="3600" dirty="0">
                <a:solidFill>
                  <a:srgbClr val="00B0F0"/>
                </a:solidFill>
              </a:rPr>
            </a:br>
            <a:r>
              <a:rPr lang="en-GB" sz="3600" dirty="0">
                <a:solidFill>
                  <a:srgbClr val="00B0F0"/>
                </a:solidFill>
              </a:rPr>
              <a:t>at LINAC’04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9221" y="937560"/>
            <a:ext cx="9201151" cy="5384921"/>
          </a:xfrm>
        </p:spPr>
        <p:txBody>
          <a:bodyPr/>
          <a:lstStyle/>
          <a:p>
            <a:pPr marL="46037" indent="0">
              <a:buNone/>
            </a:pP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B6499-D3E6-4C0D-9084-C28DB3C1D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0"/>
            <a:ext cx="9906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0858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Overview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4"/>
            <a:ext cx="9201151" cy="5384921"/>
          </a:xfrm>
        </p:spPr>
        <p:txBody>
          <a:bodyPr/>
          <a:lstStyle/>
          <a:p>
            <a:pPr marL="46037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What kind of changes took place will be shown based on data of the last 10 years (where available) for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</a:rPr>
              <a:t> preferred platforms for file types,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</a:rPr>
              <a:t> accuracy of submissions, 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</a:rPr>
              <a:t> changes in file type for conferences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8774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/>
              <a:t>Changes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4" y="969644"/>
            <a:ext cx="9201151" cy="5384921"/>
          </a:xfrm>
        </p:spPr>
        <p:txBody>
          <a:bodyPr/>
          <a:lstStyle/>
          <a:p>
            <a:pPr marL="46037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Changes 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</a:rPr>
              <a:t>  preferred platforms for file types</a:t>
            </a:r>
          </a:p>
        </p:txBody>
      </p:sp>
    </p:spTree>
    <p:extLst>
      <p:ext uri="{BB962C8B-B14F-4D97-AF65-F5344CB8AC3E}">
        <p14:creationId xmlns:p14="http://schemas.microsoft.com/office/powerpoint/2010/main" val="249757810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Preferred platforms for </a:t>
            </a:r>
            <a:r>
              <a:rPr lang="en-GB" sz="3600" dirty="0">
                <a:solidFill>
                  <a:srgbClr val="00B0F0"/>
                </a:solidFill>
              </a:rPr>
              <a:t>Word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8ED920-9AFB-4B8B-9990-9C78509825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5" y="852599"/>
            <a:ext cx="9563449" cy="5810222"/>
          </a:xfrm>
        </p:spPr>
      </p:pic>
    </p:spTree>
    <p:extLst>
      <p:ext uri="{BB962C8B-B14F-4D97-AF65-F5344CB8AC3E}">
        <p14:creationId xmlns:p14="http://schemas.microsoft.com/office/powerpoint/2010/main" val="410417231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Preferred platforms for </a:t>
            </a:r>
            <a:r>
              <a:rPr lang="en-GB" sz="3600" dirty="0">
                <a:solidFill>
                  <a:srgbClr val="00B0F0"/>
                </a:solidFill>
              </a:rPr>
              <a:t>T</a:t>
            </a:r>
            <a:r>
              <a:rPr lang="en-GB" sz="5400" baseline="-25000" dirty="0">
                <a:solidFill>
                  <a:srgbClr val="00B0F0"/>
                </a:solidFill>
              </a:rPr>
              <a:t>E</a:t>
            </a:r>
            <a:r>
              <a:rPr lang="en-GB" sz="3600" dirty="0">
                <a:solidFill>
                  <a:srgbClr val="00B0F0"/>
                </a:solidFill>
              </a:rPr>
              <a:t>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9BDE14-D521-496B-A9DE-19FA553A70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3" y="908300"/>
            <a:ext cx="9544453" cy="5845426"/>
          </a:xfrm>
        </p:spPr>
      </p:pic>
    </p:spTree>
    <p:extLst>
      <p:ext uri="{BB962C8B-B14F-4D97-AF65-F5344CB8AC3E}">
        <p14:creationId xmlns:p14="http://schemas.microsoft.com/office/powerpoint/2010/main" val="3477722229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905999" cy="77412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3600" dirty="0">
                <a:solidFill>
                  <a:schemeClr val="tx1"/>
                </a:solidFill>
              </a:rPr>
              <a:t>Preferred platforms for </a:t>
            </a:r>
            <a:r>
              <a:rPr lang="en-GB" sz="3600" dirty="0">
                <a:solidFill>
                  <a:srgbClr val="00B0F0"/>
                </a:solidFill>
              </a:rPr>
              <a:t>ODF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A3A567-E5AE-496E-BC2D-352A03EE3A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872945"/>
            <a:ext cx="9714794" cy="5902171"/>
          </a:xfrm>
        </p:spPr>
      </p:pic>
    </p:spTree>
    <p:extLst>
      <p:ext uri="{BB962C8B-B14F-4D97-AF65-F5344CB8AC3E}">
        <p14:creationId xmlns:p14="http://schemas.microsoft.com/office/powerpoint/2010/main" val="490942490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Pages>1</Pages>
  <Words>321</Words>
  <Application>Microsoft Office PowerPoint</Application>
  <PresentationFormat>A4 Paper (210x297 mm)</PresentationFormat>
  <Paragraphs>49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Utopia Std Semibold</vt:lpstr>
      <vt:lpstr>Times New Roman</vt:lpstr>
      <vt:lpstr>Trebuchet MS</vt:lpstr>
      <vt:lpstr>Wingdings</vt:lpstr>
      <vt:lpstr>Georgia</vt:lpstr>
      <vt:lpstr>Slipstream</vt:lpstr>
      <vt:lpstr>Trends in paper submission, types, problems        </vt:lpstr>
      <vt:lpstr>Overview</vt:lpstr>
      <vt:lpstr>Overview</vt:lpstr>
      <vt:lpstr>Dotting Board at LINAC’04</vt:lpstr>
      <vt:lpstr>Overview</vt:lpstr>
      <vt:lpstr>Changes</vt:lpstr>
      <vt:lpstr>Preferred platforms for Word</vt:lpstr>
      <vt:lpstr>Preferred platforms for TEX</vt:lpstr>
      <vt:lpstr>Preferred platforms for ODF</vt:lpstr>
      <vt:lpstr>Changes</vt:lpstr>
      <vt:lpstr>Accuracy of submissions</vt:lpstr>
      <vt:lpstr>Accuracy of submissions</vt:lpstr>
      <vt:lpstr>Changes</vt:lpstr>
      <vt:lpstr>Changes in file type in IPAC</vt:lpstr>
      <vt:lpstr>Changes in file type for ICALEPCS</vt:lpstr>
      <vt:lpstr>Changes in file type for FEL</vt:lpstr>
      <vt:lpstr>Changes in file type for IBIC</vt:lpstr>
      <vt:lpstr>Changes in file type for SRF</vt:lpstr>
      <vt:lpstr>Changes in file type for LINAC</vt:lpstr>
      <vt:lpstr>Changes in file type for Cyclotrons</vt:lpstr>
      <vt:lpstr>Changes in file type for HB</vt:lpstr>
      <vt:lpstr>Changes in file type for ECRIS</vt:lpstr>
      <vt:lpstr>Changes in file type for COOL</vt:lpstr>
      <vt:lpstr>Changes in file type for PCaPAC</vt:lpstr>
      <vt:lpstr>Changes in file type for LINAC</vt:lpstr>
      <vt:lpstr>Questions?</vt:lpstr>
    </vt:vector>
  </TitlesOfParts>
  <Company>JACoW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JACoW Chairman's Report 2012</dc:title>
  <dc:creator>Volker RW Schaa</dc:creator>
  <cp:lastModifiedBy>Volker RW Schaa</cp:lastModifiedBy>
  <cp:revision>499</cp:revision>
  <cp:lastPrinted>2000-10-31T08:12:42Z</cp:lastPrinted>
  <dcterms:created xsi:type="dcterms:W3CDTF">2000-05-02T14:04:02Z</dcterms:created>
  <dcterms:modified xsi:type="dcterms:W3CDTF">2019-12-04T13:38:18Z</dcterms:modified>
</cp:coreProperties>
</file>