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92" r:id="rId2"/>
    <p:sldId id="499" r:id="rId3"/>
    <p:sldId id="497" r:id="rId4"/>
    <p:sldId id="498" r:id="rId5"/>
    <p:sldId id="493" r:id="rId6"/>
    <p:sldId id="500" r:id="rId7"/>
    <p:sldId id="501" r:id="rId8"/>
    <p:sldId id="494" r:id="rId9"/>
    <p:sldId id="496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188D1B"/>
    <a:srgbClr val="E094E9"/>
    <a:srgbClr val="009B00"/>
    <a:srgbClr val="E39090"/>
    <a:srgbClr val="8CE383"/>
    <a:srgbClr val="61AEE3"/>
    <a:srgbClr val="0E6507"/>
    <a:srgbClr val="00B500"/>
    <a:srgbClr val="8D0A0F"/>
    <a:srgbClr val="E382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211" autoAdjust="0"/>
    <p:restoredTop sz="86446" autoAdjust="0"/>
  </p:normalViewPr>
  <p:slideViewPr>
    <p:cSldViewPr>
      <p:cViewPr varScale="1">
        <p:scale>
          <a:sx n="117" d="100"/>
          <a:sy n="117" d="100"/>
        </p:scale>
        <p:origin x="176" y="512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176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7" d="100"/>
          <a:sy n="117" d="100"/>
        </p:scale>
        <p:origin x="4200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D8C7857-B879-AD4F-B125-E623CFE775F0}" type="datetime1">
              <a:rPr lang="en-US">
                <a:ea typeface="Arial"/>
                <a:cs typeface="Arial"/>
              </a:rPr>
              <a:pPr>
                <a:defRPr/>
              </a:pPr>
              <a:t>12/1/19</a:t>
            </a:fld>
            <a:endParaRPr lang="en-US" dirty="0">
              <a:ea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B4A4C98-6080-F745-8186-38AD6C8753B6}" type="slidenum">
              <a:rPr lang="en-US">
                <a:ea typeface="Arial"/>
                <a:cs typeface="Arial"/>
              </a:rPr>
              <a:pPr>
                <a:defRPr/>
              </a:pPr>
              <a:t>‹#›</a:t>
            </a:fld>
            <a:endParaRPr lang="en-US" dirty="0"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6295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Arial"/>
                <a:cs typeface="Arial"/>
              </a:defRPr>
            </a:lvl1pPr>
          </a:lstStyle>
          <a:p>
            <a:pPr>
              <a:defRPr/>
            </a:pPr>
            <a:fld id="{64651BB3-B930-C949-919F-594F5F1A41D7}" type="datetime1">
              <a:rPr lang="en-US" smtClean="0"/>
              <a:pPr>
                <a:defRPr/>
              </a:pPr>
              <a:t>12/1/19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Arial"/>
                <a:cs typeface="Arial"/>
              </a:defRPr>
            </a:lvl1pPr>
          </a:lstStyle>
          <a:p>
            <a:pPr>
              <a:defRPr/>
            </a:pPr>
            <a:fld id="{1D252909-5391-D04F-9629-F5C6DE2AA1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7823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Arial"/>
        <a:cs typeface="Arial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Arial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Arial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Arial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Arial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75293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>
                <a:ea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4482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>
            <a:lvl5pPr>
              <a:defRPr>
                <a:ea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1745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4876800"/>
          </a:xfrm>
        </p:spPr>
        <p:txBody>
          <a:bodyPr/>
          <a:lstStyle>
            <a:lvl5pPr>
              <a:defRPr>
                <a:ea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24701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2156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>
                <a:ea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>
                <a:ea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00440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>
                <a:ea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>
                <a:ea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4265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99377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45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>
                <a:ea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3601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6595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72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2133600" y="6555828"/>
            <a:ext cx="533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err="1">
                <a:solidFill>
                  <a:srgbClr val="2D2D8A"/>
                </a:solidFill>
                <a:latin typeface="Arial" charset="0"/>
                <a:ea typeface="Arial"/>
                <a:cs typeface="Arial"/>
              </a:rPr>
              <a:t>JACoW</a:t>
            </a:r>
            <a:r>
              <a:rPr lang="en-US" sz="1400" dirty="0">
                <a:solidFill>
                  <a:srgbClr val="2D2D8A"/>
                </a:solidFill>
                <a:latin typeface="Arial" charset="0"/>
                <a:ea typeface="Arial"/>
                <a:cs typeface="Arial"/>
              </a:rPr>
              <a:t> Team Meeting		Light Peer Review Procedure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7543800" y="6553200"/>
            <a:ext cx="533400" cy="3079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defRPr/>
            </a:pPr>
            <a:fld id="{795B67B9-B63A-0346-9823-EDCBC64B5F3A}" type="slidenum">
              <a:rPr lang="en-US" sz="1400" smtClean="0">
                <a:solidFill>
                  <a:srgbClr val="2D2D8A"/>
                </a:solidFill>
                <a:latin typeface="Arial" charset="0"/>
                <a:ea typeface="Arial"/>
                <a:cs typeface="Arial"/>
              </a:rPr>
              <a:pPr>
                <a:defRPr/>
              </a:pPr>
              <a:t>‹#›</a:t>
            </a:fld>
            <a:endParaRPr lang="en-US" sz="1400" dirty="0">
              <a:solidFill>
                <a:srgbClr val="2D2D8A"/>
              </a:solidFill>
              <a:latin typeface="Arial" charset="0"/>
              <a:ea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accent2"/>
          </a:solidFill>
          <a:latin typeface="Arial"/>
          <a:ea typeface="Arial"/>
          <a:cs typeface="Arial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charset="0"/>
        <a:buChar char="§"/>
        <a:defRPr sz="2400">
          <a:solidFill>
            <a:schemeClr val="tx1"/>
          </a:solidFill>
          <a:latin typeface="Arial"/>
          <a:ea typeface="Arial"/>
          <a:cs typeface="Arial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charset="0"/>
        <a:buChar char="§"/>
        <a:defRPr sz="2200">
          <a:solidFill>
            <a:srgbClr val="000090"/>
          </a:solidFill>
          <a:latin typeface="Arial"/>
          <a:ea typeface="Arial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E6507"/>
          </a:solidFill>
          <a:latin typeface="Arial"/>
          <a:ea typeface="Arial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>
          <a:solidFill>
            <a:srgbClr val="FF0000"/>
          </a:solidFill>
          <a:latin typeface="Arial"/>
          <a:ea typeface="Arial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84873-7C5B-2047-BFA3-04C16022D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IPAC Light Peer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3874C-8427-7048-A67D-DDF8C27F9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838200"/>
            <a:ext cx="8153400" cy="5181600"/>
          </a:xfrm>
        </p:spPr>
        <p:txBody>
          <a:bodyPr/>
          <a:lstStyle/>
          <a:p>
            <a:r>
              <a:rPr lang="en-US" dirty="0"/>
              <a:t>IPAC’19 was third year of IPAC light peer review</a:t>
            </a:r>
          </a:p>
          <a:p>
            <a:endParaRPr lang="en-US" sz="1200" dirty="0"/>
          </a:p>
          <a:p>
            <a:r>
              <a:rPr lang="en-US" dirty="0"/>
              <a:t>History</a:t>
            </a:r>
          </a:p>
          <a:p>
            <a:pPr lvl="1"/>
            <a:r>
              <a:rPr lang="en-US" dirty="0"/>
              <a:t>Started at Copenhagen IPAC’17 by Ralph </a:t>
            </a:r>
            <a:r>
              <a:rPr lang="en-US" dirty="0" err="1"/>
              <a:t>Assmann et al.</a:t>
            </a:r>
            <a:endParaRPr lang="en-US" dirty="0"/>
          </a:p>
          <a:p>
            <a:pPr lvl="1"/>
            <a:r>
              <a:rPr lang="en-US" dirty="0"/>
              <a:t>A community effort to raise number of citations to, and overall impact factor of, PRAB</a:t>
            </a:r>
          </a:p>
          <a:p>
            <a:pPr lvl="1"/>
            <a:r>
              <a:rPr lang="en-US" dirty="0"/>
              <a:t>Educate and engage student community to get them used to peer review activities</a:t>
            </a:r>
          </a:p>
          <a:p>
            <a:pPr lvl="1"/>
            <a:r>
              <a:rPr lang="en-US" dirty="0"/>
              <a:t>Carried on through IPAC’18 and IPAC’19</a:t>
            </a:r>
          </a:p>
          <a:p>
            <a:pPr lvl="1"/>
            <a:r>
              <a:rPr lang="en-US" dirty="0"/>
              <a:t>Published in IOP conference series journal</a:t>
            </a:r>
          </a:p>
          <a:p>
            <a:pPr lvl="1"/>
            <a:endParaRPr lang="en-US" sz="1200" dirty="0"/>
          </a:p>
          <a:p>
            <a:r>
              <a:rPr lang="en-US" dirty="0"/>
              <a:t>Alex </a:t>
            </a:r>
            <a:r>
              <a:rPr lang="en-US" dirty="0" err="1"/>
              <a:t>Bogacz</a:t>
            </a:r>
            <a:r>
              <a:rPr lang="en-US" dirty="0"/>
              <a:t> (</a:t>
            </a:r>
            <a:r>
              <a:rPr lang="en-US" dirty="0" err="1"/>
              <a:t>JLab</a:t>
            </a:r>
            <a:r>
              <a:rPr lang="en-US" dirty="0"/>
              <a:t>) led effort at IPAC’18/IPAC’19</a:t>
            </a:r>
          </a:p>
          <a:p>
            <a:pPr lvl="1"/>
            <a:r>
              <a:rPr lang="en-US" dirty="0"/>
              <a:t>Role as APS DPB publication committee chair in 2018</a:t>
            </a:r>
          </a:p>
          <a:p>
            <a:pPr lvl="1"/>
            <a:r>
              <a:rPr lang="en-US" dirty="0"/>
              <a:t>Peter McIntosh training for this role at IPAC’20</a:t>
            </a:r>
          </a:p>
        </p:txBody>
      </p:sp>
    </p:spTree>
    <p:extLst>
      <p:ext uri="{BB962C8B-B14F-4D97-AF65-F5344CB8AC3E}">
        <p14:creationId xmlns:p14="http://schemas.microsoft.com/office/powerpoint/2010/main" val="1359282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48813-59AB-4A4C-A55E-FA5F8C536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Light Peer Review Process: SPMS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43524-6D94-3244-BC63-BCF99A0B8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Initiated by SPC chair, implemented by Secretariat</a:t>
            </a:r>
          </a:p>
          <a:p>
            <a:r>
              <a:rPr lang="en-US"/>
              <a:t>Identify separate light peer review coordinator</a:t>
            </a:r>
          </a:p>
          <a:p>
            <a:pPr lvl="1"/>
            <a:r>
              <a:rPr lang="en-US"/>
              <a:t>Will have a big job for ~2 weeks before conference</a:t>
            </a:r>
          </a:p>
          <a:p>
            <a:pPr lvl="1"/>
            <a:r>
              <a:rPr lang="en-US"/>
              <a:t>IPAC: 2 referees per paper, “partial” refereeing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5E7CF0-F750-D342-88AC-561A272277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635" y="2514600"/>
            <a:ext cx="8312728" cy="3796559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2299D72-E9A5-BF4D-94A5-0BA859B04454}"/>
              </a:ext>
            </a:extLst>
          </p:cNvPr>
          <p:cNvSpPr txBox="1"/>
          <p:nvPr/>
        </p:nvSpPr>
        <p:spPr>
          <a:xfrm>
            <a:off x="2477516" y="6332930"/>
            <a:ext cx="41889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/>
                <a:cs typeface="Arial"/>
              </a:rPr>
              <a:t>Accessible through System Parameters / Experts/Referees</a:t>
            </a:r>
          </a:p>
        </p:txBody>
      </p:sp>
    </p:spTree>
    <p:extLst>
      <p:ext uri="{BB962C8B-B14F-4D97-AF65-F5344CB8AC3E}">
        <p14:creationId xmlns:p14="http://schemas.microsoft.com/office/powerpoint/2010/main" val="943761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3F13F-ED81-7D4C-8BF5-9FA17FFDA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180" y="152400"/>
            <a:ext cx="8549640" cy="685800"/>
          </a:xfrm>
        </p:spPr>
        <p:txBody>
          <a:bodyPr/>
          <a:lstStyle/>
          <a:p>
            <a:r>
              <a:rPr lang="en-US"/>
              <a:t>Light Peer Review Process: Abstract Submission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75533-AF94-9E49-9E7C-185B69E6A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Author self-identification of submitted abstracts</a:t>
            </a:r>
          </a:p>
          <a:p>
            <a:pPr lvl="1"/>
            <a:r>
              <a:rPr lang="en-US"/>
              <a:t>Abstract submission button to indicate interest</a:t>
            </a:r>
          </a:p>
          <a:p>
            <a:pPr lvl="1"/>
            <a:r>
              <a:rPr lang="en-US"/>
              <a:t>First-come, first-served up to SPC-defined limit</a:t>
            </a:r>
          </a:p>
          <a:p>
            <a:r>
              <a:rPr lang="en-US"/>
              <a:t>Author and registrant reviewer volunteerism</a:t>
            </a:r>
          </a:p>
          <a:p>
            <a:pPr lvl="1"/>
            <a:r>
              <a:rPr lang="en-US"/>
              <a:t>Prominent on SPMS front page (jacow.html) after login</a:t>
            </a:r>
          </a:p>
          <a:p>
            <a:pPr lvl="1"/>
            <a:r>
              <a:rPr lang="en-US"/>
              <a:t>Volunteer by MC, but no further granularity</a:t>
            </a:r>
          </a:p>
          <a:p>
            <a:pPr lvl="1"/>
            <a:r>
              <a:rPr lang="en-US"/>
              <a:t>No identified requirements (e.g. 2+ years after PhD?)</a:t>
            </a:r>
          </a:p>
          <a:p>
            <a:pPr lvl="2"/>
            <a:r>
              <a:rPr lang="en-US"/>
              <a:t>Some confusion that registration is requirement to serve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EAD737-D8A3-FD47-A08E-4DAED779F6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9263" y="4236696"/>
            <a:ext cx="6245475" cy="224030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55799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3F13F-ED81-7D4C-8BF5-9FA17FFDA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Light Peer Review Process: SPC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75533-AF94-9E49-9E7C-185B69E6A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2514600"/>
          </a:xfrm>
        </p:spPr>
        <p:txBody>
          <a:bodyPr/>
          <a:lstStyle/>
          <a:p>
            <a:r>
              <a:rPr lang="en-US"/>
              <a:t>Selection of reviewers</a:t>
            </a:r>
          </a:p>
          <a:p>
            <a:pPr lvl="1"/>
            <a:r>
              <a:rPr lang="en-US"/>
              <a:t>SPC MC coordinators for each individual MC</a:t>
            </a:r>
          </a:p>
          <a:p>
            <a:pPr lvl="2"/>
            <a:r>
              <a:rPr lang="en-US"/>
              <a:t>After abstract submission deadline, reclassification</a:t>
            </a:r>
          </a:p>
          <a:p>
            <a:pPr lvl="2"/>
            <a:r>
              <a:rPr lang="en-US"/>
              <a:t>Usually initiated at SPC3 meeting</a:t>
            </a:r>
          </a:p>
          <a:p>
            <a:pPr lvl="1"/>
            <a:r>
              <a:rPr lang="en-US"/>
              <a:t>Know or are aware of nearly all relevant volunteers</a:t>
            </a:r>
          </a:p>
          <a:p>
            <a:pPr lvl="1"/>
            <a:r>
              <a:rPr lang="en-US"/>
              <a:t>Some MCs may need more granularity (e.g. MC7)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C7D5B8E-6722-AF41-B056-1430221B2FEC}"/>
              </a:ext>
            </a:extLst>
          </p:cNvPr>
          <p:cNvGrpSpPr/>
          <p:nvPr/>
        </p:nvGrpSpPr>
        <p:grpSpPr>
          <a:xfrm>
            <a:off x="145473" y="3505200"/>
            <a:ext cx="8817027" cy="2562999"/>
            <a:chOff x="145473" y="3505200"/>
            <a:chExt cx="8817027" cy="2562999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038A723-E7F6-6549-A03F-32882C7583C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5473" y="3505200"/>
              <a:ext cx="8817027" cy="2209800"/>
            </a:xfrm>
            <a:prstGeom prst="rect">
              <a:avLst/>
            </a:prstGeom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23CF35F-1B3D-FB4F-8C2A-36369C061A09}"/>
                </a:ext>
              </a:extLst>
            </p:cNvPr>
            <p:cNvSpPr txBox="1"/>
            <p:nvPr/>
          </p:nvSpPr>
          <p:spPr>
            <a:xfrm>
              <a:off x="1989021" y="5791200"/>
              <a:ext cx="51299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"/>
                  <a:cs typeface="Arial"/>
                </a:rPr>
                <a:t>Accessible through Referee Module: List Referees by Main Classificaiton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38538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CE0AF-AF60-B940-92F8-924D50339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IPAC’19 “Scoreboard”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89308A-7DC4-624D-98E0-AF4CCF1C79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637" y="838200"/>
            <a:ext cx="8312727" cy="4450850"/>
          </a:xfrm>
          <a:prstGeom prst="rect">
            <a:avLst/>
          </a:prstGeom>
        </p:spPr>
      </p:pic>
      <p:sp>
        <p:nvSpPr>
          <p:cNvPr id="6" name="Right Brace 5">
            <a:extLst>
              <a:ext uri="{FF2B5EF4-FFF2-40B4-BE49-F238E27FC236}">
                <a16:creationId xmlns:a16="http://schemas.microsoft.com/office/drawing/2014/main" id="{AD2B0104-8A0F-E94E-91E4-DD09AD4FAA05}"/>
              </a:ext>
            </a:extLst>
          </p:cNvPr>
          <p:cNvSpPr/>
          <p:nvPr/>
        </p:nvSpPr>
        <p:spPr bwMode="auto">
          <a:xfrm rot="5400000">
            <a:off x="4098317" y="4961318"/>
            <a:ext cx="374551" cy="1030014"/>
          </a:xfrm>
          <a:prstGeom prst="rightBrace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64F179D7-8DD2-2847-A0FE-BDA0D80E6A43}"/>
              </a:ext>
            </a:extLst>
          </p:cNvPr>
          <p:cNvSpPr/>
          <p:nvPr/>
        </p:nvSpPr>
        <p:spPr bwMode="auto">
          <a:xfrm rot="5400000">
            <a:off x="7298717" y="4930069"/>
            <a:ext cx="374551" cy="1030014"/>
          </a:xfrm>
          <a:prstGeom prst="rightBrace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44F30A-4FFC-0948-989C-6BAEB500E1EC}"/>
              </a:ext>
            </a:extLst>
          </p:cNvPr>
          <p:cNvSpPr txBox="1"/>
          <p:nvPr/>
        </p:nvSpPr>
        <p:spPr>
          <a:xfrm>
            <a:off x="2926776" y="5822731"/>
            <a:ext cx="5801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Arial"/>
                <a:cs typeface="Arial"/>
              </a:rPr>
              <a:t>218 / 237 papers accepted for light peer review volume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394A62-38DF-234C-AD5B-210C07382BC1}"/>
              </a:ext>
            </a:extLst>
          </p:cNvPr>
          <p:cNvSpPr txBox="1"/>
          <p:nvPr/>
        </p:nvSpPr>
        <p:spPr>
          <a:xfrm>
            <a:off x="3775840" y="6166033"/>
            <a:ext cx="4121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Arial"/>
                <a:cs typeface="Arial"/>
              </a:rPr>
              <a:t>More than enough reviewer volunteers</a:t>
            </a:r>
          </a:p>
        </p:txBody>
      </p:sp>
    </p:spTree>
    <p:extLst>
      <p:ext uri="{BB962C8B-B14F-4D97-AF65-F5344CB8AC3E}">
        <p14:creationId xmlns:p14="http://schemas.microsoft.com/office/powerpoint/2010/main" val="1514737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3F13F-ED81-7D4C-8BF5-9FA17FFDA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Light Peer Review Process: Review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75533-AF94-9E49-9E7C-185B69E6A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838200"/>
            <a:ext cx="8382000" cy="4343400"/>
          </a:xfrm>
        </p:spPr>
        <p:txBody>
          <a:bodyPr/>
          <a:lstStyle/>
          <a:p>
            <a:r>
              <a:rPr lang="en-US"/>
              <a:t>Relative to nominal IPAC paper submission deadline</a:t>
            </a:r>
          </a:p>
          <a:p>
            <a:pPr lvl="1"/>
            <a:r>
              <a:rPr lang="en-US"/>
              <a:t>-14d	Light peer review paper submission deadline</a:t>
            </a:r>
          </a:p>
          <a:p>
            <a:pPr lvl="1"/>
            <a:r>
              <a:rPr lang="en-US"/>
              <a:t>-5d	Referee initial report deadline</a:t>
            </a:r>
          </a:p>
          <a:p>
            <a:pPr marL="914400" lvl="2" indent="0">
              <a:buNone/>
            </a:pPr>
            <a:r>
              <a:rPr lang="en-US"/>
              <a:t> 	    3d for authors to revise papers (tight but “do-able”)</a:t>
            </a:r>
          </a:p>
          <a:p>
            <a:pPr lvl="1"/>
            <a:r>
              <a:rPr lang="en-US"/>
              <a:t>-2d	Author revision submission deadline</a:t>
            </a:r>
          </a:p>
          <a:p>
            <a:pPr marL="914400" lvl="2" indent="0">
              <a:buNone/>
            </a:pPr>
            <a:r>
              <a:rPr lang="en-US"/>
              <a:t> 	    Author revisions done before JACoW processing</a:t>
            </a:r>
          </a:p>
          <a:p>
            <a:pPr lvl="1"/>
            <a:r>
              <a:rPr lang="en-US"/>
              <a:t> 		</a:t>
            </a:r>
            <a:r>
              <a:rPr lang="en-US" b="1"/>
              <a:t>Regular conference paper submission deadline</a:t>
            </a:r>
          </a:p>
          <a:p>
            <a:pPr lvl="1"/>
            <a:r>
              <a:rPr lang="en-US"/>
              <a:t>+2d	Referee final publication status decision deadline</a:t>
            </a:r>
          </a:p>
          <a:p>
            <a:pPr lvl="1"/>
            <a:r>
              <a:rPr lang="en-US"/>
              <a:t>+2d	Authors informed of final LPR publication status</a:t>
            </a:r>
          </a:p>
          <a:p>
            <a:pPr lvl="1"/>
            <a:r>
              <a:rPr lang="en-US"/>
              <a:t>+7d	LPR coordinator decision deadline for conflicts</a:t>
            </a:r>
          </a:p>
          <a:p>
            <a:pPr lvl="1"/>
            <a:r>
              <a:rPr lang="en-US"/>
              <a:t>+18d	Reformatted IOP paper template deadline</a:t>
            </a:r>
          </a:p>
          <a:p>
            <a:r>
              <a:rPr lang="en-US"/>
              <a:t>Many actions, decisions, communications happen in two weeks around paper submission deadline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850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9DB74-5858-AB45-8052-AC6CA939F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Referee Status Page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F4E5CAD-7565-764E-A1C1-22F3C0BC29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9433" y="809232"/>
            <a:ext cx="6505132" cy="5667768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B717881-D270-8842-B2B4-FA75CF96B237}"/>
              </a:ext>
            </a:extLst>
          </p:cNvPr>
          <p:cNvSpPr txBox="1"/>
          <p:nvPr/>
        </p:nvSpPr>
        <p:spPr>
          <a:xfrm>
            <a:off x="3962400" y="1752600"/>
            <a:ext cx="3484800" cy="646331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Arial"/>
                <a:cs typeface="Arial"/>
              </a:rPr>
              <a:t>Red</a:t>
            </a:r>
            <a:r>
              <a:rPr lang="en-US" sz="1200" dirty="0">
                <a:latin typeface="Arial"/>
                <a:cs typeface="Arial"/>
              </a:rPr>
              <a:t>: Rejected (before or after revision)</a:t>
            </a:r>
          </a:p>
          <a:p>
            <a:r>
              <a:rPr lang="en-US" sz="1200" dirty="0">
                <a:solidFill>
                  <a:srgbClr val="FFFF00"/>
                </a:solidFill>
                <a:latin typeface="Arial"/>
                <a:cs typeface="Arial"/>
              </a:rPr>
              <a:t>Yellow</a:t>
            </a:r>
            <a:r>
              <a:rPr lang="en-US" sz="1200" dirty="0">
                <a:latin typeface="Arial"/>
                <a:cs typeface="Arial"/>
              </a:rPr>
              <a:t>: Revisions required</a:t>
            </a:r>
          </a:p>
          <a:p>
            <a:r>
              <a:rPr lang="en-US" sz="1200" dirty="0">
                <a:solidFill>
                  <a:srgbClr val="188D1B"/>
                </a:solidFill>
                <a:latin typeface="Arial"/>
                <a:cs typeface="Arial"/>
              </a:rPr>
              <a:t>Green</a:t>
            </a:r>
            <a:r>
              <a:rPr lang="en-US" sz="1200" dirty="0">
                <a:latin typeface="Arial"/>
                <a:cs typeface="Arial"/>
              </a:rPr>
              <a:t>: Accepted for light peer review publication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F3F53A-5129-7643-825F-067A21CBE36E}"/>
              </a:ext>
            </a:extLst>
          </p:cNvPr>
          <p:cNvSpPr txBox="1"/>
          <p:nvPr/>
        </p:nvSpPr>
        <p:spPr>
          <a:xfrm>
            <a:off x="3962400" y="4114800"/>
            <a:ext cx="2783134" cy="646331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/>
                <a:cs typeface="Arial"/>
              </a:rPr>
              <a:t>Editor/SPC intervention required if:</a:t>
            </a:r>
          </a:p>
          <a:p>
            <a:r>
              <a:rPr lang="en-US" sz="1200" dirty="0">
                <a:latin typeface="Arial"/>
                <a:cs typeface="Arial"/>
              </a:rPr>
              <a:t>  - </a:t>
            </a:r>
            <a:r>
              <a:rPr lang="en-US" sz="1200" dirty="0">
                <a:solidFill>
                  <a:srgbClr val="FF0000"/>
                </a:solidFill>
                <a:latin typeface="Arial"/>
                <a:cs typeface="Arial"/>
              </a:rPr>
              <a:t>Red</a:t>
            </a:r>
            <a:r>
              <a:rPr lang="en-US" sz="1200" dirty="0">
                <a:latin typeface="Arial"/>
                <a:cs typeface="Arial"/>
              </a:rPr>
              <a:t>/</a:t>
            </a:r>
            <a:r>
              <a:rPr lang="en-US" sz="1200" dirty="0">
                <a:solidFill>
                  <a:srgbClr val="188D1B"/>
                </a:solidFill>
                <a:latin typeface="Arial"/>
                <a:cs typeface="Arial"/>
              </a:rPr>
              <a:t>Green</a:t>
            </a:r>
            <a:r>
              <a:rPr lang="en-US" sz="1200" dirty="0">
                <a:latin typeface="Arial"/>
                <a:cs typeface="Arial"/>
              </a:rPr>
              <a:t> (“Christmas lights”)</a:t>
            </a:r>
          </a:p>
          <a:p>
            <a:r>
              <a:rPr lang="en-US" sz="1200" dirty="0">
                <a:latin typeface="Arial"/>
                <a:cs typeface="Arial"/>
              </a:rPr>
              <a:t>  - Reviewer unresponsive by deadline</a:t>
            </a:r>
          </a:p>
        </p:txBody>
      </p:sp>
    </p:spTree>
    <p:extLst>
      <p:ext uri="{BB962C8B-B14F-4D97-AF65-F5344CB8AC3E}">
        <p14:creationId xmlns:p14="http://schemas.microsoft.com/office/powerpoint/2010/main" val="228065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AE10F-F20F-004C-9D08-B996C7521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Referee Participation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9E200-F5F9-744F-8F76-89F0B3D08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838200"/>
            <a:ext cx="8153400" cy="4876800"/>
          </a:xfrm>
        </p:spPr>
        <p:txBody>
          <a:bodyPr/>
          <a:lstStyle/>
          <a:p>
            <a:r>
              <a:rPr lang="en-US" dirty="0"/>
              <a:t>Timescale is highly compressed</a:t>
            </a:r>
          </a:p>
          <a:p>
            <a:pPr lvl="1"/>
            <a:r>
              <a:rPr lang="en-US" dirty="0"/>
              <a:t>A real impact if referees or authors are not prompt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Large portions of process can end up on shoulders of a few</a:t>
            </a:r>
          </a:p>
          <a:p>
            <a:pPr lvl="1"/>
            <a:r>
              <a:rPr lang="en-US" dirty="0"/>
              <a:t>Can create collisions with editorial/</a:t>
            </a:r>
            <a:r>
              <a:rPr lang="en-US" dirty="0" err="1"/>
              <a:t>JACoW</a:t>
            </a:r>
            <a:r>
              <a:rPr lang="en-US" dirty="0"/>
              <a:t> process</a:t>
            </a:r>
          </a:p>
          <a:p>
            <a:r>
              <a:rPr lang="en-US" dirty="0"/>
              <a:t>Verify availability before assigning to papers for IPAC’20</a:t>
            </a:r>
          </a:p>
          <a:p>
            <a:pPr lvl="1"/>
            <a:r>
              <a:rPr lang="en-US" dirty="0"/>
              <a:t>Hope to streamline process, focus on scientific quality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32D281-F843-FD44-BB40-A6C50DFADE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50" y="1752600"/>
            <a:ext cx="2857500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480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9A383-1D85-E649-A986-13F830ABC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IPAC’17-IPAC’19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64F98-7278-1A43-8F72-6CB9FB798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581400"/>
            <a:ext cx="7924800" cy="2133600"/>
          </a:xfrm>
        </p:spPr>
        <p:txBody>
          <a:bodyPr/>
          <a:lstStyle/>
          <a:p>
            <a:r>
              <a:rPr lang="en-US" dirty="0"/>
              <a:t>We have approximately hit target levels of submission</a:t>
            </a:r>
          </a:p>
          <a:p>
            <a:pPr lvl="1"/>
            <a:r>
              <a:rPr lang="en-US" dirty="0"/>
              <a:t>18% of IPAC’19 papers accepted for light peer review</a:t>
            </a:r>
          </a:p>
          <a:p>
            <a:r>
              <a:rPr lang="en-US" dirty="0"/>
              <a:t>We are starting to see signal!</a:t>
            </a:r>
          </a:p>
          <a:p>
            <a:pPr lvl="1"/>
            <a:r>
              <a:rPr lang="en-US" dirty="0"/>
              <a:t>PRAB impact factor notably higher in 2019: ~1.7</a:t>
            </a:r>
          </a:p>
          <a:p>
            <a:pPr lvl="1"/>
            <a:r>
              <a:rPr lang="en-US" dirty="0"/>
              <a:t>Please make sure your LPR papers reference the last two years of PRAB articles and spread the word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15FE45B-E7D8-B049-8AC8-B7E0BA68FE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472258"/>
              </p:ext>
            </p:extLst>
          </p:nvPr>
        </p:nvGraphicFramePr>
        <p:xfrm>
          <a:off x="914400" y="1051560"/>
          <a:ext cx="73152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6100">
                  <a:extLst>
                    <a:ext uri="{9D8B030D-6E8A-4147-A177-3AD203B41FA5}">
                      <a16:colId xmlns:a16="http://schemas.microsoft.com/office/drawing/2014/main" val="3050275175"/>
                    </a:ext>
                  </a:extLst>
                </a:gridCol>
                <a:gridCol w="1248135">
                  <a:extLst>
                    <a:ext uri="{9D8B030D-6E8A-4147-A177-3AD203B41FA5}">
                      <a16:colId xmlns:a16="http://schemas.microsoft.com/office/drawing/2014/main" val="3231645128"/>
                    </a:ext>
                  </a:extLst>
                </a:gridCol>
                <a:gridCol w="1337287">
                  <a:extLst>
                    <a:ext uri="{9D8B030D-6E8A-4147-A177-3AD203B41FA5}">
                      <a16:colId xmlns:a16="http://schemas.microsoft.com/office/drawing/2014/main" val="3207586822"/>
                    </a:ext>
                  </a:extLst>
                </a:gridCol>
                <a:gridCol w="1163678">
                  <a:extLst>
                    <a:ext uri="{9D8B030D-6E8A-4147-A177-3AD203B41FA5}">
                      <a16:colId xmlns:a16="http://schemas.microsoft.com/office/drawing/2014/main" val="38424220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700" marR="6870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IPAC17</a:t>
                      </a:r>
                    </a:p>
                  </a:txBody>
                  <a:tcPr marL="68700" marR="6870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IPAC18</a:t>
                      </a:r>
                    </a:p>
                  </a:txBody>
                  <a:tcPr marL="68700" marR="6870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IPAC19</a:t>
                      </a:r>
                    </a:p>
                  </a:txBody>
                  <a:tcPr marL="68700" marR="68700"/>
                </a:tc>
                <a:extLst>
                  <a:ext uri="{0D108BD9-81ED-4DB2-BD59-A6C34878D82A}">
                    <a16:rowId xmlns:a16="http://schemas.microsoft.com/office/drawing/2014/main" val="1880812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  <a:r>
                        <a:rPr lang="en-U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</a:t>
                      </a: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participants</a:t>
                      </a:r>
                    </a:p>
                  </a:txBody>
                  <a:tcPr marL="68700" marR="6870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1350</a:t>
                      </a:r>
                    </a:p>
                  </a:txBody>
                  <a:tcPr marL="68700" marR="6870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1276</a:t>
                      </a:r>
                    </a:p>
                  </a:txBody>
                  <a:tcPr marL="68700" marR="6870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1008</a:t>
                      </a:r>
                    </a:p>
                  </a:txBody>
                  <a:tcPr marL="68700" marR="68700"/>
                </a:tc>
                <a:extLst>
                  <a:ext uri="{0D108BD9-81ED-4DB2-BD59-A6C34878D82A}">
                    <a16:rowId xmlns:a16="http://schemas.microsoft.com/office/drawing/2014/main" val="460076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papers submitted</a:t>
                      </a:r>
                    </a:p>
                  </a:txBody>
                  <a:tcPr marL="68700" marR="6870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1426</a:t>
                      </a:r>
                    </a:p>
                  </a:txBody>
                  <a:tcPr marL="68700" marR="6870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1502</a:t>
                      </a:r>
                    </a:p>
                  </a:txBody>
                  <a:tcPr marL="68700" marR="6870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1215</a:t>
                      </a:r>
                    </a:p>
                  </a:txBody>
                  <a:tcPr marL="68700" marR="68700"/>
                </a:tc>
                <a:extLst>
                  <a:ext uri="{0D108BD9-81ED-4DB2-BD59-A6C34878D82A}">
                    <a16:rowId xmlns:a16="http://schemas.microsoft.com/office/drawing/2014/main" val="4254448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peer review submitted</a:t>
                      </a:r>
                    </a:p>
                  </a:txBody>
                  <a:tcPr marL="68700" marR="6870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</a:t>
                      </a:r>
                    </a:p>
                  </a:txBody>
                  <a:tcPr marL="68700" marR="6870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68700" marR="6870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237</a:t>
                      </a:r>
                    </a:p>
                  </a:txBody>
                  <a:tcPr marL="68700" marR="68700"/>
                </a:tc>
                <a:extLst>
                  <a:ext uri="{0D108BD9-81ED-4DB2-BD59-A6C34878D82A}">
                    <a16:rowId xmlns:a16="http://schemas.microsoft.com/office/drawing/2014/main" val="1889112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referee volunteers</a:t>
                      </a:r>
                    </a:p>
                  </a:txBody>
                  <a:tcPr marL="68700" marR="6870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387</a:t>
                      </a:r>
                    </a:p>
                  </a:txBody>
                  <a:tcPr marL="68700" marR="6870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495</a:t>
                      </a:r>
                    </a:p>
                  </a:txBody>
                  <a:tcPr marL="68700" marR="6870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421</a:t>
                      </a:r>
                    </a:p>
                  </a:txBody>
                  <a:tcPr marL="68700" marR="68700"/>
                </a:tc>
                <a:extLst>
                  <a:ext uri="{0D108BD9-81ED-4DB2-BD59-A6C34878D82A}">
                    <a16:rowId xmlns:a16="http://schemas.microsoft.com/office/drawing/2014/main" val="239738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peer review accepted</a:t>
                      </a:r>
                    </a:p>
                  </a:txBody>
                  <a:tcPr marL="68700" marR="6870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68700" marR="6870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177</a:t>
                      </a:r>
                    </a:p>
                  </a:txBody>
                  <a:tcPr marL="68700" marR="6870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218</a:t>
                      </a:r>
                    </a:p>
                  </a:txBody>
                  <a:tcPr marL="68700" marR="68700"/>
                </a:tc>
                <a:extLst>
                  <a:ext uri="{0D108BD9-81ED-4DB2-BD59-A6C34878D82A}">
                    <a16:rowId xmlns:a16="http://schemas.microsoft.com/office/drawing/2014/main" val="870629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9625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latin typeface="Arial"/>
            <a:cs typeface="Arial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6054</TotalTime>
  <Words>501</Words>
  <Application>Microsoft Macintosh PowerPoint</Application>
  <PresentationFormat>On-screen Show (4:3)</PresentationFormat>
  <Paragraphs>100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ＭＳ Ｐゴシック</vt:lpstr>
      <vt:lpstr>Arial</vt:lpstr>
      <vt:lpstr>Times</vt:lpstr>
      <vt:lpstr>Wingdings</vt:lpstr>
      <vt:lpstr>Office Theme</vt:lpstr>
      <vt:lpstr>IPAC Light Peer Review</vt:lpstr>
      <vt:lpstr>Light Peer Review Process: SPMS Setup</vt:lpstr>
      <vt:lpstr>Light Peer Review Process: Abstract Submission</vt:lpstr>
      <vt:lpstr>Light Peer Review Process: SPC</vt:lpstr>
      <vt:lpstr>IPAC’19 “Scoreboard”</vt:lpstr>
      <vt:lpstr>Light Peer Review Process: Review Timeline</vt:lpstr>
      <vt:lpstr>Referee Status Page</vt:lpstr>
      <vt:lpstr>Referee Participation</vt:lpstr>
      <vt:lpstr>IPAC’17-IPAC’19 Statistics</vt:lpstr>
    </vt:vector>
  </TitlesOfParts>
  <Company>Jefferson Lab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Shannan Kyte</dc:creator>
  <cp:lastModifiedBy>Todd Satogata</cp:lastModifiedBy>
  <cp:revision>1137</cp:revision>
  <cp:lastPrinted>2013-01-14T12:47:15Z</cp:lastPrinted>
  <dcterms:created xsi:type="dcterms:W3CDTF">2011-09-01T16:33:54Z</dcterms:created>
  <dcterms:modified xsi:type="dcterms:W3CDTF">2019-12-01T15:55:44Z</dcterms:modified>
</cp:coreProperties>
</file>