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5" r:id="rId1"/>
  </p:sldMasterIdLst>
  <p:notesMasterIdLst>
    <p:notesMasterId r:id="rId13"/>
  </p:notesMasterIdLst>
  <p:handoutMasterIdLst>
    <p:handoutMasterId r:id="rId14"/>
  </p:handoutMasterIdLst>
  <p:sldIdLst>
    <p:sldId id="256" r:id="rId2"/>
    <p:sldId id="294" r:id="rId3"/>
    <p:sldId id="295" r:id="rId4"/>
    <p:sldId id="296" r:id="rId5"/>
    <p:sldId id="297" r:id="rId6"/>
    <p:sldId id="298" r:id="rId7"/>
    <p:sldId id="289" r:id="rId8"/>
    <p:sldId id="260" r:id="rId9"/>
    <p:sldId id="299" r:id="rId10"/>
    <p:sldId id="300" r:id="rId11"/>
    <p:sldId id="293" r:id="rId1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3300"/>
    <a:srgbClr val="66FF33"/>
    <a:srgbClr val="FF66FF"/>
    <a:srgbClr val="FFCCFF"/>
    <a:srgbClr val="00FFFF"/>
    <a:srgbClr val="C0C0C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779" autoAdjust="0"/>
    <p:restoredTop sz="94343" autoAdjust="0"/>
  </p:normalViewPr>
  <p:slideViewPr>
    <p:cSldViewPr>
      <p:cViewPr varScale="1">
        <p:scale>
          <a:sx n="80" d="100"/>
          <a:sy n="80" d="100"/>
        </p:scale>
        <p:origin x="798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GB"/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624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5313E3F-1A29-475B-B9C2-4099B0C8AA2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79803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B479B59-3BB5-4699-8952-9A6AAE73AA2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5688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E77D5C-B8CB-4778-BD8F-07BDC5924B0D}" type="slidenum">
              <a:rPr lang="en-US"/>
              <a:pPr/>
              <a:t>1</a:t>
            </a:fld>
            <a:endParaRPr lang="en-US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17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73939A-D87E-4E16-B907-0E8A2E4564BB}" type="slidenum">
              <a:rPr lang="en-US"/>
              <a:pPr/>
              <a:t>5</a:t>
            </a:fld>
            <a:endParaRPr lang="en-US"/>
          </a:p>
        </p:txBody>
      </p:sp>
      <p:sp>
        <p:nvSpPr>
          <p:cNvPr id="330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30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708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73939A-D87E-4E16-B907-0E8A2E4564BB}" type="slidenum">
              <a:rPr lang="en-US"/>
              <a:pPr/>
              <a:t>6</a:t>
            </a:fld>
            <a:endParaRPr lang="en-US"/>
          </a:p>
        </p:txBody>
      </p:sp>
      <p:sp>
        <p:nvSpPr>
          <p:cNvPr id="330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30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292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F18587-5B52-403B-8E9C-35EB7AC57E10}" type="slidenum">
              <a:rPr lang="en-US"/>
              <a:pPr/>
              <a:t>8</a:t>
            </a:fld>
            <a:endParaRPr lang="en-US"/>
          </a:p>
        </p:txBody>
      </p:sp>
      <p:sp>
        <p:nvSpPr>
          <p:cNvPr id="336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36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4061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73939A-D87E-4E16-B907-0E8A2E4564BB}" type="slidenum">
              <a:rPr lang="en-US"/>
              <a:pPr/>
              <a:t>9</a:t>
            </a:fld>
            <a:endParaRPr lang="en-US"/>
          </a:p>
        </p:txBody>
      </p:sp>
      <p:sp>
        <p:nvSpPr>
          <p:cNvPr id="330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30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3259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73939A-D87E-4E16-B907-0E8A2E4564BB}" type="slidenum">
              <a:rPr lang="en-US"/>
              <a:pPr/>
              <a:t>10</a:t>
            </a:fld>
            <a:endParaRPr lang="en-US"/>
          </a:p>
        </p:txBody>
      </p:sp>
      <p:sp>
        <p:nvSpPr>
          <p:cNvPr id="330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30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687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06400" y="1371600"/>
            <a:ext cx="11277600" cy="2286000"/>
          </a:xfrm>
        </p:spPr>
        <p:txBody>
          <a:bodyPr/>
          <a:lstStyle>
            <a:lvl1pPr>
              <a:defRPr sz="3300">
                <a:latin typeface="Arial Unicode MS" pitchFamily="34" charset="-128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60800" y="4191000"/>
            <a:ext cx="7721600" cy="1447800"/>
          </a:xfrm>
        </p:spPr>
        <p:txBody>
          <a:bodyPr lIns="91440" rIns="91440"/>
          <a:lstStyle>
            <a:lvl1pPr marL="0" indent="0">
              <a:buFont typeface="Wingdings" pitchFamily="2" charset="2"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314" name="Text Box 26"/>
          <p:cNvSpPr txBox="1">
            <a:spLocks noChangeArrowheads="1"/>
          </p:cNvSpPr>
          <p:nvPr userDrawn="1"/>
        </p:nvSpPr>
        <p:spPr bwMode="auto">
          <a:xfrm>
            <a:off x="6134101" y="76200"/>
            <a:ext cx="35237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200" b="1">
                <a:solidFill>
                  <a:schemeClr val="tx2"/>
                </a:solidFill>
                <a:latin typeface="Verdana" pitchFamily="34" charset="0"/>
              </a:rPr>
              <a:t>Joint Accelerator Conferences Website</a:t>
            </a:r>
            <a:endParaRPr lang="en-US" sz="1200" b="1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2315" name="Rectangle 27"/>
          <p:cNvSpPr>
            <a:spLocks noGrp="1" noChangeArrowheads="1"/>
          </p:cNvSpPr>
          <p:nvPr>
            <p:ph type="dt" sz="half" idx="2"/>
          </p:nvPr>
        </p:nvSpPr>
        <p:spPr>
          <a:xfrm>
            <a:off x="1117600" y="6400800"/>
            <a:ext cx="1727200" cy="457200"/>
          </a:xfrm>
        </p:spPr>
        <p:txBody>
          <a:bodyPr/>
          <a:lstStyle>
            <a:lvl1pPr>
              <a:defRPr b="0">
                <a:latin typeface="Arial" charset="0"/>
              </a:defRPr>
            </a:lvl1pPr>
          </a:lstStyle>
          <a:p>
            <a:r>
              <a:rPr lang="en-US" smtClean="0"/>
              <a:t>15 Dec 2021</a:t>
            </a:r>
            <a:endParaRPr lang="en-US" dirty="0"/>
          </a:p>
        </p:txBody>
      </p:sp>
      <p:sp>
        <p:nvSpPr>
          <p:cNvPr id="12316" name="Rectangle 28"/>
          <p:cNvSpPr>
            <a:spLocks noGrp="1" noChangeArrowheads="1"/>
          </p:cNvSpPr>
          <p:nvPr>
            <p:ph type="ftr" sz="quarter" idx="3"/>
          </p:nvPr>
        </p:nvSpPr>
        <p:spPr>
          <a:xfrm>
            <a:off x="2844800" y="6400800"/>
            <a:ext cx="4165600" cy="457200"/>
          </a:xfrm>
        </p:spPr>
        <p:txBody>
          <a:bodyPr/>
          <a:lstStyle>
            <a:lvl1pPr>
              <a:defRPr sz="1000" b="0">
                <a:latin typeface="Arial" charset="0"/>
              </a:defRPr>
            </a:lvl1pPr>
          </a:lstStyle>
          <a:p>
            <a:r>
              <a:rPr lang="en-GB" smtClean="0"/>
              <a:t>JACoW Tools, SPMS &amp; Publications</a:t>
            </a:r>
            <a:endParaRPr lang="en-US" dirty="0"/>
          </a:p>
        </p:txBody>
      </p:sp>
      <p:sp>
        <p:nvSpPr>
          <p:cNvPr id="12317" name="Rectangle 2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0" y="6400800"/>
            <a:ext cx="1117600" cy="457200"/>
          </a:xfrm>
        </p:spPr>
        <p:txBody>
          <a:bodyPr/>
          <a:lstStyle>
            <a:lvl1pPr>
              <a:defRPr b="0">
                <a:latin typeface="Arial" charset="0"/>
              </a:defRPr>
            </a:lvl1pPr>
          </a:lstStyle>
          <a:p>
            <a:fld id="{2A9A61D0-CC32-4F6D-890E-02C0AE5CDDA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322" name="Line 34"/>
          <p:cNvSpPr>
            <a:spLocks noChangeShapeType="1"/>
          </p:cNvSpPr>
          <p:nvPr userDrawn="1"/>
        </p:nvSpPr>
        <p:spPr bwMode="auto">
          <a:xfrm>
            <a:off x="182033" y="136526"/>
            <a:ext cx="0" cy="13874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23" name="Line 35"/>
          <p:cNvSpPr>
            <a:spLocks noChangeShapeType="1"/>
          </p:cNvSpPr>
          <p:nvPr userDrawn="1"/>
        </p:nvSpPr>
        <p:spPr bwMode="auto">
          <a:xfrm>
            <a:off x="154518" y="152400"/>
            <a:ext cx="4904316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2327" name="Group 39"/>
          <p:cNvGrpSpPr>
            <a:grpSpLocks/>
          </p:cNvGrpSpPr>
          <p:nvPr userDrawn="1"/>
        </p:nvGrpSpPr>
        <p:grpSpPr bwMode="auto">
          <a:xfrm>
            <a:off x="7213600" y="5354638"/>
            <a:ext cx="4904317" cy="1390650"/>
            <a:chOff x="3408" y="3348"/>
            <a:chExt cx="2317" cy="876"/>
          </a:xfrm>
        </p:grpSpPr>
        <p:sp>
          <p:nvSpPr>
            <p:cNvPr id="12324" name="Line 36"/>
            <p:cNvSpPr>
              <a:spLocks noChangeShapeType="1"/>
            </p:cNvSpPr>
            <p:nvPr userDrawn="1"/>
          </p:nvSpPr>
          <p:spPr bwMode="auto">
            <a:xfrm>
              <a:off x="3408" y="4224"/>
              <a:ext cx="2317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325" name="Line 37"/>
            <p:cNvSpPr>
              <a:spLocks noChangeShapeType="1"/>
            </p:cNvSpPr>
            <p:nvPr userDrawn="1"/>
          </p:nvSpPr>
          <p:spPr bwMode="auto">
            <a:xfrm>
              <a:off x="5712" y="3348"/>
              <a:ext cx="0" cy="87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14" name="Picture 41" descr="JACoW0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68012" y="152400"/>
            <a:ext cx="966788" cy="3524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15 Dec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JACoW Tools, SPMS &amp; Publications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B69922-E727-4281-BEE6-74D95E5170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09051" y="228600"/>
            <a:ext cx="2876549" cy="6248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7285" y="228600"/>
            <a:ext cx="8428567" cy="6248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15 Dec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JACoW Tools, SPMS &amp; Publications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2A792E-D6B5-4B50-92EB-7A8A878A63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284" y="228600"/>
            <a:ext cx="11074400" cy="457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04800" y="914400"/>
            <a:ext cx="11480800" cy="55626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0" y="6629400"/>
            <a:ext cx="1625600" cy="228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15 Dec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46400" y="6629400"/>
            <a:ext cx="5283200" cy="2286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JACoW Tools, SPMS &amp; Publications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04800" y="6629400"/>
            <a:ext cx="711200" cy="228600"/>
          </a:xfrm>
        </p:spPr>
        <p:txBody>
          <a:bodyPr/>
          <a:lstStyle>
            <a:lvl1pPr>
              <a:defRPr/>
            </a:lvl1pPr>
          </a:lstStyle>
          <a:p>
            <a:fld id="{8C8FE860-A508-49F8-A805-C970A7CEFE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284" y="228600"/>
            <a:ext cx="11074400" cy="457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914400"/>
            <a:ext cx="5638800" cy="5562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46800" y="914400"/>
            <a:ext cx="5638800" cy="2705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46800" y="3771900"/>
            <a:ext cx="5638800" cy="2705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1219200" y="6629400"/>
            <a:ext cx="1625600" cy="228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15 Dec 2021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946400" y="6629400"/>
            <a:ext cx="5283200" cy="2286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JACoW Tools, SPMS &amp; Publications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304800" y="6629400"/>
            <a:ext cx="711200" cy="228600"/>
          </a:xfrm>
        </p:spPr>
        <p:txBody>
          <a:bodyPr/>
          <a:lstStyle>
            <a:lvl1pPr>
              <a:defRPr/>
            </a:lvl1pPr>
          </a:lstStyle>
          <a:p>
            <a:fld id="{9DFD0DD6-7B81-4EB8-8D90-AC8F81AFF0C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15 Dec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JACoW Tools, SPMS &amp; Publications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A53C9D-0C6A-4A3C-9D2A-7B2D003F5A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15 Dec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JACoW Tools, SPMS &amp; Publications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A8E1BB-6C96-4F0A-A99E-72F4605E0D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914400"/>
            <a:ext cx="5638800" cy="5562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46800" y="914400"/>
            <a:ext cx="5638800" cy="5562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15 Dec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JACoW Tools, SPMS &amp; Publications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6DF235-6858-41BA-A1B9-8241407A21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15 Dec 2021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JACoW Tools, SPMS &amp; Publications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2B2E01-3E8C-495B-AEC2-B68C65CC2D5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15 Dec 2021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JACoW Tools, SPMS &amp; Publications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A7D19F-EE36-4747-A880-54E28BE3B3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15 Dec 2021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JACoW Tools, SPMS &amp; Publications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C30902-57C2-4591-945E-FBC91306E3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15 Dec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JACoW Tools, SPMS &amp; Publications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EFE6D5-0674-4398-B4F9-58DDBA27AC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15 Dec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JACoW Tools, SPMS &amp; Publications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34C670-B794-4C5D-9833-5D2CFCF630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7284" y="228600"/>
            <a:ext cx="1107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914400"/>
            <a:ext cx="114808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720" tIns="45720" rIns="4572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307" name="Rectangle 43"/>
          <p:cNvSpPr>
            <a:spLocks noChangeArrowheads="1"/>
          </p:cNvSpPr>
          <p:nvPr userDrawn="1"/>
        </p:nvSpPr>
        <p:spPr bwMode="auto">
          <a:xfrm>
            <a:off x="609600" y="650876"/>
            <a:ext cx="10668000" cy="36513"/>
          </a:xfrm>
          <a:prstGeom prst="rect">
            <a:avLst/>
          </a:prstGeom>
          <a:gradFill rotWithShape="1">
            <a:gsLst>
              <a:gs pos="0">
                <a:srgbClr val="003366">
                  <a:alpha val="10001"/>
                </a:srgbClr>
              </a:gs>
              <a:gs pos="50000">
                <a:schemeClr val="tx1"/>
              </a:gs>
              <a:gs pos="100000">
                <a:srgbClr val="003366">
                  <a:alpha val="10001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09" name="Line 45"/>
          <p:cNvSpPr>
            <a:spLocks noChangeShapeType="1"/>
          </p:cNvSpPr>
          <p:nvPr userDrawn="1"/>
        </p:nvSpPr>
        <p:spPr bwMode="auto">
          <a:xfrm>
            <a:off x="152400" y="80964"/>
            <a:ext cx="0" cy="13874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10" name="Line 46"/>
          <p:cNvSpPr>
            <a:spLocks noChangeShapeType="1"/>
          </p:cNvSpPr>
          <p:nvPr userDrawn="1"/>
        </p:nvSpPr>
        <p:spPr bwMode="auto">
          <a:xfrm>
            <a:off x="124885" y="107950"/>
            <a:ext cx="4904316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14" name="Rectangle 5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629400"/>
            <a:ext cx="162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b="1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smtClean="0"/>
              <a:t>15 Dec 2021</a:t>
            </a:r>
            <a:endParaRPr lang="en-US"/>
          </a:p>
        </p:txBody>
      </p:sp>
      <p:sp>
        <p:nvSpPr>
          <p:cNvPr id="11315" name="Rectangle 5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46400" y="6629400"/>
            <a:ext cx="5283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100" b="1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smtClean="0"/>
              <a:t>JACoW Tools, SPMS &amp; Publications</a:t>
            </a:r>
            <a:endParaRPr lang="en-US"/>
          </a:p>
        </p:txBody>
      </p:sp>
      <p:sp>
        <p:nvSpPr>
          <p:cNvPr id="11316" name="Rectangle 5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04800" y="6629400"/>
            <a:ext cx="711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b="1">
                <a:solidFill>
                  <a:schemeClr val="tx2"/>
                </a:solidFill>
                <a:latin typeface="+mj-lt"/>
              </a:defRPr>
            </a:lvl1pPr>
          </a:lstStyle>
          <a:p>
            <a:fld id="{1AE2D763-80F2-4091-B692-620858B3896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1317" name="Line 53"/>
          <p:cNvSpPr>
            <a:spLocks noChangeShapeType="1"/>
          </p:cNvSpPr>
          <p:nvPr userDrawn="1"/>
        </p:nvSpPr>
        <p:spPr bwMode="auto">
          <a:xfrm>
            <a:off x="8214785" y="6786563"/>
            <a:ext cx="39243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18" name="Line 54"/>
          <p:cNvSpPr>
            <a:spLocks noChangeShapeType="1"/>
          </p:cNvSpPr>
          <p:nvPr userDrawn="1"/>
        </p:nvSpPr>
        <p:spPr bwMode="auto">
          <a:xfrm>
            <a:off x="12105217" y="5384801"/>
            <a:ext cx="0" cy="13874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19" name="Text Box 55"/>
          <p:cNvSpPr txBox="1">
            <a:spLocks noChangeArrowheads="1"/>
          </p:cNvSpPr>
          <p:nvPr userDrawn="1"/>
        </p:nvSpPr>
        <p:spPr bwMode="auto">
          <a:xfrm rot="16200000">
            <a:off x="11607801" y="4753690"/>
            <a:ext cx="9144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latin typeface="Verdana" pitchFamily="34" charset="0"/>
              </a:rPr>
              <a:t>R. Billen</a:t>
            </a:r>
          </a:p>
        </p:txBody>
      </p:sp>
      <p:pic>
        <p:nvPicPr>
          <p:cNvPr id="14" name="Picture 41" descr="JACoW02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0768012" y="152400"/>
            <a:ext cx="966788" cy="352425"/>
          </a:xfrm>
          <a:prstGeom prst="rect">
            <a:avLst/>
          </a:prstGeom>
          <a:noFill/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  <p:sldLayoutId id="2147483668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fontAlgn="base">
        <a:spcBef>
          <a:spcPct val="0"/>
        </a:spcBef>
        <a:spcAft>
          <a:spcPct val="0"/>
        </a:spcAft>
        <a:defRPr sz="2400">
          <a:solidFill>
            <a:schemeClr val="folHlink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2400">
          <a:solidFill>
            <a:schemeClr val="folHlink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2400">
          <a:solidFill>
            <a:schemeClr val="folHlink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2400">
          <a:solidFill>
            <a:schemeClr val="folHlink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2400">
          <a:solidFill>
            <a:schemeClr val="folHlink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folHlink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folHlink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folHlink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folHlink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Ø"/>
        <a:defRPr sz="2200">
          <a:solidFill>
            <a:srgbClr val="FFFF66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2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>
          <a:solidFill>
            <a:schemeClr val="tx2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chemeClr val="tx2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4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4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4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4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4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oraweb.cern.ch/pls/jacow/conf_list.html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38400" y="914400"/>
            <a:ext cx="7543800" cy="23622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AU" sz="4000" dirty="0">
                <a:effectLst/>
              </a:rPr>
              <a:t>Life Cycle of JACoW Tools, </a:t>
            </a:r>
            <a:br>
              <a:rPr lang="en-AU" sz="4000" dirty="0">
                <a:effectLst/>
              </a:rPr>
            </a:br>
            <a:r>
              <a:rPr lang="en-AU" sz="4000" dirty="0">
                <a:effectLst/>
              </a:rPr>
              <a:t>SPMS Instances &amp; </a:t>
            </a:r>
            <a:br>
              <a:rPr lang="en-AU" sz="4000" dirty="0">
                <a:effectLst/>
              </a:rPr>
            </a:br>
            <a:r>
              <a:rPr lang="en-AU" sz="4000" dirty="0">
                <a:effectLst/>
              </a:rPr>
              <a:t>Publication to JACoW.org</a:t>
            </a:r>
            <a:endParaRPr lang="en-US" dirty="0">
              <a:effectLst/>
              <a:latin typeface="Verdana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38400" y="3657600"/>
            <a:ext cx="7543800" cy="3200400"/>
          </a:xfrm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en-US" sz="2900" b="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Ronny Billen</a:t>
            </a:r>
            <a:br>
              <a:rPr lang="en-US" sz="2900" b="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</a:br>
            <a:endParaRPr lang="en-US" sz="2900" b="0" i="1" dirty="0"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  <a:p>
            <a:pPr algn="ctr">
              <a:lnSpc>
                <a:spcPct val="115000"/>
              </a:lnSpc>
            </a:pPr>
            <a:r>
              <a:rPr lang="en-US" sz="1800" dirty="0" err="1">
                <a:solidFill>
                  <a:schemeClr val="tx2"/>
                </a:solidFill>
                <a:latin typeface="Verdana" pitchFamily="34" charset="0"/>
              </a:rPr>
              <a:t>JACoW</a:t>
            </a:r>
            <a:r>
              <a:rPr lang="en-US" sz="1800" dirty="0">
                <a:solidFill>
                  <a:schemeClr val="tx2"/>
                </a:solidFill>
                <a:latin typeface="Verdana" pitchFamily="34" charset="0"/>
              </a:rPr>
              <a:t> SPMS Regional Manager – EMEA</a:t>
            </a:r>
          </a:p>
          <a:p>
            <a:pPr algn="ctr">
              <a:lnSpc>
                <a:spcPct val="115000"/>
              </a:lnSpc>
            </a:pPr>
            <a:endParaRPr lang="en-US" sz="1200" dirty="0">
              <a:solidFill>
                <a:schemeClr val="tx2"/>
              </a:solidFill>
              <a:latin typeface="Verdana" pitchFamily="34" charset="0"/>
            </a:endParaRPr>
          </a:p>
          <a:p>
            <a:pPr algn="ctr">
              <a:lnSpc>
                <a:spcPct val="115000"/>
              </a:lnSpc>
            </a:pPr>
            <a:r>
              <a:rPr lang="en-US" sz="1800" dirty="0">
                <a:solidFill>
                  <a:schemeClr val="tx2"/>
                </a:solidFill>
                <a:latin typeface="Verdana" pitchFamily="34" charset="0"/>
              </a:rPr>
              <a:t>JACoW Conference Proceedings </a:t>
            </a:r>
            <a:r>
              <a:rPr lang="en-US" sz="1800" dirty="0" smtClean="0">
                <a:solidFill>
                  <a:schemeClr val="tx2"/>
                </a:solidFill>
                <a:latin typeface="Verdana" pitchFamily="34" charset="0"/>
              </a:rPr>
              <a:t>Web-Publisher - EMEA</a:t>
            </a:r>
            <a:endParaRPr lang="en-US" sz="2900" b="0" i="1" dirty="0"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  <a:p>
            <a:pPr algn="ctr">
              <a:lnSpc>
                <a:spcPct val="90000"/>
              </a:lnSpc>
            </a:pPr>
            <a:endParaRPr lang="en-US" sz="1300" b="0" dirty="0"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  <a:p>
            <a:pPr algn="ctr">
              <a:lnSpc>
                <a:spcPct val="90000"/>
              </a:lnSpc>
            </a:pPr>
            <a:endParaRPr lang="en-US" sz="1300" b="0" dirty="0"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  <a:p>
            <a:pPr algn="ctr">
              <a:lnSpc>
                <a:spcPct val="115000"/>
              </a:lnSpc>
            </a:pPr>
            <a:r>
              <a:rPr lang="en-US" sz="2000" b="0" dirty="0">
                <a:solidFill>
                  <a:schemeClr val="accent2"/>
                </a:solidFill>
                <a:latin typeface="Verdana" pitchFamily="34" charset="0"/>
              </a:rPr>
              <a:t>JACoW </a:t>
            </a:r>
            <a:r>
              <a:rPr lang="en-US" sz="2000" b="0" dirty="0" smtClean="0">
                <a:solidFill>
                  <a:schemeClr val="accent2"/>
                </a:solidFill>
                <a:latin typeface="Verdana" pitchFamily="34" charset="0"/>
              </a:rPr>
              <a:t>Team Meeting</a:t>
            </a:r>
            <a:r>
              <a:rPr lang="en-US" sz="2000" b="0" dirty="0">
                <a:solidFill>
                  <a:schemeClr val="accent2"/>
                </a:solidFill>
                <a:latin typeface="Verdana" pitchFamily="34" charset="0"/>
              </a:rPr>
              <a:t>, </a:t>
            </a:r>
            <a:r>
              <a:rPr lang="en-US" sz="2000" b="0" dirty="0" smtClean="0">
                <a:solidFill>
                  <a:schemeClr val="accent2"/>
                </a:solidFill>
                <a:latin typeface="Verdana" pitchFamily="34" charset="0"/>
              </a:rPr>
              <a:t>Trieste, 14-17 </a:t>
            </a:r>
            <a:r>
              <a:rPr lang="en-US" sz="2000" b="0" dirty="0">
                <a:solidFill>
                  <a:schemeClr val="accent2"/>
                </a:solidFill>
                <a:latin typeface="Verdana" pitchFamily="34" charset="0"/>
              </a:rPr>
              <a:t>December </a:t>
            </a:r>
            <a:r>
              <a:rPr lang="en-US" sz="2000" b="0" dirty="0" smtClean="0">
                <a:solidFill>
                  <a:schemeClr val="accent2"/>
                </a:solidFill>
                <a:latin typeface="Verdana" pitchFamily="34" charset="0"/>
              </a:rPr>
              <a:t>2021</a:t>
            </a:r>
            <a:endParaRPr lang="en-US" sz="2000" b="0" dirty="0">
              <a:solidFill>
                <a:schemeClr val="accent2"/>
              </a:solidFill>
              <a:latin typeface="Verdana" pitchFamily="34" charset="0"/>
            </a:endParaRPr>
          </a:p>
        </p:txBody>
      </p:sp>
      <p:pic>
        <p:nvPicPr>
          <p:cNvPr id="2058" name="Picture 10" descr="JACoW-SPMS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525000" y="4370388"/>
            <a:ext cx="1219200" cy="863600"/>
          </a:xfrm>
          <a:prstGeom prst="rect">
            <a:avLst/>
          </a:prstGeom>
          <a:noFill/>
        </p:spPr>
      </p:pic>
      <p:pic>
        <p:nvPicPr>
          <p:cNvPr id="2060" name="Picture 12" descr="JACoW0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0" y="4546600"/>
            <a:ext cx="1322388" cy="482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JACoW Publications 2020-2021</a:t>
            </a:r>
            <a:endParaRPr lang="en-GB" dirty="0"/>
          </a:p>
        </p:txBody>
      </p:sp>
      <p:sp>
        <p:nvSpPr>
          <p:cNvPr id="11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 Dec 2021</a:t>
            </a:r>
            <a:endParaRPr lang="en-US"/>
          </a:p>
        </p:txBody>
      </p:sp>
      <p:sp>
        <p:nvSpPr>
          <p:cNvPr id="12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JACoW Tools, SPMS &amp; Publications</a:t>
            </a:r>
            <a:endParaRPr lang="en-US"/>
          </a:p>
        </p:txBody>
      </p:sp>
      <p:sp>
        <p:nvSpPr>
          <p:cNvPr id="1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1F044-448D-4722-A2E7-6DD595A6327C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13" name="Group 18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6307522"/>
              </p:ext>
            </p:extLst>
          </p:nvPr>
        </p:nvGraphicFramePr>
        <p:xfrm>
          <a:off x="304800" y="1152207"/>
          <a:ext cx="11658600" cy="4410393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2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57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j-lt"/>
                        </a:rPr>
                        <a:t>Publication</a:t>
                      </a:r>
                      <a:b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j-lt"/>
                        </a:rPr>
                      </a:b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j-lt"/>
                        </a:rPr>
                        <a:t>Date</a:t>
                      </a:r>
                    </a:p>
                  </a:txBody>
                  <a:tcPr marL="121920" marR="1219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j-lt"/>
                        </a:rPr>
                        <a:t>Conference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j-lt"/>
                        </a:rPr>
                        <a:t>Papers</a:t>
                      </a:r>
                      <a:b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j-lt"/>
                        </a:rPr>
                      </a:b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j-lt"/>
                        </a:rPr>
                        <a:t>(count)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j-lt"/>
                        </a:rPr>
                        <a:t>Talks</a:t>
                      </a:r>
                      <a:b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j-lt"/>
                        </a:rPr>
                      </a:b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j-lt"/>
                        </a:rPr>
                        <a:t>(count)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j-lt"/>
                        </a:rPr>
                        <a:t>Posters</a:t>
                      </a:r>
                      <a:b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j-lt"/>
                        </a:rPr>
                      </a:b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j-lt"/>
                        </a:rPr>
                        <a:t>(count)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j-lt"/>
                        </a:rPr>
                        <a:t>Photos (MB)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j-lt"/>
                        </a:rPr>
                        <a:t>Total</a:t>
                      </a:r>
                      <a:b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j-lt"/>
                        </a:rPr>
                      </a:b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j-lt"/>
                        </a:rPr>
                        <a:t>(MB)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j-lt"/>
                        </a:rPr>
                        <a:t>Problems, Issues, </a:t>
                      </a:r>
                      <a:r>
                        <a:rPr kumimoji="0" lang="en-US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j-lt"/>
                        </a:rPr>
                        <a:t>Comments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5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30-Jun-2020</a:t>
                      </a:r>
                    </a:p>
                  </a:txBody>
                  <a:tcPr marL="121920" marR="1219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+mj-lt"/>
                        </a:rPr>
                        <a:t>Cyclotrons-2019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99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52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28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52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1014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VS – perfect;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13-Jul-2020</a:t>
                      </a:r>
                    </a:p>
                  </a:txBody>
                  <a:tcPr marL="121920" marR="1219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+mj-lt"/>
                        </a:rPr>
                        <a:t>IBIC-2019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158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41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53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1249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VS – perfect;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13-Jul-2020</a:t>
                      </a:r>
                    </a:p>
                  </a:txBody>
                  <a:tcPr marL="121920" marR="1219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+mj-lt"/>
                        </a:rPr>
                        <a:t>ERL-2019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39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56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700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VS – perfect;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14-Oct-2020</a:t>
                      </a:r>
                    </a:p>
                  </a:txBody>
                  <a:tcPr marL="121920" marR="1219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+mj-lt"/>
                        </a:rPr>
                        <a:t>ICALEPCS-2019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358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125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172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110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2970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VS – perfect; datacite.org metadata v4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16-Dec-2020</a:t>
                      </a:r>
                    </a:p>
                  </a:txBody>
                  <a:tcPr marL="121920" marR="1219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+mj-lt"/>
                        </a:rPr>
                        <a:t>NA-PAC-2019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270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128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53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2417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VS – almost perfect, missing icon file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18-Dec-2020</a:t>
                      </a:r>
                    </a:p>
                  </a:txBody>
                  <a:tcPr marL="121920" marR="1219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+mj-lt"/>
                        </a:rPr>
                        <a:t>IBIC-2020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70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27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86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3215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3779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VS –  videos included, 85% of total size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13-Sep-2021</a:t>
                      </a:r>
                    </a:p>
                  </a:txBody>
                  <a:tcPr marL="121920" marR="1219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+mj-lt"/>
                        </a:rPr>
                        <a:t>IPAC-2021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1246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386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4055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VS – no videos; 2</a:t>
                      </a:r>
                      <a:r>
                        <a:rPr kumimoji="0" lang="en-US" sz="1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nd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iteration with </a:t>
                      </a:r>
                      <a:r>
                        <a:rPr kumimoji="0" lang="en-US" sz="12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keeppdfinfo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 for  CERN search engine; 3</a:t>
                      </a:r>
                      <a:r>
                        <a:rPr kumimoji="0" lang="en-US" sz="1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rd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round for names with apostrophes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5259797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22-Oct-2021</a:t>
                      </a:r>
                    </a:p>
                  </a:txBody>
                  <a:tcPr marL="121920" marR="1219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+mj-lt"/>
                        </a:rPr>
                        <a:t>RuPAC-2021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139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57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16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844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MK – DOI registration correction (VS) and minor updates of 2 files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2326543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15-Nov-2021</a:t>
                      </a:r>
                    </a:p>
                  </a:txBody>
                  <a:tcPr marL="121920" marR="1219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+mj-lt"/>
                        </a:rPr>
                        <a:t>IBIC-2021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112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28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98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1369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2041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VS – perfect;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0232774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18-Nov-2021</a:t>
                      </a:r>
                    </a:p>
                  </a:txBody>
                  <a:tcPr marL="121920" marR="1219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+mj-lt"/>
                        </a:rPr>
                        <a:t>MEDSI-2020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103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34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70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1312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1889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VS – perfect; 1 paper update 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0645329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07-Dec-2021</a:t>
                      </a:r>
                    </a:p>
                  </a:txBody>
                  <a:tcPr marL="121920" marR="1219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+mj-lt"/>
                        </a:rPr>
                        <a:t>IPAC-2020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19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60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VS – almost perfect; videos on vimeo.com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0509763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543800" y="5867400"/>
            <a:ext cx="441960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 smtClean="0">
                <a:solidFill>
                  <a:srgbClr val="FFFFFF"/>
                </a:solidFill>
                <a:latin typeface="+mj-lt"/>
              </a:rPr>
              <a:t>VS</a:t>
            </a:r>
            <a:r>
              <a:rPr lang="en-US" sz="1050" dirty="0" smtClean="0">
                <a:solidFill>
                  <a:srgbClr val="FFFFFF"/>
                </a:solidFill>
                <a:latin typeface="+mj-lt"/>
              </a:rPr>
              <a:t> : Proceedings submitted by </a:t>
            </a:r>
            <a:r>
              <a:rPr lang="en-US" sz="1050" b="1" dirty="0">
                <a:solidFill>
                  <a:srgbClr val="FFC000"/>
                </a:solidFill>
                <a:latin typeface="+mj-lt"/>
              </a:rPr>
              <a:t>Volker Schaa </a:t>
            </a:r>
            <a:r>
              <a:rPr lang="en-US" sz="1050" dirty="0" smtClean="0">
                <a:solidFill>
                  <a:srgbClr val="FFFFFF"/>
                </a:solidFill>
                <a:latin typeface="+mj-lt"/>
              </a:rPr>
              <a:t>to </a:t>
            </a:r>
            <a:r>
              <a:rPr lang="en-US" sz="1050" dirty="0">
                <a:solidFill>
                  <a:srgbClr val="FFFFFF"/>
                </a:solidFill>
                <a:latin typeface="+mj-lt"/>
              </a:rPr>
              <a:t>Ronny </a:t>
            </a:r>
            <a:r>
              <a:rPr lang="en-US" sz="1050" dirty="0" smtClean="0">
                <a:solidFill>
                  <a:srgbClr val="FFFFFF"/>
                </a:solidFill>
                <a:latin typeface="+mj-lt"/>
              </a:rPr>
              <a:t>Billen (CERN server) &amp; </a:t>
            </a:r>
            <a:r>
              <a:rPr lang="en-US" sz="1050" dirty="0">
                <a:solidFill>
                  <a:srgbClr val="FFFFFF"/>
                </a:solidFill>
                <a:latin typeface="+mj-lt"/>
              </a:rPr>
              <a:t>Kazuro </a:t>
            </a:r>
            <a:r>
              <a:rPr lang="en-US" sz="1050" dirty="0" smtClean="0">
                <a:solidFill>
                  <a:srgbClr val="FFFFFF"/>
                </a:solidFill>
                <a:latin typeface="+mj-lt"/>
              </a:rPr>
              <a:t>Furukawa (KEK server)</a:t>
            </a:r>
          </a:p>
          <a:p>
            <a:r>
              <a:rPr lang="en-US" sz="1050" dirty="0" smtClean="0">
                <a:solidFill>
                  <a:srgbClr val="FFFFFF"/>
                </a:solidFill>
                <a:latin typeface="+mj-lt"/>
              </a:rPr>
              <a:t>MK </a:t>
            </a:r>
            <a:r>
              <a:rPr lang="en-US" sz="1050" dirty="0">
                <a:solidFill>
                  <a:srgbClr val="FFFFFF"/>
                </a:solidFill>
                <a:latin typeface="+mj-lt"/>
              </a:rPr>
              <a:t>: Proceedings submitted by </a:t>
            </a:r>
            <a:r>
              <a:rPr lang="en-US" sz="1050" b="1" dirty="0" smtClean="0">
                <a:solidFill>
                  <a:srgbClr val="FFC000"/>
                </a:solidFill>
                <a:latin typeface="+mj-lt"/>
              </a:rPr>
              <a:t>Maksim Kuzin</a:t>
            </a:r>
            <a:endParaRPr lang="en-US" sz="1050" dirty="0">
              <a:solidFill>
                <a:srgbClr val="FFFFFF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81906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 (2020-2021)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SPMS</a:t>
            </a:r>
          </a:p>
          <a:p>
            <a:pPr lvl="1"/>
            <a:r>
              <a:rPr lang="en-US" dirty="0" smtClean="0"/>
              <a:t>Support for </a:t>
            </a:r>
            <a:r>
              <a:rPr lang="en-US" dirty="0" smtClean="0">
                <a:solidFill>
                  <a:srgbClr val="FFC000"/>
                </a:solidFill>
              </a:rPr>
              <a:t>21 world-wide </a:t>
            </a:r>
            <a:r>
              <a:rPr lang="en-US" dirty="0" smtClean="0"/>
              <a:t>live conference instances hosted at the RSCs</a:t>
            </a:r>
          </a:p>
          <a:p>
            <a:pPr lvl="1"/>
            <a:r>
              <a:rPr lang="en-US" dirty="0" smtClean="0"/>
              <a:t>Only </a:t>
            </a:r>
            <a:r>
              <a:rPr lang="en-US" dirty="0" smtClean="0">
                <a:solidFill>
                  <a:srgbClr val="FFC000"/>
                </a:solidFill>
              </a:rPr>
              <a:t>two RSC’s </a:t>
            </a:r>
            <a:r>
              <a:rPr lang="en-US" dirty="0" smtClean="0"/>
              <a:t>since May 2020: EMEA  @ CERN, Asia &amp; Americas @KEK</a:t>
            </a:r>
          </a:p>
          <a:p>
            <a:pPr lvl="1"/>
            <a:r>
              <a:rPr lang="en-US" dirty="0" smtClean="0"/>
              <a:t>Occasional </a:t>
            </a:r>
            <a:r>
              <a:rPr lang="en-US" dirty="0" smtClean="0">
                <a:solidFill>
                  <a:srgbClr val="FFC000"/>
                </a:solidFill>
              </a:rPr>
              <a:t>incidents</a:t>
            </a:r>
            <a:r>
              <a:rPr lang="en-US" dirty="0" smtClean="0"/>
              <a:t> requiring </a:t>
            </a:r>
            <a:r>
              <a:rPr lang="en-US" dirty="0" smtClean="0"/>
              <a:t>support, including IT services</a:t>
            </a:r>
            <a:endParaRPr lang="en-US" dirty="0" smtClean="0"/>
          </a:p>
          <a:p>
            <a:pPr lvl="1"/>
            <a:r>
              <a:rPr lang="en-US" dirty="0" smtClean="0"/>
              <a:t>All blocking issues require corrective maintenance and development – unofficially provided by the sole expert</a:t>
            </a:r>
          </a:p>
          <a:p>
            <a:pPr lvl="1"/>
            <a:r>
              <a:rPr lang="en-US" dirty="0" smtClean="0"/>
              <a:t>This unsustainable situation is addressed by the </a:t>
            </a:r>
            <a:r>
              <a:rPr lang="en-US" dirty="0" smtClean="0">
                <a:solidFill>
                  <a:srgbClr val="FFC000"/>
                </a:solidFill>
              </a:rPr>
              <a:t>SPMS-</a:t>
            </a:r>
            <a:r>
              <a:rPr lang="en-US" dirty="0" err="1" smtClean="0">
                <a:solidFill>
                  <a:srgbClr val="FFC000"/>
                </a:solidFill>
              </a:rPr>
              <a:t>Indico</a:t>
            </a:r>
            <a:r>
              <a:rPr lang="en-US" dirty="0" smtClean="0"/>
              <a:t> project, in due time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Publications</a:t>
            </a:r>
          </a:p>
          <a:p>
            <a:pPr lvl="1"/>
            <a:r>
              <a:rPr lang="en-US" dirty="0" smtClean="0">
                <a:solidFill>
                  <a:srgbClr val="FFC000"/>
                </a:solidFill>
              </a:rPr>
              <a:t>11</a:t>
            </a:r>
            <a:r>
              <a:rPr lang="en-US" dirty="0" smtClean="0"/>
              <a:t> additional conferences published</a:t>
            </a:r>
          </a:p>
          <a:p>
            <a:pPr lvl="1"/>
            <a:r>
              <a:rPr lang="en-US" dirty="0" smtClean="0"/>
              <a:t>Relatively smooth procedure, mainly executed by the author Volker Schaa</a:t>
            </a:r>
          </a:p>
          <a:p>
            <a:pPr lvl="1"/>
            <a:r>
              <a:rPr lang="en-US" dirty="0" smtClean="0"/>
              <a:t>Dedicated JACoW Search Engine obsolete, to be adapted in 2022</a:t>
            </a:r>
          </a:p>
          <a:p>
            <a:pPr lvl="1"/>
            <a:r>
              <a:rPr lang="en-US" dirty="0" smtClean="0"/>
              <a:t>Proceedings generation will need to be fully reworked in the future </a:t>
            </a:r>
            <a:r>
              <a:rPr lang="en-US" dirty="0" err="1" smtClean="0">
                <a:solidFill>
                  <a:srgbClr val="FFC000"/>
                </a:solidFill>
              </a:rPr>
              <a:t>Indico</a:t>
            </a:r>
            <a:r>
              <a:rPr lang="en-US" dirty="0" smtClean="0"/>
              <a:t> environment</a:t>
            </a:r>
          </a:p>
          <a:p>
            <a:pPr lvl="1"/>
            <a:r>
              <a:rPr lang="en-US" dirty="0" smtClean="0"/>
              <a:t>Eventually, former proceedings will have to be re-generated to the newest requirements (metadata, DOIs,…)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 Dec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JACoW Tools, SPMS &amp; Publications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FE860-A508-49F8-A805-C970A7CEFED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365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+mj-lt"/>
              </a:rPr>
              <a:t>Support Activities of Regional Support </a:t>
            </a:r>
            <a:r>
              <a:rPr lang="en-GB" dirty="0" err="1" smtClean="0">
                <a:latin typeface="+mj-lt"/>
              </a:rPr>
              <a:t>Centers</a:t>
            </a:r>
            <a:r>
              <a:rPr lang="en-GB" dirty="0" smtClean="0">
                <a:latin typeface="+mj-lt"/>
              </a:rPr>
              <a:t> (RSC) – The back-office</a:t>
            </a:r>
          </a:p>
          <a:p>
            <a:pPr lvl="1"/>
            <a:r>
              <a:rPr lang="en-GB" dirty="0" smtClean="0">
                <a:latin typeface="+mj-lt"/>
              </a:rPr>
              <a:t>SPMS Database – Scientific Program Management System</a:t>
            </a:r>
          </a:p>
          <a:p>
            <a:pPr lvl="1"/>
            <a:r>
              <a:rPr lang="en-GB" dirty="0" smtClean="0">
                <a:latin typeface="+mj-lt"/>
              </a:rPr>
              <a:t>Web-publishing – Conference </a:t>
            </a:r>
            <a:r>
              <a:rPr lang="en-GB" dirty="0">
                <a:latin typeface="+mj-lt"/>
              </a:rPr>
              <a:t>P</a:t>
            </a:r>
            <a:r>
              <a:rPr lang="en-GB" dirty="0" smtClean="0">
                <a:latin typeface="+mj-lt"/>
              </a:rPr>
              <a:t>roceedings Publishing</a:t>
            </a:r>
          </a:p>
          <a:p>
            <a:r>
              <a:rPr lang="en-GB" dirty="0" smtClean="0">
                <a:latin typeface="+mj-lt"/>
              </a:rPr>
              <a:t>SPMS support activities –</a:t>
            </a:r>
            <a:r>
              <a:rPr lang="en-GB" dirty="0">
                <a:latin typeface="+mj-lt"/>
              </a:rPr>
              <a:t> </a:t>
            </a:r>
            <a:r>
              <a:rPr lang="en-GB" dirty="0" smtClean="0">
                <a:latin typeface="+mj-lt"/>
              </a:rPr>
              <a:t>What are we doing?</a:t>
            </a:r>
          </a:p>
          <a:p>
            <a:pPr lvl="1"/>
            <a:r>
              <a:rPr lang="en-GB" dirty="0" smtClean="0">
                <a:latin typeface="+mj-lt"/>
              </a:rPr>
              <a:t>Lifetime of an SPMS Instance for a Conference</a:t>
            </a:r>
          </a:p>
          <a:p>
            <a:pPr lvl="1"/>
            <a:r>
              <a:rPr lang="en-GB" dirty="0" smtClean="0">
                <a:latin typeface="+mj-lt"/>
              </a:rPr>
              <a:t>SPMS Support: Instantiations since last Team Meeting</a:t>
            </a:r>
          </a:p>
          <a:p>
            <a:pPr lvl="1"/>
            <a:r>
              <a:rPr lang="en-GB" dirty="0" smtClean="0">
                <a:latin typeface="+mj-lt"/>
              </a:rPr>
              <a:t>SPMS Incidents and Problems</a:t>
            </a:r>
          </a:p>
          <a:p>
            <a:r>
              <a:rPr lang="en-GB" dirty="0" smtClean="0">
                <a:latin typeface="+mj-lt"/>
              </a:rPr>
              <a:t>JACoW Publications – The end result</a:t>
            </a:r>
          </a:p>
          <a:p>
            <a:pPr lvl="1"/>
            <a:r>
              <a:rPr lang="en-GB" dirty="0" smtClean="0">
                <a:latin typeface="+mj-lt"/>
              </a:rPr>
              <a:t>A Reminder and Current Status</a:t>
            </a:r>
          </a:p>
          <a:p>
            <a:pPr lvl="1"/>
            <a:r>
              <a:rPr lang="en-GB" dirty="0" smtClean="0">
                <a:latin typeface="+mj-lt"/>
              </a:rPr>
              <a:t>Support issues</a:t>
            </a:r>
          </a:p>
          <a:p>
            <a:r>
              <a:rPr lang="en-GB" dirty="0" smtClean="0">
                <a:latin typeface="+mj-lt"/>
              </a:rPr>
              <a:t>Conclusions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 Dec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JACoW Tools, SPMS &amp; Publications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53C9D-0C6A-4A3C-9D2A-7B2D003F5AD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76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Support Activities of </a:t>
            </a:r>
            <a:r>
              <a:rPr lang="en-US" dirty="0" smtClean="0"/>
              <a:t>an RSC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SPMS Database </a:t>
            </a:r>
            <a:r>
              <a:rPr lang="en-US" dirty="0" smtClean="0">
                <a:latin typeface="+mj-lt"/>
              </a:rPr>
              <a:t>Administrator – @CERN, @KEK, (&amp; formerly @FNAL)</a:t>
            </a:r>
            <a:endParaRPr lang="en-US" dirty="0">
              <a:latin typeface="+mj-lt"/>
            </a:endParaRPr>
          </a:p>
          <a:p>
            <a:pPr lvl="1"/>
            <a:r>
              <a:rPr lang="en-US" sz="1800" dirty="0">
                <a:latin typeface="+mj-lt"/>
              </a:rPr>
              <a:t>Setup SPMS database instances for each conference, hosted by the Regional Support Centre </a:t>
            </a:r>
            <a:r>
              <a:rPr lang="en-US" sz="1800" dirty="0" smtClean="0">
                <a:latin typeface="+mj-lt"/>
              </a:rPr>
              <a:t>requiring Oracle </a:t>
            </a:r>
            <a:r>
              <a:rPr lang="en-US" sz="1800" dirty="0">
                <a:latin typeface="+mj-lt"/>
              </a:rPr>
              <a:t>DBA </a:t>
            </a:r>
            <a:r>
              <a:rPr lang="en-US" sz="1800" dirty="0" smtClean="0">
                <a:latin typeface="+mj-lt"/>
              </a:rPr>
              <a:t>actions – </a:t>
            </a:r>
            <a:r>
              <a:rPr lang="en-US" sz="1800" i="1" dirty="0" smtClean="0">
                <a:solidFill>
                  <a:srgbClr val="FFC000"/>
                </a:solidFill>
                <a:latin typeface="+mj-lt"/>
              </a:rPr>
              <a:t>The starting point</a:t>
            </a:r>
            <a:endParaRPr lang="en-US" sz="1800" i="1" dirty="0">
              <a:solidFill>
                <a:srgbClr val="FFC000"/>
              </a:solidFill>
              <a:latin typeface="+mj-lt"/>
            </a:endParaRPr>
          </a:p>
          <a:p>
            <a:pPr lvl="1"/>
            <a:r>
              <a:rPr lang="en-US" sz="1800" dirty="0">
                <a:latin typeface="+mj-lt"/>
              </a:rPr>
              <a:t>Provide first-line technical support for SPMS questions, issues and problems – usually requiring 2</a:t>
            </a:r>
            <a:r>
              <a:rPr lang="en-US" sz="1800" baseline="30000" dirty="0">
                <a:latin typeface="+mj-lt"/>
              </a:rPr>
              <a:t>nd</a:t>
            </a:r>
            <a:r>
              <a:rPr lang="en-US" sz="1800" dirty="0">
                <a:latin typeface="+mj-lt"/>
              </a:rPr>
              <a:t> and 3</a:t>
            </a:r>
            <a:r>
              <a:rPr lang="en-US" sz="1800" baseline="30000" dirty="0">
                <a:latin typeface="+mj-lt"/>
              </a:rPr>
              <a:t>rd</a:t>
            </a:r>
            <a:r>
              <a:rPr lang="en-US" sz="1800" dirty="0">
                <a:latin typeface="+mj-lt"/>
              </a:rPr>
              <a:t> line support from </a:t>
            </a:r>
            <a:r>
              <a:rPr lang="en-US" sz="1800" dirty="0" smtClean="0">
                <a:latin typeface="+mj-lt"/>
              </a:rPr>
              <a:t>IT experts</a:t>
            </a:r>
            <a:endParaRPr lang="en-US" sz="1800" dirty="0">
              <a:latin typeface="+mj-lt"/>
            </a:endParaRPr>
          </a:p>
          <a:p>
            <a:pPr lvl="1"/>
            <a:r>
              <a:rPr lang="en-US" sz="1800" dirty="0">
                <a:latin typeface="+mj-lt"/>
              </a:rPr>
              <a:t>Ensure connectivity </a:t>
            </a:r>
            <a:r>
              <a:rPr lang="en-US" sz="1800" dirty="0" smtClean="0">
                <a:latin typeface="+mj-lt"/>
              </a:rPr>
              <a:t>and data synchronization between the </a:t>
            </a:r>
            <a:r>
              <a:rPr lang="en-US" sz="1800" dirty="0">
                <a:latin typeface="+mj-lt"/>
              </a:rPr>
              <a:t>central </a:t>
            </a:r>
            <a:r>
              <a:rPr lang="en-US" sz="1800" dirty="0" smtClean="0">
                <a:latin typeface="+mj-lt"/>
              </a:rPr>
              <a:t>repository @CERN and the individual active </a:t>
            </a:r>
            <a:r>
              <a:rPr lang="en-US" sz="1800" dirty="0">
                <a:latin typeface="+mj-lt"/>
              </a:rPr>
              <a:t>conferences</a:t>
            </a:r>
          </a:p>
          <a:p>
            <a:pPr lvl="1"/>
            <a:r>
              <a:rPr lang="en-US" sz="1800" dirty="0">
                <a:latin typeface="+mj-lt"/>
              </a:rPr>
              <a:t>Interact and communicate with other SPMS DBAs at RSCs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JACoW Conference Proceedings </a:t>
            </a:r>
            <a:r>
              <a:rPr lang="en-US" dirty="0" smtClean="0">
                <a:latin typeface="+mj-lt"/>
              </a:rPr>
              <a:t>Web-Publisher - @CERN, @KEK</a:t>
            </a:r>
            <a:endParaRPr lang="en-US" dirty="0">
              <a:latin typeface="+mj-lt"/>
            </a:endParaRPr>
          </a:p>
          <a:p>
            <a:pPr lvl="1"/>
            <a:r>
              <a:rPr lang="en-US" sz="1800" dirty="0">
                <a:latin typeface="+mj-lt"/>
              </a:rPr>
              <a:t>Receive, Check and Publish Conference Proceedings on </a:t>
            </a:r>
            <a:r>
              <a:rPr lang="en-US" sz="1800" dirty="0" smtClean="0">
                <a:latin typeface="+mj-lt"/>
              </a:rPr>
              <a:t>JACoW – </a:t>
            </a:r>
            <a:r>
              <a:rPr lang="en-US" sz="1800" i="1" dirty="0" smtClean="0">
                <a:solidFill>
                  <a:srgbClr val="FFC000"/>
                </a:solidFill>
                <a:latin typeface="+mj-lt"/>
              </a:rPr>
              <a:t>The end result</a:t>
            </a:r>
            <a:endParaRPr lang="en-US" sz="1800" i="1" dirty="0">
              <a:solidFill>
                <a:srgbClr val="FFC000"/>
              </a:solidFill>
              <a:latin typeface="+mj-lt"/>
            </a:endParaRPr>
          </a:p>
          <a:p>
            <a:pPr lvl="2"/>
            <a:r>
              <a:rPr lang="en-US" dirty="0">
                <a:latin typeface="+mj-lt"/>
              </a:rPr>
              <a:t>Files from </a:t>
            </a:r>
            <a:r>
              <a:rPr lang="en-US" dirty="0" smtClean="0">
                <a:latin typeface="+mj-lt"/>
              </a:rPr>
              <a:t>the conference editor </a:t>
            </a:r>
            <a:r>
              <a:rPr lang="en-US" dirty="0">
                <a:latin typeface="+mj-lt"/>
              </a:rPr>
              <a:t>on server @</a:t>
            </a:r>
            <a:r>
              <a:rPr lang="en-US" dirty="0" smtClean="0">
                <a:latin typeface="+mj-lt"/>
              </a:rPr>
              <a:t>CERN</a:t>
            </a:r>
            <a:r>
              <a:rPr lang="en-US" dirty="0">
                <a:latin typeface="+mj-lt"/>
              </a:rPr>
              <a:t> </a:t>
            </a:r>
            <a:r>
              <a:rPr lang="en-US" dirty="0" smtClean="0">
                <a:latin typeface="+mj-lt"/>
              </a:rPr>
              <a:t>and @KEK, </a:t>
            </a:r>
            <a:r>
              <a:rPr lang="en-US" dirty="0">
                <a:latin typeface="+mj-lt"/>
              </a:rPr>
              <a:t>final quality check</a:t>
            </a:r>
          </a:p>
          <a:p>
            <a:pPr lvl="2"/>
            <a:r>
              <a:rPr lang="en-US" dirty="0">
                <a:latin typeface="+mj-lt"/>
              </a:rPr>
              <a:t>Update metadata &amp; news on jacow.org on server @</a:t>
            </a:r>
            <a:r>
              <a:rPr lang="en-US" dirty="0" err="1">
                <a:latin typeface="+mj-lt"/>
              </a:rPr>
              <a:t>Elettra</a:t>
            </a:r>
            <a:endParaRPr lang="en-US" dirty="0">
              <a:latin typeface="+mj-lt"/>
            </a:endParaRPr>
          </a:p>
          <a:p>
            <a:pPr lvl="1"/>
            <a:r>
              <a:rPr lang="en-US" sz="1800" dirty="0">
                <a:latin typeface="+mj-lt"/>
              </a:rPr>
              <a:t>Provide technical support for website questions, issues and problems (mainly on search, find and to-be-corrected papers)</a:t>
            </a: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 Dec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JACoW Tools, SPMS &amp; Publications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53C9D-0C6A-4A3C-9D2A-7B2D003F5AD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611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Lifetime of an SPMS Instance for a Conference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Creation after formal acceptance of Terms and Conditions</a:t>
            </a:r>
          </a:p>
          <a:p>
            <a:pPr lvl="1"/>
            <a:r>
              <a:rPr lang="en-US" dirty="0"/>
              <a:t>Creation of dedicated database account on </a:t>
            </a:r>
            <a:r>
              <a:rPr lang="en-US" dirty="0" smtClean="0"/>
              <a:t>JACoW-Database</a:t>
            </a:r>
            <a:endParaRPr lang="en-US" dirty="0"/>
          </a:p>
          <a:p>
            <a:pPr lvl="1"/>
            <a:r>
              <a:rPr lang="en-US" dirty="0"/>
              <a:t>Creation of database objects (latest SPMS version from </a:t>
            </a:r>
            <a:r>
              <a:rPr lang="en-US" dirty="0" err="1" smtClean="0"/>
              <a:t>SourceForge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/>
              <a:t>Creation of web accessibility (Database Access Descriptors)</a:t>
            </a:r>
          </a:p>
          <a:p>
            <a:pPr lvl="1"/>
            <a:r>
              <a:rPr lang="en-US" dirty="0"/>
              <a:t>Initial configuration (title, dates, logo, admin roles,…)</a:t>
            </a:r>
          </a:p>
          <a:p>
            <a:pPr lvl="1"/>
            <a:r>
              <a:rPr lang="en-US" dirty="0"/>
              <a:t>Hand over SPMS administration to conference coordinator</a:t>
            </a:r>
          </a:p>
          <a:p>
            <a:r>
              <a:rPr lang="en-US" dirty="0"/>
              <a:t>During the period of exploitation</a:t>
            </a:r>
          </a:p>
          <a:p>
            <a:pPr lvl="1"/>
            <a:r>
              <a:rPr lang="en-US" dirty="0"/>
              <a:t>Access via web interfaces for Administrator and Users</a:t>
            </a:r>
          </a:p>
          <a:p>
            <a:pPr lvl="1"/>
            <a:r>
              <a:rPr lang="en-US" dirty="0"/>
              <a:t>Automatic synchronization with central repository</a:t>
            </a:r>
          </a:p>
          <a:p>
            <a:pPr lvl="1"/>
            <a:r>
              <a:rPr lang="en-US" dirty="0"/>
              <a:t>Assistance from Regional Support Center and experts</a:t>
            </a:r>
          </a:p>
          <a:p>
            <a:pPr lvl="1"/>
            <a:r>
              <a:rPr lang="en-US" dirty="0"/>
              <a:t>Feature requests (and bug reports) via tickets on </a:t>
            </a:r>
            <a:r>
              <a:rPr lang="en-US" dirty="0" err="1"/>
              <a:t>SourceForge</a:t>
            </a:r>
            <a:endParaRPr lang="en-US" dirty="0"/>
          </a:p>
          <a:p>
            <a:r>
              <a:rPr lang="en-US" dirty="0"/>
              <a:t>After the conference</a:t>
            </a:r>
          </a:p>
          <a:p>
            <a:pPr lvl="1"/>
            <a:r>
              <a:rPr lang="en-US" dirty="0"/>
              <a:t>Conference proceedings generation</a:t>
            </a:r>
          </a:p>
          <a:p>
            <a:pPr lvl="1"/>
            <a:r>
              <a:rPr lang="en-US" dirty="0"/>
              <a:t>Repatriation: upload essential data; library data extraction to Inspire</a:t>
            </a:r>
          </a:p>
          <a:p>
            <a:pPr lvl="1"/>
            <a:r>
              <a:rPr lang="en-US" dirty="0"/>
              <a:t>Disable synchronization jobs; disable access to normal users</a:t>
            </a: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 Dec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JACoW Tools, SPMS &amp; Publications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53C9D-0C6A-4A3C-9D2A-7B2D003F5AD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465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 Dec 2021</a:t>
            </a:r>
            <a:endParaRPr lang="en-US"/>
          </a:p>
        </p:txBody>
      </p:sp>
      <p:sp>
        <p:nvSpPr>
          <p:cNvPr id="12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JACoW Tools, SPMS &amp; Publications</a:t>
            </a:r>
            <a:endParaRPr lang="en-US"/>
          </a:p>
        </p:txBody>
      </p:sp>
      <p:sp>
        <p:nvSpPr>
          <p:cNvPr id="1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1F044-448D-4722-A2E7-6DD595A6327C}" type="slidenum">
              <a:rPr lang="en-US"/>
              <a:pPr/>
              <a:t>5</a:t>
            </a:fld>
            <a:endParaRPr lang="en-US"/>
          </a:p>
        </p:txBody>
      </p:sp>
      <p:sp>
        <p:nvSpPr>
          <p:cNvPr id="329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SPMS Support: Instantiations during </a:t>
            </a:r>
            <a:r>
              <a:rPr lang="en-US" b="1" dirty="0" smtClean="0">
                <a:solidFill>
                  <a:srgbClr val="FF0000"/>
                </a:solidFill>
              </a:rPr>
              <a:t>2020</a:t>
            </a:r>
            <a:endParaRPr lang="en-US" b="1" dirty="0">
              <a:solidFill>
                <a:srgbClr val="FF0000"/>
              </a:solidFill>
            </a:endParaRPr>
          </a:p>
        </p:txBody>
      </p:sp>
      <p:graphicFrame>
        <p:nvGraphicFramePr>
          <p:cNvPr id="329915" name="Group 18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2819707"/>
              </p:ext>
            </p:extLst>
          </p:nvPr>
        </p:nvGraphicFramePr>
        <p:xfrm>
          <a:off x="1768642" y="762000"/>
          <a:ext cx="8686800" cy="674688"/>
        </p:xfrm>
        <a:graphic>
          <a:graphicData uri="http://schemas.openxmlformats.org/drawingml/2006/table">
            <a:tbl>
              <a:tblPr/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57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j-lt"/>
                        </a:rPr>
                        <a:t>Deployment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j-lt"/>
                        </a:rPr>
                        <a:t>Conference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j-lt"/>
                        </a:rPr>
                        <a:t>Start Version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j-lt"/>
                        </a:rPr>
                        <a:t>Patched to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j-lt"/>
                        </a:rPr>
                        <a:t>Sync.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j-lt"/>
                        </a:rPr>
                        <a:t>SPMS hosting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2-Mar-2020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+mj-lt"/>
                        </a:rPr>
                        <a:t>PCaPAC-2021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11.1.12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j-lt"/>
                          <a:sym typeface="Wingdings" panose="05000000000000000000" pitchFamily="2" charset="2"/>
                        </a:rPr>
                        <a:t>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+mj-lt"/>
                          <a:sym typeface="Wingdings" pitchFamily="2" charset="2"/>
                        </a:rPr>
                        <a:t>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+mj-lt"/>
                        </a:rPr>
                        <a:t>RSC EMEA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FF33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5707267" y="5885325"/>
            <a:ext cx="5494133" cy="667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360000" eaLnBrk="1" hangingPunct="1">
              <a:spcBef>
                <a:spcPct val="20000"/>
              </a:spcBef>
              <a:buClr>
                <a:schemeClr val="hlink"/>
              </a:buClr>
            </a:pPr>
            <a:r>
              <a:rPr lang="en-US" sz="1100" dirty="0">
                <a:solidFill>
                  <a:schemeClr val="accent1">
                    <a:lumMod val="40000"/>
                    <a:lumOff val="60000"/>
                  </a:schemeClr>
                </a:solidFill>
                <a:latin typeface="+mj-lt"/>
              </a:rPr>
              <a:t>RSC </a:t>
            </a:r>
            <a:r>
              <a:rPr lang="en-US" sz="11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j-lt"/>
              </a:rPr>
              <a:t>EMEA </a:t>
            </a:r>
            <a:r>
              <a:rPr lang="en-US" sz="1100" dirty="0">
                <a:solidFill>
                  <a:schemeClr val="accent1">
                    <a:lumMod val="40000"/>
                    <a:lumOff val="60000"/>
                  </a:schemeClr>
                </a:solidFill>
                <a:latin typeface="+mj-lt"/>
              </a:rPr>
              <a:t>			</a:t>
            </a:r>
            <a:r>
              <a:rPr lang="en-US" sz="1100" dirty="0">
                <a:latin typeface="+mj-lt"/>
              </a:rPr>
              <a:t>hosted at </a:t>
            </a:r>
            <a:r>
              <a:rPr lang="en-US" sz="1100" dirty="0">
                <a:solidFill>
                  <a:schemeClr val="accent1">
                    <a:lumMod val="40000"/>
                    <a:lumOff val="60000"/>
                  </a:schemeClr>
                </a:solidFill>
                <a:latin typeface="+mj-lt"/>
              </a:rPr>
              <a:t>CERN</a:t>
            </a:r>
            <a:r>
              <a:rPr lang="en-US" sz="1100" dirty="0">
                <a:latin typeface="+mj-lt"/>
              </a:rPr>
              <a:t>	managed by Ronny Billen </a:t>
            </a:r>
          </a:p>
          <a:p>
            <a:pPr defTabSz="360000" eaLnBrk="1" hangingPunct="1">
              <a:spcBef>
                <a:spcPct val="20000"/>
              </a:spcBef>
              <a:buClr>
                <a:schemeClr val="hlink"/>
              </a:buClr>
            </a:pPr>
            <a:r>
              <a:rPr lang="en-US" sz="1100" dirty="0">
                <a:solidFill>
                  <a:srgbClr val="66FF33"/>
                </a:solidFill>
                <a:latin typeface="+mj-lt"/>
              </a:rPr>
              <a:t>RSC North-America 	</a:t>
            </a:r>
            <a:r>
              <a:rPr lang="en-US" sz="1100" dirty="0" smtClean="0">
                <a:solidFill>
                  <a:srgbClr val="66FF33"/>
                </a:solidFill>
                <a:latin typeface="+mj-lt"/>
              </a:rPr>
              <a:t>	</a:t>
            </a:r>
            <a:r>
              <a:rPr lang="en-US" sz="1100" dirty="0" smtClean="0">
                <a:latin typeface="+mj-lt"/>
              </a:rPr>
              <a:t>hosted </a:t>
            </a:r>
            <a:r>
              <a:rPr lang="en-US" sz="1100" dirty="0">
                <a:latin typeface="+mj-lt"/>
              </a:rPr>
              <a:t>at </a:t>
            </a:r>
            <a:r>
              <a:rPr lang="en-US" sz="1100" dirty="0">
                <a:solidFill>
                  <a:srgbClr val="66FF33"/>
                </a:solidFill>
                <a:latin typeface="+mj-lt"/>
              </a:rPr>
              <a:t>FNAL</a:t>
            </a:r>
            <a:r>
              <a:rPr lang="en-US" sz="1100" dirty="0">
                <a:latin typeface="+mj-lt"/>
              </a:rPr>
              <a:t>	</a:t>
            </a:r>
            <a:r>
              <a:rPr lang="en-US" sz="1100" dirty="0" smtClean="0">
                <a:latin typeface="+mj-lt"/>
              </a:rPr>
              <a:t>	managed </a:t>
            </a:r>
            <a:r>
              <a:rPr lang="en-US" sz="1100" dirty="0">
                <a:latin typeface="+mj-lt"/>
              </a:rPr>
              <a:t>by Matt Arena</a:t>
            </a:r>
          </a:p>
          <a:p>
            <a:pPr defTabSz="360000" eaLnBrk="1" hangingPunct="1">
              <a:spcBef>
                <a:spcPct val="20000"/>
              </a:spcBef>
              <a:buClr>
                <a:schemeClr val="hlink"/>
              </a:buClr>
            </a:pPr>
            <a:r>
              <a:rPr lang="en-US" sz="1100" dirty="0">
                <a:solidFill>
                  <a:srgbClr val="FFFF00"/>
                </a:solidFill>
                <a:latin typeface="+mj-lt"/>
              </a:rPr>
              <a:t>RSC Asia 			</a:t>
            </a:r>
            <a:r>
              <a:rPr lang="en-US" sz="1100" dirty="0" smtClean="0">
                <a:solidFill>
                  <a:srgbClr val="FFFF00"/>
                </a:solidFill>
                <a:latin typeface="+mj-lt"/>
              </a:rPr>
              <a:t>	</a:t>
            </a:r>
            <a:r>
              <a:rPr lang="en-US" sz="1100" dirty="0" smtClean="0">
                <a:latin typeface="+mj-lt"/>
              </a:rPr>
              <a:t>hosted </a:t>
            </a:r>
            <a:r>
              <a:rPr lang="en-US" sz="1100" dirty="0">
                <a:latin typeface="+mj-lt"/>
              </a:rPr>
              <a:t>at </a:t>
            </a:r>
            <a:r>
              <a:rPr lang="en-US" sz="1100" dirty="0" smtClean="0">
                <a:solidFill>
                  <a:srgbClr val="FFFF00"/>
                </a:solidFill>
                <a:latin typeface="+mj-lt"/>
              </a:rPr>
              <a:t>KEK	</a:t>
            </a:r>
            <a:r>
              <a:rPr lang="en-US" sz="1100" dirty="0">
                <a:latin typeface="+mj-lt"/>
              </a:rPr>
              <a:t>	managed by Takashi Kosuge</a:t>
            </a:r>
          </a:p>
        </p:txBody>
      </p:sp>
      <p:graphicFrame>
        <p:nvGraphicFramePr>
          <p:cNvPr id="9" name="Group 18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0182236"/>
              </p:ext>
            </p:extLst>
          </p:nvPr>
        </p:nvGraphicFramePr>
        <p:xfrm>
          <a:off x="1773742" y="1867852"/>
          <a:ext cx="8686800" cy="1180148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57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j-lt"/>
                        </a:rPr>
                        <a:t>Deployment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j-lt"/>
                        </a:rPr>
                        <a:t>Conference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j-lt"/>
                        </a:rPr>
                        <a:t>Start Version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j-lt"/>
                        </a:rPr>
                        <a:t>Patched to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j-lt"/>
                        </a:rPr>
                        <a:t>Sync.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j-lt"/>
                        </a:rPr>
                        <a:t>SPMS hosting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+mj-lt"/>
                        </a:rPr>
                        <a:t>IBIC-2021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11.1.12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j-lt"/>
                          <a:sym typeface="Wingdings" panose="05000000000000000000" pitchFamily="2" charset="2"/>
                        </a:rPr>
                        <a:t>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+mj-lt"/>
                          <a:sym typeface="Wingdings" pitchFamily="2" charset="2"/>
                        </a:rPr>
                        <a:t>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FFFF00"/>
                          </a:solidFill>
                          <a:latin typeface="+mj-lt"/>
                        </a:rPr>
                        <a:t>RSC Asia 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FF33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6314428"/>
                  </a:ext>
                </a:extLst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+mj-lt"/>
                        </a:rPr>
                        <a:t>ICALEPCS-2021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11.1.12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j-lt"/>
                          <a:sym typeface="Wingdings" panose="05000000000000000000" pitchFamily="2" charset="2"/>
                        </a:rPr>
                        <a:t>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+mj-lt"/>
                          <a:sym typeface="Wingdings" pitchFamily="2" charset="2"/>
                        </a:rPr>
                        <a:t>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FFFF00"/>
                          </a:solidFill>
                          <a:latin typeface="+mj-lt"/>
                        </a:rPr>
                        <a:t>RSC Asia 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FF33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91505934"/>
                  </a:ext>
                </a:extLst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+mj-lt"/>
                        </a:rPr>
                        <a:t>IPAC-2022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11.1.12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j-lt"/>
                          <a:sym typeface="Wingdings" panose="05000000000000000000" pitchFamily="2" charset="2"/>
                        </a:rPr>
                        <a:t>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+mj-lt"/>
                          <a:sym typeface="Wingdings" pitchFamily="2" charset="2"/>
                        </a:rPr>
                        <a:t>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FFFF00"/>
                          </a:solidFill>
                          <a:latin typeface="+mj-lt"/>
                        </a:rPr>
                        <a:t>RSC Asia 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FF33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1" name="Group 18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6889249"/>
              </p:ext>
            </p:extLst>
          </p:nvPr>
        </p:nvGraphicFramePr>
        <p:xfrm>
          <a:off x="2362200" y="3215640"/>
          <a:ext cx="7086600" cy="2575560"/>
        </p:xfrm>
        <a:graphic>
          <a:graphicData uri="http://schemas.openxmlformats.org/drawingml/2006/table">
            <a:tbl>
              <a:tblPr/>
              <a:tblGrid>
                <a:gridCol w="13555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2584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324083286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j-lt"/>
                        </a:rPr>
                        <a:t>Migrated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j-lt"/>
                        </a:rPr>
                        <a:t>Conference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j-lt"/>
                        </a:rPr>
                        <a:t>From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j-lt"/>
                        </a:rPr>
                        <a:t>To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1-May-2020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+mj-lt"/>
                        </a:rPr>
                        <a:t>SFR-2020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66FF33"/>
                          </a:solidFill>
                          <a:latin typeface="+mj-lt"/>
                        </a:rPr>
                        <a:t>RSC North-America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FF33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FFFF00"/>
                          </a:solidFill>
                          <a:latin typeface="+mj-lt"/>
                        </a:rPr>
                        <a:t>RSC Asia 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FF33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13-May-2020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+mj-lt"/>
                        </a:rPr>
                        <a:t>IBIC-2020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66FF33"/>
                          </a:solidFill>
                          <a:latin typeface="+mj-lt"/>
                        </a:rPr>
                        <a:t>RSC North-America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FF33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FFFF00"/>
                          </a:solidFill>
                          <a:latin typeface="+mj-lt"/>
                        </a:rPr>
                        <a:t>RSC Asia 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FF33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3686223"/>
                  </a:ext>
                </a:extLst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13-May-2020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+mj-lt"/>
                        </a:rPr>
                        <a:t>ECRIS-2020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66FF33"/>
                          </a:solidFill>
                          <a:latin typeface="+mj-lt"/>
                        </a:rPr>
                        <a:t>RSC North-America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FF33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FFFF00"/>
                          </a:solidFill>
                          <a:latin typeface="+mj-lt"/>
                        </a:rPr>
                        <a:t>RSC Asia 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FF33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1123706"/>
                  </a:ext>
                </a:extLst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13-May-2020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+mj-lt"/>
                        </a:rPr>
                        <a:t>MEDSI-2020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66FF33"/>
                          </a:solidFill>
                          <a:latin typeface="+mj-lt"/>
                        </a:rPr>
                        <a:t>RSC North-America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FF33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FFFF00"/>
                          </a:solidFill>
                          <a:latin typeface="+mj-lt"/>
                        </a:rPr>
                        <a:t>RSC Asia 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FF33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4506962"/>
                  </a:ext>
                </a:extLst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13-May-2020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+mj-lt"/>
                        </a:rPr>
                        <a:t>IPAC-2021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66FF33"/>
                          </a:solidFill>
                          <a:latin typeface="+mj-lt"/>
                        </a:rPr>
                        <a:t>RSC North-America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FF33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FFFF00"/>
                          </a:solidFill>
                          <a:latin typeface="+mj-lt"/>
                        </a:rPr>
                        <a:t>RSC Asia 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FF33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0417520"/>
                  </a:ext>
                </a:extLst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13-May-2020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+mj-lt"/>
                        </a:rPr>
                        <a:t>IBIC-2021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66FF33"/>
                          </a:solidFill>
                          <a:latin typeface="+mj-lt"/>
                        </a:rPr>
                        <a:t>RSC North-America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FF33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FFFF00"/>
                          </a:solidFill>
                          <a:latin typeface="+mj-lt"/>
                        </a:rPr>
                        <a:t>RSC Asia 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FF33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9866949"/>
                  </a:ext>
                </a:extLst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21-May-2020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+mj-lt"/>
                        </a:rPr>
                        <a:t>HB-2020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66FF33"/>
                          </a:solidFill>
                          <a:latin typeface="+mj-lt"/>
                        </a:rPr>
                        <a:t>RSC North-America 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FF33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FFFF00"/>
                          </a:solidFill>
                          <a:latin typeface="+mj-lt"/>
                        </a:rPr>
                        <a:t>RSC Asia 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FF33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5873527"/>
                  </a:ext>
                </a:extLst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21-May-2020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+mj-lt"/>
                        </a:rPr>
                        <a:t>EBIST-2020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66FF33"/>
                          </a:solidFill>
                          <a:latin typeface="+mj-lt"/>
                        </a:rPr>
                        <a:t>RSC North-America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FF33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FFFF00"/>
                          </a:solidFill>
                          <a:latin typeface="+mj-lt"/>
                        </a:rPr>
                        <a:t>RSC Asia 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FF33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36427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3200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29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 Dec 2021</a:t>
            </a:r>
            <a:endParaRPr lang="en-US"/>
          </a:p>
        </p:txBody>
      </p:sp>
      <p:sp>
        <p:nvSpPr>
          <p:cNvPr id="12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JACoW Tools, SPMS &amp; Publications</a:t>
            </a:r>
            <a:endParaRPr lang="en-US"/>
          </a:p>
        </p:txBody>
      </p:sp>
      <p:sp>
        <p:nvSpPr>
          <p:cNvPr id="1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1F044-448D-4722-A2E7-6DD595A6327C}" type="slidenum">
              <a:rPr lang="en-US"/>
              <a:pPr/>
              <a:t>6</a:t>
            </a:fld>
            <a:endParaRPr lang="en-US"/>
          </a:p>
        </p:txBody>
      </p:sp>
      <p:sp>
        <p:nvSpPr>
          <p:cNvPr id="329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SPMS Support: Instantiations during </a:t>
            </a:r>
            <a:r>
              <a:rPr lang="en-US" b="1" dirty="0" smtClean="0">
                <a:solidFill>
                  <a:srgbClr val="FF0000"/>
                </a:solidFill>
              </a:rPr>
              <a:t>2021</a:t>
            </a:r>
            <a:endParaRPr lang="en-US" b="1" dirty="0">
              <a:solidFill>
                <a:srgbClr val="FF0000"/>
              </a:solidFill>
            </a:endParaRPr>
          </a:p>
        </p:txBody>
      </p:sp>
      <p:graphicFrame>
        <p:nvGraphicFramePr>
          <p:cNvPr id="329915" name="Group 18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9928886"/>
              </p:ext>
            </p:extLst>
          </p:nvPr>
        </p:nvGraphicFramePr>
        <p:xfrm>
          <a:off x="1752600" y="914400"/>
          <a:ext cx="8686800" cy="3058160"/>
        </p:xfrm>
        <a:graphic>
          <a:graphicData uri="http://schemas.openxmlformats.org/drawingml/2006/table">
            <a:tbl>
              <a:tblPr/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57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j-lt"/>
                        </a:rPr>
                        <a:t>Deployment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j-lt"/>
                        </a:rPr>
                        <a:t>Conference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j-lt"/>
                        </a:rPr>
                        <a:t>Start Version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j-lt"/>
                        </a:rPr>
                        <a:t>Patched to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j-lt"/>
                        </a:rPr>
                        <a:t>Sync.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j-lt"/>
                        </a:rPr>
                        <a:t>SPMS hosting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25-Mar-2021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+mj-lt"/>
                        </a:rPr>
                        <a:t>RuPAC-2021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11.1.12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Unicode MS" pitchFamily="34" charset="-128"/>
                          <a:sym typeface="Wingdings" panose="05000000000000000000" pitchFamily="2" charset="2"/>
                        </a:rPr>
                        <a:t>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Arial Unicode MS" pitchFamily="34" charset="-128"/>
                          <a:sym typeface="Wingdings" pitchFamily="2" charset="2"/>
                        </a:rPr>
                        <a:t>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+mj-lt"/>
                        </a:rPr>
                        <a:t>RSC EMEA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FF33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28-Apr-2021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+mj-lt"/>
                        </a:rPr>
                        <a:t>LINAC-2022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11.1.12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Unicode MS" pitchFamily="34" charset="-128"/>
                          <a:sym typeface="Wingdings" panose="05000000000000000000" pitchFamily="2" charset="2"/>
                        </a:rPr>
                        <a:t>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Arial Unicode MS" pitchFamily="34" charset="-128"/>
                          <a:sym typeface="Wingdings" pitchFamily="2" charset="2"/>
                        </a:rPr>
                        <a:t>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+mj-lt"/>
                        </a:rPr>
                        <a:t>RSC EMEA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FF33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8567461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12-May-2021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+mj-lt"/>
                        </a:rPr>
                        <a:t>FLS-2022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11.1.14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Unicode MS" pitchFamily="34" charset="-128"/>
                          <a:sym typeface="Wingdings" panose="05000000000000000000" pitchFamily="2" charset="2"/>
                        </a:rPr>
                        <a:t>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Arial Unicode MS" pitchFamily="34" charset="-128"/>
                          <a:sym typeface="Wingdings" pitchFamily="2" charset="2"/>
                        </a:rPr>
                        <a:t>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+mj-lt"/>
                        </a:rPr>
                        <a:t>RSC EMEA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FF33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2277575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26-Jun-2021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+mj-lt"/>
                        </a:rPr>
                        <a:t>COOL-2021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11.1.14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Unicode MS" pitchFamily="34" charset="-128"/>
                          <a:sym typeface="Wingdings" panose="05000000000000000000" pitchFamily="2" charset="2"/>
                        </a:rPr>
                        <a:t>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Arial Unicode MS" pitchFamily="34" charset="-128"/>
                          <a:sym typeface="Wingdings" pitchFamily="2" charset="2"/>
                        </a:rPr>
                        <a:t>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+mj-lt"/>
                        </a:rPr>
                        <a:t>RSC EMEA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FF33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7222623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08-Jul-2021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+mj-lt"/>
                        </a:rPr>
                        <a:t>IPAC-2023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11.1.14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Unicode MS" pitchFamily="34" charset="-128"/>
                          <a:sym typeface="Wingdings" panose="05000000000000000000" pitchFamily="2" charset="2"/>
                        </a:rPr>
                        <a:t>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Arial Unicode MS" pitchFamily="34" charset="-128"/>
                          <a:sym typeface="Wingdings" pitchFamily="2" charset="2"/>
                        </a:rPr>
                        <a:t>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+mj-lt"/>
                        </a:rPr>
                        <a:t>RSC EMEA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FF33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260007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13-Jul-2021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+mj-lt"/>
                        </a:rPr>
                        <a:t>HIAT-2022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11.1.14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Unicode MS" pitchFamily="34" charset="-128"/>
                          <a:sym typeface="Wingdings" panose="05000000000000000000" pitchFamily="2" charset="2"/>
                        </a:rPr>
                        <a:t>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Arial Unicode MS" pitchFamily="34" charset="-128"/>
                          <a:sym typeface="Wingdings" pitchFamily="2" charset="2"/>
                        </a:rPr>
                        <a:t>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+mj-lt"/>
                        </a:rPr>
                        <a:t>RSC EMEA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FF33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6529392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22-Sep-2021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+mj-lt"/>
                        </a:rPr>
                        <a:t>FEL-2022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11.1.14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Unicode MS" pitchFamily="34" charset="-128"/>
                          <a:sym typeface="Wingdings" panose="05000000000000000000" pitchFamily="2" charset="2"/>
                        </a:rPr>
                        <a:t>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Arial Unicode MS" pitchFamily="34" charset="-128"/>
                          <a:sym typeface="Wingdings" pitchFamily="2" charset="2"/>
                        </a:rPr>
                        <a:t>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+mj-lt"/>
                        </a:rPr>
                        <a:t>RSC EMEA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FF33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6327095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18-Oct-2021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+mj-lt"/>
                        </a:rPr>
                        <a:t>IBIC-2022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11.1.14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Unicode MS" pitchFamily="34" charset="-128"/>
                          <a:sym typeface="Wingdings" panose="05000000000000000000" pitchFamily="2" charset="2"/>
                        </a:rPr>
                        <a:t>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Arial Unicode MS" pitchFamily="34" charset="-128"/>
                          <a:sym typeface="Wingdings" pitchFamily="2" charset="2"/>
                        </a:rPr>
                        <a:t>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+mj-lt"/>
                        </a:rPr>
                        <a:t>RSC EMEA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FF33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0941698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4343400" y="5804560"/>
            <a:ext cx="6381491" cy="56630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360000" eaLnBrk="1" hangingPunct="1">
              <a:spcBef>
                <a:spcPct val="20000"/>
              </a:spcBef>
              <a:buClr>
                <a:schemeClr val="hlink"/>
              </a:buClr>
            </a:pPr>
            <a:r>
              <a:rPr lang="en-US" sz="1400" dirty="0">
                <a:solidFill>
                  <a:schemeClr val="accent1">
                    <a:lumMod val="40000"/>
                    <a:lumOff val="60000"/>
                  </a:schemeClr>
                </a:solidFill>
                <a:latin typeface="+mj-lt"/>
              </a:rPr>
              <a:t>RSC </a:t>
            </a:r>
            <a:r>
              <a:rPr lang="en-US" sz="14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j-lt"/>
              </a:rPr>
              <a:t>EMEA </a:t>
            </a:r>
            <a:r>
              <a:rPr lang="en-US" sz="1400" dirty="0">
                <a:solidFill>
                  <a:schemeClr val="accent1">
                    <a:lumMod val="40000"/>
                    <a:lumOff val="60000"/>
                  </a:schemeClr>
                </a:solidFill>
                <a:latin typeface="+mj-lt"/>
              </a:rPr>
              <a:t>			</a:t>
            </a:r>
            <a:r>
              <a:rPr lang="en-US" sz="14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j-lt"/>
              </a:rPr>
              <a:t>	</a:t>
            </a:r>
            <a:r>
              <a:rPr lang="en-US" sz="1400" dirty="0" smtClean="0">
                <a:latin typeface="+mj-lt"/>
              </a:rPr>
              <a:t>hosted </a:t>
            </a:r>
            <a:r>
              <a:rPr lang="en-US" sz="1400" dirty="0">
                <a:latin typeface="+mj-lt"/>
              </a:rPr>
              <a:t>at </a:t>
            </a:r>
            <a:r>
              <a:rPr lang="en-US" sz="1400" dirty="0">
                <a:solidFill>
                  <a:schemeClr val="accent1">
                    <a:lumMod val="40000"/>
                    <a:lumOff val="60000"/>
                  </a:schemeClr>
                </a:solidFill>
                <a:latin typeface="+mj-lt"/>
              </a:rPr>
              <a:t>CERN</a:t>
            </a:r>
            <a:r>
              <a:rPr lang="en-US" sz="1400" dirty="0">
                <a:latin typeface="+mj-lt"/>
              </a:rPr>
              <a:t>	managed by Ronny Billen </a:t>
            </a:r>
          </a:p>
          <a:p>
            <a:pPr defTabSz="360000" eaLnBrk="1" hangingPunct="1">
              <a:spcBef>
                <a:spcPct val="20000"/>
              </a:spcBef>
              <a:buClr>
                <a:schemeClr val="hlink"/>
              </a:buClr>
            </a:pPr>
            <a:r>
              <a:rPr lang="en-US" sz="1400" dirty="0" smtClean="0">
                <a:solidFill>
                  <a:srgbClr val="FFFF00"/>
                </a:solidFill>
                <a:latin typeface="+mj-lt"/>
              </a:rPr>
              <a:t>RSC </a:t>
            </a:r>
            <a:r>
              <a:rPr lang="en-US" sz="1400" dirty="0">
                <a:solidFill>
                  <a:srgbClr val="FFFF00"/>
                </a:solidFill>
                <a:latin typeface="+mj-lt"/>
              </a:rPr>
              <a:t>Asia </a:t>
            </a:r>
            <a:r>
              <a:rPr lang="en-US" sz="1400" dirty="0" smtClean="0">
                <a:solidFill>
                  <a:srgbClr val="FFFF00"/>
                </a:solidFill>
                <a:latin typeface="+mj-lt"/>
              </a:rPr>
              <a:t>&amp; Americas</a:t>
            </a:r>
            <a:r>
              <a:rPr lang="en-US" sz="1400" dirty="0">
                <a:solidFill>
                  <a:srgbClr val="FFFF00"/>
                </a:solidFill>
                <a:latin typeface="+mj-lt"/>
              </a:rPr>
              <a:t>	</a:t>
            </a:r>
            <a:r>
              <a:rPr lang="en-US" sz="1400" dirty="0" smtClean="0">
                <a:latin typeface="+mj-lt"/>
              </a:rPr>
              <a:t>hosted </a:t>
            </a:r>
            <a:r>
              <a:rPr lang="en-US" sz="1400" dirty="0">
                <a:latin typeface="+mj-lt"/>
              </a:rPr>
              <a:t>at </a:t>
            </a:r>
            <a:r>
              <a:rPr lang="en-US" sz="1400" dirty="0">
                <a:solidFill>
                  <a:srgbClr val="FFFF00"/>
                </a:solidFill>
                <a:latin typeface="+mj-lt"/>
              </a:rPr>
              <a:t>KEK</a:t>
            </a:r>
            <a:r>
              <a:rPr lang="en-US" sz="1400" dirty="0">
                <a:latin typeface="+mj-lt"/>
              </a:rPr>
              <a:t>	managed by Takashi Kosuge</a:t>
            </a:r>
          </a:p>
        </p:txBody>
      </p:sp>
      <p:graphicFrame>
        <p:nvGraphicFramePr>
          <p:cNvPr id="9" name="Group 18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7807866"/>
              </p:ext>
            </p:extLst>
          </p:nvPr>
        </p:nvGraphicFramePr>
        <p:xfrm>
          <a:off x="1773742" y="4214812"/>
          <a:ext cx="8686800" cy="822960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57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j-lt"/>
                        </a:rPr>
                        <a:t>Deployment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j-lt"/>
                        </a:rPr>
                        <a:t>Conference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j-lt"/>
                        </a:rPr>
                        <a:t>Start Version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j-lt"/>
                        </a:rPr>
                        <a:t>Patched to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j-lt"/>
                        </a:rPr>
                        <a:t>Sync.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j-lt"/>
                        </a:rPr>
                        <a:t>SPMS hosting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Nov-2021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+mj-lt"/>
                        </a:rPr>
                        <a:t>NAPAC-2022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11.1.15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Arial Unicode MS" pitchFamily="34" charset="-128"/>
                          <a:sym typeface="Wingdings" pitchFamily="2" charset="2"/>
                        </a:rPr>
                        <a:t>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FF00"/>
                          </a:solidFill>
                          <a:latin typeface="+mj-lt"/>
                        </a:rPr>
                        <a:t>RSC Asia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FF33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515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29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1201183"/>
            <a:ext cx="9707368" cy="544623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SPMS instances - status board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 Dec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JACoW Tools, SPMS &amp; Publications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FE860-A508-49F8-A805-C970A7CEFED4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Oval 6"/>
          <p:cNvSpPr/>
          <p:nvPr/>
        </p:nvSpPr>
        <p:spPr bwMode="auto">
          <a:xfrm>
            <a:off x="2886242" y="1219200"/>
            <a:ext cx="751059" cy="231210"/>
          </a:xfrm>
          <a:prstGeom prst="ellipse">
            <a:avLst/>
          </a:prstGeom>
          <a:noFill/>
          <a:ln w="19050" cap="flat" cmpd="sng" algn="ctr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Oval 8"/>
          <p:cNvSpPr/>
          <p:nvPr/>
        </p:nvSpPr>
        <p:spPr bwMode="auto">
          <a:xfrm>
            <a:off x="2714458" y="6114017"/>
            <a:ext cx="609600" cy="199681"/>
          </a:xfrm>
          <a:prstGeom prst="ellipse">
            <a:avLst/>
          </a:prstGeom>
          <a:noFill/>
          <a:ln w="19050" cap="flat" cmpd="sng" algn="ctr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Oval 9"/>
          <p:cNvSpPr/>
          <p:nvPr/>
        </p:nvSpPr>
        <p:spPr bwMode="auto">
          <a:xfrm>
            <a:off x="2705645" y="2160304"/>
            <a:ext cx="609600" cy="228600"/>
          </a:xfrm>
          <a:prstGeom prst="ellipse">
            <a:avLst/>
          </a:prstGeom>
          <a:noFill/>
          <a:ln w="19050" cap="flat" cmpd="sng" algn="ctr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" name="Rectangular Callout 10"/>
          <p:cNvSpPr/>
          <p:nvPr/>
        </p:nvSpPr>
        <p:spPr bwMode="auto">
          <a:xfrm>
            <a:off x="4564925" y="1377207"/>
            <a:ext cx="1676400" cy="264557"/>
          </a:xfrm>
          <a:prstGeom prst="wedgeRectCallout">
            <a:avLst>
              <a:gd name="adj1" fmla="val -104963"/>
              <a:gd name="adj2" fmla="val -57764"/>
            </a:avLst>
          </a:prstGeom>
          <a:solidFill>
            <a:schemeClr val="tx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fr-CH" sz="1200" dirty="0">
                <a:solidFill>
                  <a:srgbClr val="FF0000"/>
                </a:solidFill>
              </a:rPr>
              <a:t>Synchronisation tag</a:t>
            </a:r>
            <a:endParaRPr lang="en-GB" sz="1200" dirty="0">
              <a:solidFill>
                <a:srgbClr val="FF0000"/>
              </a:solidFill>
            </a:endParaRPr>
          </a:p>
        </p:txBody>
      </p:sp>
      <p:sp>
        <p:nvSpPr>
          <p:cNvPr id="12" name="Rectangular Callout 11"/>
          <p:cNvSpPr/>
          <p:nvPr/>
        </p:nvSpPr>
        <p:spPr bwMode="auto">
          <a:xfrm>
            <a:off x="4980818" y="2528357"/>
            <a:ext cx="1354137" cy="258247"/>
          </a:xfrm>
          <a:prstGeom prst="wedgeRectCallout">
            <a:avLst>
              <a:gd name="adj1" fmla="val -146930"/>
              <a:gd name="adj2" fmla="val -155908"/>
            </a:avLst>
          </a:prstGeom>
          <a:solidFill>
            <a:schemeClr val="tx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Synchronized</a:t>
            </a:r>
            <a:r>
              <a:rPr lang="fr-CH" sz="1200" dirty="0">
                <a:solidFill>
                  <a:srgbClr val="FF0000"/>
                </a:solidFill>
              </a:rPr>
              <a:t> !</a:t>
            </a:r>
            <a:endParaRPr lang="en-GB" sz="1200" dirty="0">
              <a:solidFill>
                <a:srgbClr val="FF0000"/>
              </a:solidFill>
            </a:endParaRPr>
          </a:p>
        </p:txBody>
      </p:sp>
      <p:sp>
        <p:nvSpPr>
          <p:cNvPr id="13" name="Rectangular Callout 12"/>
          <p:cNvSpPr/>
          <p:nvPr/>
        </p:nvSpPr>
        <p:spPr bwMode="auto">
          <a:xfrm>
            <a:off x="5263449" y="6238359"/>
            <a:ext cx="2389461" cy="266700"/>
          </a:xfrm>
          <a:prstGeom prst="wedgeRectCallout">
            <a:avLst>
              <a:gd name="adj1" fmla="val -129566"/>
              <a:gd name="adj2" fmla="val -60745"/>
            </a:avLst>
          </a:prstGeom>
          <a:solidFill>
            <a:schemeClr val="tx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Past Conference Repatriated</a:t>
            </a:r>
            <a:r>
              <a:rPr lang="fr-CH" sz="1200" dirty="0" smtClean="0">
                <a:solidFill>
                  <a:srgbClr val="FF0000"/>
                </a:solidFill>
              </a:rPr>
              <a:t> </a:t>
            </a:r>
            <a:r>
              <a:rPr lang="fr-CH" sz="1200" dirty="0">
                <a:solidFill>
                  <a:srgbClr val="FF0000"/>
                </a:solidFill>
              </a:rPr>
              <a:t>!</a:t>
            </a:r>
            <a:endParaRPr lang="en-GB" sz="1200" dirty="0">
              <a:solidFill>
                <a:srgbClr val="FF0000"/>
              </a:solidFill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2653632" y="3279487"/>
            <a:ext cx="731253" cy="1520835"/>
          </a:xfrm>
          <a:prstGeom prst="ellipse">
            <a:avLst/>
          </a:prstGeom>
          <a:noFill/>
          <a:ln w="19050" cap="flat" cmpd="sng" algn="ctr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" name="Rectangular Callout 15"/>
          <p:cNvSpPr/>
          <p:nvPr/>
        </p:nvSpPr>
        <p:spPr bwMode="auto">
          <a:xfrm>
            <a:off x="5222398" y="3619500"/>
            <a:ext cx="4191000" cy="304800"/>
          </a:xfrm>
          <a:prstGeom prst="wedgeRectCallout">
            <a:avLst>
              <a:gd name="adj1" fmla="val -92959"/>
              <a:gd name="adj2" fmla="val 79484"/>
            </a:avLst>
          </a:prstGeom>
          <a:solidFill>
            <a:schemeClr val="tx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Past conferences, Synchronization can be stopped !</a:t>
            </a:r>
            <a:endParaRPr lang="en-GB" sz="1400" dirty="0">
              <a:solidFill>
                <a:srgbClr val="FF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95400" y="849868"/>
            <a:ext cx="9067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oraweb.cern.ch/pls/jacow/conf_list.html</a:t>
            </a:r>
            <a:r>
              <a:rPr lang="en-GB" dirty="0" smtClean="0"/>
              <a:t> - accessible to everybody!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487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5" grpId="0" animBg="1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 Dec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JACoW Tools, SPMS &amp; Publications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DF157-A4BD-4E7F-AFE2-F4E07DE911D4}" type="slidenum">
              <a:rPr lang="en-US"/>
              <a:pPr/>
              <a:t>8</a:t>
            </a:fld>
            <a:endParaRPr lang="en-US"/>
          </a:p>
        </p:txBody>
      </p:sp>
      <p:sp>
        <p:nvSpPr>
          <p:cNvPr id="335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SPMS Incident Categories during 2020-2021</a:t>
            </a:r>
            <a:endParaRPr lang="en-US" dirty="0"/>
          </a:p>
        </p:txBody>
      </p:sp>
      <p:sp>
        <p:nvSpPr>
          <p:cNvPr id="335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Migration of all SPMS instances and archives from FNAL to KEK (</a:t>
            </a:r>
            <a:r>
              <a:rPr lang="en-US" dirty="0" smtClean="0"/>
              <a:t>March-May 2020) </a:t>
            </a:r>
            <a:r>
              <a:rPr lang="en-US" sz="2000" dirty="0">
                <a:solidFill>
                  <a:srgbClr val="FF0000"/>
                </a:solidFill>
                <a:sym typeface="Wingdings" panose="05000000000000000000" pitchFamily="2" charset="2"/>
              </a:rPr>
              <a:t></a:t>
            </a:r>
            <a:endParaRPr lang="en-US" dirty="0"/>
          </a:p>
          <a:p>
            <a:pPr lvl="1"/>
            <a:r>
              <a:rPr lang="en-US" dirty="0" smtClean="0"/>
              <a:t>De-support of RSC-Americas @FNAL on 12-Mar-2020</a:t>
            </a:r>
          </a:p>
          <a:p>
            <a:pPr lvl="1"/>
            <a:r>
              <a:rPr lang="en-US" dirty="0" smtClean="0"/>
              <a:t>Establish </a:t>
            </a:r>
            <a:r>
              <a:rPr lang="en-US" dirty="0"/>
              <a:t>migration strategy </a:t>
            </a:r>
            <a:r>
              <a:rPr lang="en-US" dirty="0" smtClean="0"/>
              <a:t>to RSC-Asia @KEK</a:t>
            </a:r>
          </a:p>
          <a:p>
            <a:pPr lvl="1"/>
            <a:r>
              <a:rPr lang="en-US" dirty="0" smtClean="0"/>
              <a:t>Sequenced migration of active instances, 8 hours downtime per instance</a:t>
            </a:r>
          </a:p>
          <a:p>
            <a:pPr lvl="1"/>
            <a:r>
              <a:rPr lang="en-US" dirty="0" smtClean="0"/>
              <a:t>Some </a:t>
            </a:r>
            <a:r>
              <a:rPr lang="en-US" dirty="0"/>
              <a:t>subsequent issues debugged: synchronization, browser-dependent security settings</a:t>
            </a:r>
          </a:p>
          <a:p>
            <a:r>
              <a:rPr lang="en-US" dirty="0" smtClean="0"/>
              <a:t>Connection &amp; data synchronization problems </a:t>
            </a:r>
            <a:r>
              <a:rPr lang="en-US" sz="2000" dirty="0">
                <a:solidFill>
                  <a:srgbClr val="FF0000"/>
                </a:solidFill>
                <a:sym typeface="Wingdings" panose="05000000000000000000" pitchFamily="2" charset="2"/>
              </a:rPr>
              <a:t></a:t>
            </a:r>
            <a:endParaRPr lang="en-US" dirty="0" smtClean="0"/>
          </a:p>
          <a:p>
            <a:pPr lvl="1"/>
            <a:r>
              <a:rPr lang="en-US" dirty="0" smtClean="0"/>
              <a:t>After hardware/database upgrades – 2-3 times per year</a:t>
            </a:r>
          </a:p>
          <a:p>
            <a:pPr lvl="1"/>
            <a:r>
              <a:rPr lang="en-US" dirty="0" smtClean="0"/>
              <a:t>Can take up to two weeks to get to the bottom of the problem</a:t>
            </a:r>
          </a:p>
          <a:p>
            <a:r>
              <a:rPr lang="en-US" dirty="0" smtClean="0"/>
              <a:t>Obsolescence of essential database code following database upgrade </a:t>
            </a:r>
            <a:r>
              <a:rPr lang="en-US" dirty="0"/>
              <a:t>(</a:t>
            </a:r>
            <a:r>
              <a:rPr lang="en-US" dirty="0" smtClean="0"/>
              <a:t>May 2021)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</a:t>
            </a:r>
            <a:endParaRPr lang="en-US" sz="2400" dirty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Database jobs for data synchronization, e-mail sending,…</a:t>
            </a:r>
            <a:endParaRPr lang="en-US" dirty="0"/>
          </a:p>
          <a:p>
            <a:pPr lvl="1"/>
            <a:r>
              <a:rPr lang="en-US" dirty="0" smtClean="0"/>
              <a:t>Original (and only) developer Matt Arena @FNAL fortunately rewrote the code</a:t>
            </a:r>
          </a:p>
          <a:p>
            <a:r>
              <a:rPr lang="en-US" dirty="0" smtClean="0"/>
              <a:t>Operational (Expert) Support for SPMS very uncertain </a:t>
            </a:r>
            <a:r>
              <a:rPr lang="en-US" sz="2000" dirty="0">
                <a:solidFill>
                  <a:srgbClr val="FF0000"/>
                </a:solidFill>
                <a:sym typeface="Wingdings" panose="05000000000000000000" pitchFamily="2" charset="2"/>
              </a:rPr>
              <a:t></a:t>
            </a:r>
            <a:endParaRPr lang="en-US" dirty="0" smtClean="0"/>
          </a:p>
          <a:p>
            <a:pPr lvl="1"/>
            <a:r>
              <a:rPr lang="en-GB" dirty="0" smtClean="0"/>
              <a:t>Problem </a:t>
            </a:r>
            <a:r>
              <a:rPr lang="en-GB" dirty="0"/>
              <a:t>finding, bug fixing and development work remain </a:t>
            </a:r>
            <a:r>
              <a:rPr lang="en-GB" dirty="0" smtClean="0"/>
              <a:t>necessary,… expertise missing</a:t>
            </a:r>
          </a:p>
          <a:p>
            <a:pPr lvl="1"/>
            <a:r>
              <a:rPr lang="en-GB" dirty="0" smtClean="0"/>
              <a:t>Repatriation for past 2020-2021 conferences still to be done</a:t>
            </a:r>
          </a:p>
          <a:p>
            <a:pPr marL="457200" lvl="1" indent="0">
              <a:buNone/>
            </a:pPr>
            <a:endParaRPr 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587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 Dec 2021</a:t>
            </a:r>
            <a:endParaRPr lang="en-US"/>
          </a:p>
        </p:txBody>
      </p:sp>
      <p:sp>
        <p:nvSpPr>
          <p:cNvPr id="12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JACoW Tools, SPMS &amp; Publications</a:t>
            </a:r>
            <a:endParaRPr lang="en-US"/>
          </a:p>
        </p:txBody>
      </p:sp>
      <p:sp>
        <p:nvSpPr>
          <p:cNvPr id="1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1F044-448D-4722-A2E7-6DD595A6327C}" type="slidenum">
              <a:rPr lang="en-US"/>
              <a:pPr/>
              <a:t>9</a:t>
            </a:fld>
            <a:endParaRPr lang="en-US"/>
          </a:p>
        </p:txBody>
      </p:sp>
      <p:sp>
        <p:nvSpPr>
          <p:cNvPr id="329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JACoW Publications – The end result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1752600" y="685800"/>
            <a:ext cx="86106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720" tIns="45720" rIns="4572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Ø"/>
              <a:defRPr sz="2200">
                <a:solidFill>
                  <a:srgbClr val="FFFF66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2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chemeClr val="tx2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1600">
                <a:solidFill>
                  <a:schemeClr val="tx2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1400">
                <a:solidFill>
                  <a:schemeClr val="tx2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1400">
                <a:solidFill>
                  <a:schemeClr val="tx2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1400">
                <a:solidFill>
                  <a:schemeClr val="tx2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1400">
                <a:solidFill>
                  <a:schemeClr val="tx2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1400">
                <a:solidFill>
                  <a:schemeClr val="tx2"/>
                </a:solidFill>
                <a:latin typeface="+mn-lt"/>
              </a:defRPr>
            </a:lvl9pPr>
          </a:lstStyle>
          <a:p>
            <a:r>
              <a:rPr lang="en-US" dirty="0" err="1">
                <a:latin typeface="+mj-lt"/>
              </a:rPr>
              <a:t>JACoW’s</a:t>
            </a:r>
            <a:r>
              <a:rPr lang="en-US" dirty="0">
                <a:latin typeface="+mj-lt"/>
              </a:rPr>
              <a:t> Mission = Publishing Conference Proceedings </a:t>
            </a:r>
          </a:p>
          <a:p>
            <a:pPr lvl="1"/>
            <a:r>
              <a:rPr lang="en-US" dirty="0">
                <a:latin typeface="+mj-lt"/>
              </a:rPr>
              <a:t>Currently </a:t>
            </a:r>
            <a:r>
              <a:rPr lang="en-US" b="1" dirty="0" smtClean="0">
                <a:solidFill>
                  <a:srgbClr val="FFC000"/>
                </a:solidFill>
                <a:latin typeface="+mj-lt"/>
              </a:rPr>
              <a:t>231</a:t>
            </a:r>
            <a:r>
              <a:rPr lang="en-US" dirty="0" smtClean="0">
                <a:latin typeface="+mj-lt"/>
              </a:rPr>
              <a:t>  </a:t>
            </a:r>
            <a:r>
              <a:rPr lang="en-US" dirty="0">
                <a:latin typeface="+mj-lt"/>
              </a:rPr>
              <a:t>conferences </a:t>
            </a:r>
            <a:r>
              <a:rPr lang="en-US" dirty="0" smtClean="0">
                <a:latin typeface="+mj-lt"/>
              </a:rPr>
              <a:t>published; </a:t>
            </a:r>
            <a:r>
              <a:rPr lang="en-US" b="1" dirty="0" smtClean="0">
                <a:solidFill>
                  <a:srgbClr val="FFC000"/>
                </a:solidFill>
                <a:latin typeface="+mj-lt"/>
              </a:rPr>
              <a:t>70’000+</a:t>
            </a:r>
            <a:r>
              <a:rPr lang="en-US" dirty="0" smtClean="0">
                <a:latin typeface="+mj-lt"/>
              </a:rPr>
              <a:t> papers</a:t>
            </a:r>
            <a:endParaRPr lang="en-US" dirty="0">
              <a:latin typeface="+mj-lt"/>
            </a:endParaRPr>
          </a:p>
          <a:p>
            <a:pPr lvl="1"/>
            <a:r>
              <a:rPr lang="en-US" b="1" dirty="0" smtClean="0">
                <a:solidFill>
                  <a:srgbClr val="FFC000"/>
                </a:solidFill>
                <a:latin typeface="+mj-lt"/>
              </a:rPr>
              <a:t>11</a:t>
            </a:r>
            <a:r>
              <a:rPr lang="en-US" dirty="0" smtClean="0">
                <a:latin typeface="+mj-lt"/>
              </a:rPr>
              <a:t> proceedings since </a:t>
            </a:r>
            <a:r>
              <a:rPr lang="en-US" dirty="0">
                <a:latin typeface="+mj-lt"/>
              </a:rPr>
              <a:t>the </a:t>
            </a:r>
            <a:r>
              <a:rPr lang="en-US" dirty="0" smtClean="0">
                <a:latin typeface="+mj-lt"/>
              </a:rPr>
              <a:t>2019 Team Meeting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350" y="2038350"/>
            <a:ext cx="11163300" cy="4591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556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Cascade">
  <a:themeElements>
    <a:clrScheme name="Cascade 11">
      <a:dk1>
        <a:srgbClr val="FFFFCC"/>
      </a:dk1>
      <a:lt1>
        <a:srgbClr val="FFFFFF"/>
      </a:lt1>
      <a:dk2>
        <a:srgbClr val="000039"/>
      </a:dk2>
      <a:lt2>
        <a:srgbClr val="FFFFFF"/>
      </a:lt2>
      <a:accent1>
        <a:srgbClr val="0078F0"/>
      </a:accent1>
      <a:accent2>
        <a:srgbClr val="CCECFF"/>
      </a:accent2>
      <a:accent3>
        <a:srgbClr val="AAAAAE"/>
      </a:accent3>
      <a:accent4>
        <a:srgbClr val="DADADA"/>
      </a:accent4>
      <a:accent5>
        <a:srgbClr val="AABEF6"/>
      </a:accent5>
      <a:accent6>
        <a:srgbClr val="B9D6E7"/>
      </a:accent6>
      <a:hlink>
        <a:srgbClr val="3399FF"/>
      </a:hlink>
      <a:folHlink>
        <a:srgbClr val="FFCC00"/>
      </a:folHlink>
    </a:clrScheme>
    <a:fontScheme name="Cascade">
      <a:majorFont>
        <a:latin typeface="Verdana"/>
        <a:ea typeface=""/>
        <a:cs typeface=""/>
      </a:majorFont>
      <a:minorFont>
        <a:latin typeface="Arial Unicode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scade 1">
        <a:dk1>
          <a:srgbClr val="C0C0C0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5C5C8A"/>
        </a:accent6>
        <a:hlink>
          <a:srgbClr val="FFFF99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2">
        <a:dk1>
          <a:srgbClr val="CC99FF"/>
        </a:dk1>
        <a:lt1>
          <a:srgbClr val="FFFFFF"/>
        </a:lt1>
        <a:dk2>
          <a:srgbClr val="400040"/>
        </a:dk2>
        <a:lt2>
          <a:srgbClr val="FFFFFF"/>
        </a:lt2>
        <a:accent1>
          <a:srgbClr val="FF66FF"/>
        </a:accent1>
        <a:accent2>
          <a:srgbClr val="CC00CC"/>
        </a:accent2>
        <a:accent3>
          <a:srgbClr val="AFAAAF"/>
        </a:accent3>
        <a:accent4>
          <a:srgbClr val="DADADA"/>
        </a:accent4>
        <a:accent5>
          <a:srgbClr val="FFB8FF"/>
        </a:accent5>
        <a:accent6>
          <a:srgbClr val="B900B9"/>
        </a:accent6>
        <a:hlink>
          <a:srgbClr val="FF7C80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3">
        <a:dk1>
          <a:srgbClr val="CC99FF"/>
        </a:dk1>
        <a:lt1>
          <a:srgbClr val="FFFFFF"/>
        </a:lt1>
        <a:dk2>
          <a:srgbClr val="34022D"/>
        </a:dk2>
        <a:lt2>
          <a:srgbClr val="FFFFFF"/>
        </a:lt2>
        <a:accent1>
          <a:srgbClr val="775EC8"/>
        </a:accent1>
        <a:accent2>
          <a:srgbClr val="9933FF"/>
        </a:accent2>
        <a:accent3>
          <a:srgbClr val="AEAAAD"/>
        </a:accent3>
        <a:accent4>
          <a:srgbClr val="DADADA"/>
        </a:accent4>
        <a:accent5>
          <a:srgbClr val="BDB6E0"/>
        </a:accent5>
        <a:accent6>
          <a:srgbClr val="8A2DE7"/>
        </a:accent6>
        <a:hlink>
          <a:srgbClr val="993366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4">
        <a:dk1>
          <a:srgbClr val="FFFFCC"/>
        </a:dk1>
        <a:lt1>
          <a:srgbClr val="FFFFFF"/>
        </a:lt1>
        <a:dk2>
          <a:srgbClr val="000066"/>
        </a:dk2>
        <a:lt2>
          <a:srgbClr val="FFFFFF"/>
        </a:lt2>
        <a:accent1>
          <a:srgbClr val="0078F0"/>
        </a:accent1>
        <a:accent2>
          <a:srgbClr val="CCECFF"/>
        </a:accent2>
        <a:accent3>
          <a:srgbClr val="AAAAB8"/>
        </a:accent3>
        <a:accent4>
          <a:srgbClr val="DADADA"/>
        </a:accent4>
        <a:accent5>
          <a:srgbClr val="AABEF6"/>
        </a:accent5>
        <a:accent6>
          <a:srgbClr val="B9D6E7"/>
        </a:accent6>
        <a:hlink>
          <a:srgbClr val="3399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5">
        <a:dk1>
          <a:srgbClr val="00FFFF"/>
        </a:dk1>
        <a:lt1>
          <a:srgbClr val="FFFFFF"/>
        </a:lt1>
        <a:dk2>
          <a:srgbClr val="4E009C"/>
        </a:dk2>
        <a:lt2>
          <a:srgbClr val="FFFFFF"/>
        </a:lt2>
        <a:accent1>
          <a:srgbClr val="00A8A4"/>
        </a:accent1>
        <a:accent2>
          <a:srgbClr val="3399FF"/>
        </a:accent2>
        <a:accent3>
          <a:srgbClr val="B2AACB"/>
        </a:accent3>
        <a:accent4>
          <a:srgbClr val="DADADA"/>
        </a:accent4>
        <a:accent5>
          <a:srgbClr val="AAD1CF"/>
        </a:accent5>
        <a:accent6>
          <a:srgbClr val="2D8A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6">
        <a:dk1>
          <a:srgbClr val="CCCC33"/>
        </a:dk1>
        <a:lt1>
          <a:srgbClr val="FFFFFF"/>
        </a:lt1>
        <a:dk2>
          <a:srgbClr val="003300"/>
        </a:dk2>
        <a:lt2>
          <a:srgbClr val="FFFFCC"/>
        </a:lt2>
        <a:accent1>
          <a:srgbClr val="008000"/>
        </a:accent1>
        <a:accent2>
          <a:srgbClr val="669900"/>
        </a:accent2>
        <a:accent3>
          <a:srgbClr val="AAADAA"/>
        </a:accent3>
        <a:accent4>
          <a:srgbClr val="DADADA"/>
        </a:accent4>
        <a:accent5>
          <a:srgbClr val="AAC0AA"/>
        </a:accent5>
        <a:accent6>
          <a:srgbClr val="5C8A00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7">
        <a:dk1>
          <a:srgbClr val="CCCC99"/>
        </a:dk1>
        <a:lt1>
          <a:srgbClr val="FFFFFF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996633"/>
        </a:accent2>
        <a:accent3>
          <a:srgbClr val="C0AAAA"/>
        </a:accent3>
        <a:accent4>
          <a:srgbClr val="DADADA"/>
        </a:accent4>
        <a:accent5>
          <a:srgbClr val="E2CAAA"/>
        </a:accent5>
        <a:accent6>
          <a:srgbClr val="8A5C2D"/>
        </a:accent6>
        <a:hlink>
          <a:srgbClr val="FFFFCC"/>
        </a:hlink>
        <a:folHlink>
          <a:srgbClr val="DDD8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8">
        <a:dk1>
          <a:srgbClr val="204162"/>
        </a:dk1>
        <a:lt1>
          <a:srgbClr val="FFFFFF"/>
        </a:lt1>
        <a:dk2>
          <a:srgbClr val="204162"/>
        </a:dk2>
        <a:lt2>
          <a:srgbClr val="003300"/>
        </a:lt2>
        <a:accent1>
          <a:srgbClr val="99CC00"/>
        </a:accent1>
        <a:accent2>
          <a:srgbClr val="336633"/>
        </a:accent2>
        <a:accent3>
          <a:srgbClr val="FFFFFF"/>
        </a:accent3>
        <a:accent4>
          <a:srgbClr val="1A3653"/>
        </a:accent4>
        <a:accent5>
          <a:srgbClr val="CAE2AA"/>
        </a:accent5>
        <a:accent6>
          <a:srgbClr val="2D5C2D"/>
        </a:accent6>
        <a:hlink>
          <a:srgbClr val="6666FF"/>
        </a:hlink>
        <a:folHlink>
          <a:srgbClr val="C5C2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scade 9">
        <a:dk1>
          <a:srgbClr val="000000"/>
        </a:dk1>
        <a:lt1>
          <a:srgbClr val="FFFFFF"/>
        </a:lt1>
        <a:dk2>
          <a:srgbClr val="1C1C34"/>
        </a:dk2>
        <a:lt2>
          <a:srgbClr val="000066"/>
        </a:lt2>
        <a:accent1>
          <a:srgbClr val="DDDDDD"/>
        </a:accent1>
        <a:accent2>
          <a:srgbClr val="6699CC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5C8AB9"/>
        </a:accent6>
        <a:hlink>
          <a:srgbClr val="005A58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scade 10">
        <a:dk1>
          <a:srgbClr val="FFFFCC"/>
        </a:dk1>
        <a:lt1>
          <a:srgbClr val="FFFFFF"/>
        </a:lt1>
        <a:dk2>
          <a:srgbClr val="000033"/>
        </a:dk2>
        <a:lt2>
          <a:srgbClr val="FFFFFF"/>
        </a:lt2>
        <a:accent1>
          <a:srgbClr val="0078F0"/>
        </a:accent1>
        <a:accent2>
          <a:srgbClr val="CCECFF"/>
        </a:accent2>
        <a:accent3>
          <a:srgbClr val="AAAAAD"/>
        </a:accent3>
        <a:accent4>
          <a:srgbClr val="DADADA"/>
        </a:accent4>
        <a:accent5>
          <a:srgbClr val="AABEF6"/>
        </a:accent5>
        <a:accent6>
          <a:srgbClr val="B9D6E7"/>
        </a:accent6>
        <a:hlink>
          <a:srgbClr val="3399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11">
        <a:dk1>
          <a:srgbClr val="FFFFCC"/>
        </a:dk1>
        <a:lt1>
          <a:srgbClr val="FFFFFF"/>
        </a:lt1>
        <a:dk2>
          <a:srgbClr val="000039"/>
        </a:dk2>
        <a:lt2>
          <a:srgbClr val="FFFFFF"/>
        </a:lt2>
        <a:accent1>
          <a:srgbClr val="0078F0"/>
        </a:accent1>
        <a:accent2>
          <a:srgbClr val="CCECFF"/>
        </a:accent2>
        <a:accent3>
          <a:srgbClr val="AAAAAE"/>
        </a:accent3>
        <a:accent4>
          <a:srgbClr val="DADADA"/>
        </a:accent4>
        <a:accent5>
          <a:srgbClr val="AABEF6"/>
        </a:accent5>
        <a:accent6>
          <a:srgbClr val="B9D6E7"/>
        </a:accent6>
        <a:hlink>
          <a:srgbClr val="3399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66591</TotalTime>
  <Words>1318</Words>
  <Application>Microsoft Office PowerPoint</Application>
  <PresentationFormat>Widescreen</PresentationFormat>
  <Paragraphs>363</Paragraphs>
  <Slides>11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Arial Unicode MS</vt:lpstr>
      <vt:lpstr>Verdana</vt:lpstr>
      <vt:lpstr>Wingdings</vt:lpstr>
      <vt:lpstr>Cascade</vt:lpstr>
      <vt:lpstr>Life Cycle of JACoW Tools,  SPMS Instances &amp;  Publication to JACoW.org</vt:lpstr>
      <vt:lpstr>Outline</vt:lpstr>
      <vt:lpstr>Support Activities of an RSC</vt:lpstr>
      <vt:lpstr>Lifetime of an SPMS Instance for a Conference</vt:lpstr>
      <vt:lpstr>SPMS Support: Instantiations during 2020</vt:lpstr>
      <vt:lpstr>SPMS Support: Instantiations during 2021</vt:lpstr>
      <vt:lpstr>SPMS instances - status board</vt:lpstr>
      <vt:lpstr>SPMS Incident Categories during 2020-2021</vt:lpstr>
      <vt:lpstr>JACoW Publications – The end result</vt:lpstr>
      <vt:lpstr>JACoW Publications 2020-2021</vt:lpstr>
      <vt:lpstr>Conclusions (2020-2021)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SPMS Regional Support Centre Activities in Europe and JACoW website</dc:title>
  <dc:subject>Presentation at JACoW Team Meeting in Tsukuba</dc:subject>
  <dc:creator>Ronny BILLEN</dc:creator>
  <cp:lastModifiedBy>Ronny Billen</cp:lastModifiedBy>
  <cp:revision>1568</cp:revision>
  <dcterms:created xsi:type="dcterms:W3CDTF">2006-10-20T13:38:19Z</dcterms:created>
  <dcterms:modified xsi:type="dcterms:W3CDTF">2021-12-15T08:51:15Z</dcterms:modified>
</cp:coreProperties>
</file>