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91" r:id="rId3"/>
    <p:sldId id="273" r:id="rId4"/>
    <p:sldId id="257" r:id="rId5"/>
    <p:sldId id="295" r:id="rId6"/>
    <p:sldId id="258" r:id="rId7"/>
    <p:sldId id="280" r:id="rId8"/>
    <p:sldId id="281" r:id="rId9"/>
    <p:sldId id="292" r:id="rId10"/>
    <p:sldId id="264" r:id="rId11"/>
    <p:sldId id="289" r:id="rId12"/>
    <p:sldId id="265" r:id="rId13"/>
    <p:sldId id="282" r:id="rId14"/>
    <p:sldId id="270" r:id="rId15"/>
    <p:sldId id="286" r:id="rId16"/>
    <p:sldId id="290" r:id="rId17"/>
    <p:sldId id="285" r:id="rId18"/>
    <p:sldId id="287" r:id="rId19"/>
    <p:sldId id="288" r:id="rId20"/>
    <p:sldId id="283" r:id="rId21"/>
    <p:sldId id="271" r:id="rId22"/>
    <p:sldId id="259" r:id="rId23"/>
    <p:sldId id="260" r:id="rId24"/>
    <p:sldId id="261" r:id="rId25"/>
    <p:sldId id="266" r:id="rId26"/>
    <p:sldId id="267" r:id="rId27"/>
    <p:sldId id="272" r:id="rId28"/>
    <p:sldId id="274" r:id="rId29"/>
    <p:sldId id="284" r:id="rId30"/>
    <p:sldId id="276" r:id="rId31"/>
    <p:sldId id="293" r:id="rId32"/>
    <p:sldId id="262" r:id="rId33"/>
    <p:sldId id="268" r:id="rId34"/>
    <p:sldId id="269" r:id="rId35"/>
    <p:sldId id="277" r:id="rId36"/>
    <p:sldId id="279" r:id="rId37"/>
    <p:sldId id="263" r:id="rId38"/>
    <p:sldId id="275" r:id="rId39"/>
    <p:sldId id="294" r:id="rId40"/>
    <p:sldId id="296"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5" d="100"/>
          <a:sy n="125" d="100"/>
        </p:scale>
        <p:origin x="120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6751371756993E-2"/>
          <c:y val="7.9790513448300404E-2"/>
          <c:w val="0.54279993583346198"/>
          <c:h val="0.73240144418423103"/>
        </c:manualLayout>
      </c:layout>
      <c:pieChart>
        <c:varyColors val="1"/>
        <c:ser>
          <c:idx val="0"/>
          <c:order val="0"/>
          <c:tx>
            <c:strRef>
              <c:f>Sheet3!$C$2:$C$6</c:f>
              <c:strCache>
                <c:ptCount val="1"/>
                <c:pt idx="0">
                  <c:v>TC06 Reference or Reference formatting incorrect TC04 Figure formatting incorrect TC02 Text formatting incorrect TC03 Table formatting incorrect TC01 Incorrect Title, Authors, Affiliation formatting</c:v>
                </c:pt>
              </c:strCache>
            </c:strRef>
          </c:tx>
          <c:explosion val="7"/>
          <c:dLbls>
            <c:spPr>
              <a:noFill/>
              <a:ln>
                <a:noFill/>
              </a:ln>
              <a:effectLst/>
            </c:spPr>
            <c:txPr>
              <a:bodyPr/>
              <a:lstStyle/>
              <a:p>
                <a:pPr>
                  <a:defRPr sz="16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Sheet3!$C$2:$C$6</c:f>
              <c:strCache>
                <c:ptCount val="5"/>
                <c:pt idx="0">
                  <c:v>TC06 Reference or Reference formatting incorrect</c:v>
                </c:pt>
                <c:pt idx="1">
                  <c:v>TC04 Figure formatting incorrect</c:v>
                </c:pt>
                <c:pt idx="2">
                  <c:v>TC02 Text formatting incorrect</c:v>
                </c:pt>
                <c:pt idx="3">
                  <c:v>TC03 Table formatting incorrect</c:v>
                </c:pt>
                <c:pt idx="4">
                  <c:v>TC01 Incorrect Title, Authors, Affiliation formatting</c:v>
                </c:pt>
              </c:strCache>
            </c:strRef>
          </c:cat>
          <c:val>
            <c:numRef>
              <c:f>Sheet3!$B$2:$B$6</c:f>
              <c:numCache>
                <c:formatCode>0.00%</c:formatCode>
                <c:ptCount val="5"/>
                <c:pt idx="0">
                  <c:v>0.2344</c:v>
                </c:pt>
                <c:pt idx="1">
                  <c:v>0.13650000000000001</c:v>
                </c:pt>
                <c:pt idx="2">
                  <c:v>0.1225</c:v>
                </c:pt>
                <c:pt idx="3">
                  <c:v>0.1</c:v>
                </c:pt>
                <c:pt idx="4">
                  <c:v>8.1600000000000006E-2</c:v>
                </c:pt>
              </c:numCache>
            </c:numRef>
          </c:val>
          <c:extLst>
            <c:ext xmlns:c16="http://schemas.microsoft.com/office/drawing/2014/chart" uri="{C3380CC4-5D6E-409C-BE32-E72D297353CC}">
              <c16:uniqueId val="{00000000-FA69-46A1-B779-4A56B2F39674}"/>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55602565624021605"/>
          <c:y val="3.3012339368728001E-2"/>
          <c:w val="0.44397434375978401"/>
          <c:h val="0.83597032886371903"/>
        </c:manualLayout>
      </c:layout>
      <c:overlay val="0"/>
      <c:txPr>
        <a:bodyPr/>
        <a:lstStyle/>
        <a:p>
          <a:pPr>
            <a:defRPr sz="1400"/>
          </a:pPr>
          <a:endParaRPr lang="en-US"/>
        </a:p>
      </c:txPr>
    </c:legend>
    <c:plotVisOnly val="1"/>
    <c:dispBlanksAs val="gap"/>
    <c:showDLblsOverMax val="0"/>
  </c:chart>
  <c:spPr>
    <a:ln>
      <a:solidFill>
        <a:schemeClr val="tx1"/>
      </a:solid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FD42FD-CA69-5540-84C6-403AB893D4FD}" type="datetimeFigureOut">
              <a:rPr lang="en-US" smtClean="0"/>
              <a:t>12/3/2019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9FE3B1-7A5A-E844-9FAC-A46F8E33DF70}" type="slidenum">
              <a:rPr lang="en-US" smtClean="0"/>
              <a:t>‹#›</a:t>
            </a:fld>
            <a:endParaRPr lang="en-US"/>
          </a:p>
        </p:txBody>
      </p:sp>
    </p:spTree>
    <p:extLst>
      <p:ext uri="{BB962C8B-B14F-4D97-AF65-F5344CB8AC3E}">
        <p14:creationId xmlns:p14="http://schemas.microsoft.com/office/powerpoint/2010/main" val="40042426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9FE3B1-7A5A-E844-9FAC-A46F8E33DF70}" type="slidenum">
              <a:rPr lang="en-US" smtClean="0"/>
              <a:t>8</a:t>
            </a:fld>
            <a:endParaRPr lang="en-US"/>
          </a:p>
        </p:txBody>
      </p:sp>
    </p:spTree>
    <p:extLst>
      <p:ext uri="{BB962C8B-B14F-4D97-AF65-F5344CB8AC3E}">
        <p14:creationId xmlns:p14="http://schemas.microsoft.com/office/powerpoint/2010/main" val="2857462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9FE3B1-7A5A-E844-9FAC-A46F8E33DF70}" type="slidenum">
              <a:rPr lang="en-US" smtClean="0"/>
              <a:t>9</a:t>
            </a:fld>
            <a:endParaRPr lang="en-US"/>
          </a:p>
        </p:txBody>
      </p:sp>
    </p:spTree>
    <p:extLst>
      <p:ext uri="{BB962C8B-B14F-4D97-AF65-F5344CB8AC3E}">
        <p14:creationId xmlns:p14="http://schemas.microsoft.com/office/powerpoint/2010/main" val="2857462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DDCA1845-2557-42D6-8A02-1EB32CBCA444}" type="datetimeFigureOut">
              <a:rPr lang="en-AU" smtClean="0"/>
              <a:t>3/12/2019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7D2E470-74BD-4F92-A0F8-15A658C45527}" type="slidenum">
              <a:rPr lang="en-AU" smtClean="0"/>
              <a:t>‹#›</a:t>
            </a:fld>
            <a:endParaRPr lang="en-AU"/>
          </a:p>
        </p:txBody>
      </p:sp>
    </p:spTree>
    <p:extLst>
      <p:ext uri="{BB962C8B-B14F-4D97-AF65-F5344CB8AC3E}">
        <p14:creationId xmlns:p14="http://schemas.microsoft.com/office/powerpoint/2010/main" val="1572236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DCA1845-2557-42D6-8A02-1EB32CBCA444}" type="datetimeFigureOut">
              <a:rPr lang="en-AU" smtClean="0"/>
              <a:t>3/12/2019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7D2E470-74BD-4F92-A0F8-15A658C45527}" type="slidenum">
              <a:rPr lang="en-AU" smtClean="0"/>
              <a:t>‹#›</a:t>
            </a:fld>
            <a:endParaRPr lang="en-AU"/>
          </a:p>
        </p:txBody>
      </p:sp>
    </p:spTree>
    <p:extLst>
      <p:ext uri="{BB962C8B-B14F-4D97-AF65-F5344CB8AC3E}">
        <p14:creationId xmlns:p14="http://schemas.microsoft.com/office/powerpoint/2010/main" val="3435004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DCA1845-2557-42D6-8A02-1EB32CBCA444}" type="datetimeFigureOut">
              <a:rPr lang="en-AU" smtClean="0"/>
              <a:t>3/12/2019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7D2E470-74BD-4F92-A0F8-15A658C45527}" type="slidenum">
              <a:rPr lang="en-AU" smtClean="0"/>
              <a:t>‹#›</a:t>
            </a:fld>
            <a:endParaRPr lang="en-AU"/>
          </a:p>
        </p:txBody>
      </p:sp>
    </p:spTree>
    <p:extLst>
      <p:ext uri="{BB962C8B-B14F-4D97-AF65-F5344CB8AC3E}">
        <p14:creationId xmlns:p14="http://schemas.microsoft.com/office/powerpoint/2010/main" val="2762048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DCA1845-2557-42D6-8A02-1EB32CBCA444}" type="datetimeFigureOut">
              <a:rPr lang="en-AU" smtClean="0"/>
              <a:t>3/12/2019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7D2E470-74BD-4F92-A0F8-15A658C45527}" type="slidenum">
              <a:rPr lang="en-AU" smtClean="0"/>
              <a:t>‹#›</a:t>
            </a:fld>
            <a:endParaRPr lang="en-AU"/>
          </a:p>
        </p:txBody>
      </p:sp>
    </p:spTree>
    <p:extLst>
      <p:ext uri="{BB962C8B-B14F-4D97-AF65-F5344CB8AC3E}">
        <p14:creationId xmlns:p14="http://schemas.microsoft.com/office/powerpoint/2010/main" val="72182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CA1845-2557-42D6-8A02-1EB32CBCA444}" type="datetimeFigureOut">
              <a:rPr lang="en-AU" smtClean="0"/>
              <a:t>3/12/2019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7D2E470-74BD-4F92-A0F8-15A658C45527}" type="slidenum">
              <a:rPr lang="en-AU" smtClean="0"/>
              <a:t>‹#›</a:t>
            </a:fld>
            <a:endParaRPr lang="en-AU"/>
          </a:p>
        </p:txBody>
      </p:sp>
    </p:spTree>
    <p:extLst>
      <p:ext uri="{BB962C8B-B14F-4D97-AF65-F5344CB8AC3E}">
        <p14:creationId xmlns:p14="http://schemas.microsoft.com/office/powerpoint/2010/main" val="1513718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DDCA1845-2557-42D6-8A02-1EB32CBCA444}" type="datetimeFigureOut">
              <a:rPr lang="en-AU" smtClean="0"/>
              <a:t>3/12/2019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7D2E470-74BD-4F92-A0F8-15A658C45527}" type="slidenum">
              <a:rPr lang="en-AU" smtClean="0"/>
              <a:t>‹#›</a:t>
            </a:fld>
            <a:endParaRPr lang="en-AU"/>
          </a:p>
        </p:txBody>
      </p:sp>
    </p:spTree>
    <p:extLst>
      <p:ext uri="{BB962C8B-B14F-4D97-AF65-F5344CB8AC3E}">
        <p14:creationId xmlns:p14="http://schemas.microsoft.com/office/powerpoint/2010/main" val="1298598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DDCA1845-2557-42D6-8A02-1EB32CBCA444}" type="datetimeFigureOut">
              <a:rPr lang="en-AU" smtClean="0"/>
              <a:t>3/12/2019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7D2E470-74BD-4F92-A0F8-15A658C45527}" type="slidenum">
              <a:rPr lang="en-AU" smtClean="0"/>
              <a:t>‹#›</a:t>
            </a:fld>
            <a:endParaRPr lang="en-AU"/>
          </a:p>
        </p:txBody>
      </p:sp>
    </p:spTree>
    <p:extLst>
      <p:ext uri="{BB962C8B-B14F-4D97-AF65-F5344CB8AC3E}">
        <p14:creationId xmlns:p14="http://schemas.microsoft.com/office/powerpoint/2010/main" val="987506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DDCA1845-2557-42D6-8A02-1EB32CBCA444}" type="datetimeFigureOut">
              <a:rPr lang="en-AU" smtClean="0"/>
              <a:t>3/12/2019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7D2E470-74BD-4F92-A0F8-15A658C45527}" type="slidenum">
              <a:rPr lang="en-AU" smtClean="0"/>
              <a:t>‹#›</a:t>
            </a:fld>
            <a:endParaRPr lang="en-AU"/>
          </a:p>
        </p:txBody>
      </p:sp>
    </p:spTree>
    <p:extLst>
      <p:ext uri="{BB962C8B-B14F-4D97-AF65-F5344CB8AC3E}">
        <p14:creationId xmlns:p14="http://schemas.microsoft.com/office/powerpoint/2010/main" val="1294584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CA1845-2557-42D6-8A02-1EB32CBCA444}" type="datetimeFigureOut">
              <a:rPr lang="en-AU" smtClean="0"/>
              <a:t>3/12/2019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07D2E470-74BD-4F92-A0F8-15A658C45527}" type="slidenum">
              <a:rPr lang="en-AU" smtClean="0"/>
              <a:t>‹#›</a:t>
            </a:fld>
            <a:endParaRPr lang="en-AU"/>
          </a:p>
        </p:txBody>
      </p:sp>
    </p:spTree>
    <p:extLst>
      <p:ext uri="{BB962C8B-B14F-4D97-AF65-F5344CB8AC3E}">
        <p14:creationId xmlns:p14="http://schemas.microsoft.com/office/powerpoint/2010/main" val="3117146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CA1845-2557-42D6-8A02-1EB32CBCA444}" type="datetimeFigureOut">
              <a:rPr lang="en-AU" smtClean="0"/>
              <a:t>3/12/2019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7D2E470-74BD-4F92-A0F8-15A658C45527}" type="slidenum">
              <a:rPr lang="en-AU" smtClean="0"/>
              <a:t>‹#›</a:t>
            </a:fld>
            <a:endParaRPr lang="en-AU"/>
          </a:p>
        </p:txBody>
      </p:sp>
    </p:spTree>
    <p:extLst>
      <p:ext uri="{BB962C8B-B14F-4D97-AF65-F5344CB8AC3E}">
        <p14:creationId xmlns:p14="http://schemas.microsoft.com/office/powerpoint/2010/main" val="4050925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CA1845-2557-42D6-8A02-1EB32CBCA444}" type="datetimeFigureOut">
              <a:rPr lang="en-AU" smtClean="0"/>
              <a:t>3/12/2019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7D2E470-74BD-4F92-A0F8-15A658C45527}" type="slidenum">
              <a:rPr lang="en-AU" smtClean="0"/>
              <a:t>‹#›</a:t>
            </a:fld>
            <a:endParaRPr lang="en-AU"/>
          </a:p>
        </p:txBody>
      </p:sp>
    </p:spTree>
    <p:extLst>
      <p:ext uri="{BB962C8B-B14F-4D97-AF65-F5344CB8AC3E}">
        <p14:creationId xmlns:p14="http://schemas.microsoft.com/office/powerpoint/2010/main" val="184549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CA1845-2557-42D6-8A02-1EB32CBCA444}" type="datetimeFigureOut">
              <a:rPr lang="en-AU" smtClean="0"/>
              <a:t>3/12/2019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2E470-74BD-4F92-A0F8-15A658C45527}" type="slidenum">
              <a:rPr lang="en-AU" smtClean="0"/>
              <a:t>‹#›</a:t>
            </a:fld>
            <a:endParaRPr lang="en-AU"/>
          </a:p>
        </p:txBody>
      </p:sp>
    </p:spTree>
    <p:extLst>
      <p:ext uri="{BB962C8B-B14F-4D97-AF65-F5344CB8AC3E}">
        <p14:creationId xmlns:p14="http://schemas.microsoft.com/office/powerpoint/2010/main" val="2153774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jacow.org/"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package" Target="../embeddings/Microsoft_Excel_Worksheet.xlsx"/></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ref.ipac19.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628800"/>
            <a:ext cx="8158633" cy="2952328"/>
          </a:xfrm>
        </p:spPr>
        <p:txBody>
          <a:bodyPr>
            <a:normAutofit/>
          </a:bodyPr>
          <a:lstStyle/>
          <a:p>
            <a:r>
              <a:rPr lang="en-AU" dirty="0"/>
              <a:t>Editing Tips and Tricks</a:t>
            </a:r>
            <a:br>
              <a:rPr lang="en-AU" dirty="0"/>
            </a:br>
            <a:r>
              <a:rPr lang="en-AU" dirty="0"/>
              <a:t>Using MS Word and </a:t>
            </a:r>
            <a:r>
              <a:rPr lang="en-AU" dirty="0" err="1"/>
              <a:t>PitStop</a:t>
            </a:r>
            <a:br>
              <a:rPr lang="en-AU" dirty="0"/>
            </a:br>
            <a:r>
              <a:rPr lang="en-AU" dirty="0"/>
              <a:t>2019 Team Meeting</a:t>
            </a:r>
            <a:br>
              <a:rPr lang="en-AU" dirty="0"/>
            </a:br>
            <a:r>
              <a:rPr lang="en-AU" dirty="0"/>
              <a:t>Santos, Brazil</a:t>
            </a:r>
          </a:p>
        </p:txBody>
      </p:sp>
    </p:spTree>
    <p:extLst>
      <p:ext uri="{BB962C8B-B14F-4D97-AF65-F5344CB8AC3E}">
        <p14:creationId xmlns:p14="http://schemas.microsoft.com/office/powerpoint/2010/main" val="1792045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9552" y="404664"/>
            <a:ext cx="8352928" cy="10801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dirty="0"/>
              <a:t>Let’s get started</a:t>
            </a:r>
          </a:p>
        </p:txBody>
      </p:sp>
      <p:sp>
        <p:nvSpPr>
          <p:cNvPr id="11" name="Title 1"/>
          <p:cNvSpPr txBox="1">
            <a:spLocks/>
          </p:cNvSpPr>
          <p:nvPr/>
        </p:nvSpPr>
        <p:spPr>
          <a:xfrm>
            <a:off x="539552" y="1556792"/>
            <a:ext cx="8208912" cy="36724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sz="2000" b="1" dirty="0">
                <a:solidFill>
                  <a:srgbClr val="0000FF"/>
                </a:solidFill>
                <a:latin typeface="Arial"/>
                <a:cs typeface="Arial"/>
              </a:rPr>
              <a:t>Which software should you use to correct this paper you downloaded?  </a:t>
            </a:r>
          </a:p>
          <a:p>
            <a:pPr algn="l"/>
            <a:r>
              <a:rPr lang="en-AU" sz="2000" b="1" dirty="0">
                <a:solidFill>
                  <a:srgbClr val="0000FF"/>
                </a:solidFill>
                <a:latin typeface="Arial"/>
                <a:cs typeface="Arial"/>
              </a:rPr>
              <a:t> </a:t>
            </a:r>
          </a:p>
          <a:p>
            <a:pPr algn="l"/>
            <a:r>
              <a:rPr lang="en-AU" sz="2000" b="1" dirty="0">
                <a:solidFill>
                  <a:srgbClr val="0000FF"/>
                </a:solidFill>
                <a:latin typeface="Arial"/>
                <a:cs typeface="Arial"/>
              </a:rPr>
              <a:t>Acrobat or </a:t>
            </a:r>
            <a:r>
              <a:rPr lang="en-AU" sz="2000" b="1" dirty="0" err="1">
                <a:solidFill>
                  <a:srgbClr val="0000FF"/>
                </a:solidFill>
                <a:latin typeface="Arial"/>
                <a:cs typeface="Arial"/>
              </a:rPr>
              <a:t>Pitstop</a:t>
            </a:r>
            <a:r>
              <a:rPr lang="en-AU" sz="2000" b="1" dirty="0">
                <a:solidFill>
                  <a:srgbClr val="0000FF"/>
                </a:solidFill>
                <a:latin typeface="Arial"/>
                <a:cs typeface="Arial"/>
              </a:rPr>
              <a:t>?  </a:t>
            </a:r>
          </a:p>
          <a:p>
            <a:pPr algn="l"/>
            <a:r>
              <a:rPr lang="en-AU" sz="2000" b="1" dirty="0">
                <a:solidFill>
                  <a:srgbClr val="0000FF"/>
                </a:solidFill>
                <a:latin typeface="Arial"/>
                <a:cs typeface="Arial"/>
              </a:rPr>
              <a:t>Or go to the source Word/</a:t>
            </a:r>
            <a:r>
              <a:rPr lang="en-AU" sz="2000" b="1" dirty="0" err="1">
                <a:solidFill>
                  <a:srgbClr val="0000FF"/>
                </a:solidFill>
                <a:latin typeface="Arial"/>
                <a:cs typeface="Arial"/>
              </a:rPr>
              <a:t>LATeX</a:t>
            </a:r>
            <a:r>
              <a:rPr lang="en-AU" sz="2000" b="1" dirty="0">
                <a:solidFill>
                  <a:srgbClr val="0000FF"/>
                </a:solidFill>
                <a:latin typeface="Arial"/>
                <a:cs typeface="Arial"/>
              </a:rPr>
              <a:t>?</a:t>
            </a:r>
          </a:p>
          <a:p>
            <a:pPr algn="l"/>
            <a:endParaRPr lang="en-AU" sz="2000" b="1" dirty="0">
              <a:solidFill>
                <a:srgbClr val="0000FF"/>
              </a:solidFill>
              <a:latin typeface="Arial"/>
              <a:cs typeface="Arial"/>
            </a:endParaRPr>
          </a:p>
          <a:p>
            <a:pPr algn="l"/>
            <a:r>
              <a:rPr lang="en-AU" sz="2000" b="1" dirty="0">
                <a:solidFill>
                  <a:srgbClr val="0000FF"/>
                </a:solidFill>
                <a:latin typeface="Arial"/>
                <a:cs typeface="Arial"/>
              </a:rPr>
              <a:t>Should you use </a:t>
            </a:r>
            <a:r>
              <a:rPr lang="en-AU" sz="2000" b="1" dirty="0" err="1">
                <a:solidFill>
                  <a:srgbClr val="0000FF"/>
                </a:solidFill>
                <a:latin typeface="Arial"/>
                <a:cs typeface="Arial"/>
              </a:rPr>
              <a:t>CatScan</a:t>
            </a:r>
            <a:r>
              <a:rPr lang="en-AU" sz="2000" b="1" dirty="0">
                <a:solidFill>
                  <a:srgbClr val="0000FF"/>
                </a:solidFill>
                <a:latin typeface="Arial"/>
                <a:cs typeface="Arial"/>
              </a:rPr>
              <a:t> first?</a:t>
            </a:r>
          </a:p>
          <a:p>
            <a:pPr algn="l"/>
            <a:endParaRPr lang="en-AU" sz="2000" b="1" dirty="0">
              <a:solidFill>
                <a:srgbClr val="0000FF"/>
              </a:solidFill>
              <a:latin typeface="Arial"/>
              <a:cs typeface="Arial"/>
            </a:endParaRPr>
          </a:p>
          <a:p>
            <a:pPr algn="l"/>
            <a:r>
              <a:rPr lang="en-AU" sz="2000" b="1" dirty="0">
                <a:solidFill>
                  <a:srgbClr val="0000FF"/>
                </a:solidFill>
                <a:latin typeface="Arial"/>
                <a:cs typeface="Arial"/>
              </a:rPr>
              <a:t>Should you use </a:t>
            </a:r>
            <a:r>
              <a:rPr lang="en-AU" sz="2000" b="1" dirty="0" err="1">
                <a:solidFill>
                  <a:srgbClr val="0000FF"/>
                </a:solidFill>
                <a:latin typeface="Arial"/>
                <a:cs typeface="Arial"/>
              </a:rPr>
              <a:t>CatScan</a:t>
            </a:r>
            <a:r>
              <a:rPr lang="en-AU" sz="2000" b="1" dirty="0">
                <a:solidFill>
                  <a:srgbClr val="0000FF"/>
                </a:solidFill>
                <a:latin typeface="Arial"/>
                <a:cs typeface="Arial"/>
              </a:rPr>
              <a:t> after you edit?</a:t>
            </a:r>
          </a:p>
          <a:p>
            <a:pPr algn="l"/>
            <a:endParaRPr lang="en-AU" sz="2000" b="1" dirty="0">
              <a:solidFill>
                <a:srgbClr val="0000FF"/>
              </a:solidFill>
              <a:latin typeface="Arial"/>
              <a:cs typeface="Arial"/>
            </a:endParaRPr>
          </a:p>
          <a:p>
            <a:pPr algn="l"/>
            <a:r>
              <a:rPr lang="en-AU" sz="2000" b="1" dirty="0" err="1">
                <a:solidFill>
                  <a:srgbClr val="0000FF"/>
                </a:solidFill>
                <a:latin typeface="Arial"/>
                <a:cs typeface="Arial"/>
              </a:rPr>
              <a:t>CatScan</a:t>
            </a:r>
            <a:r>
              <a:rPr lang="en-AU" sz="2000" b="1" dirty="0">
                <a:solidFill>
                  <a:srgbClr val="0000FF"/>
                </a:solidFill>
                <a:latin typeface="Arial"/>
                <a:cs typeface="Arial"/>
              </a:rPr>
              <a:t>: http://edit.ipac19.org/upload</a:t>
            </a:r>
          </a:p>
        </p:txBody>
      </p:sp>
    </p:spTree>
    <p:extLst>
      <p:ext uri="{BB962C8B-B14F-4D97-AF65-F5344CB8AC3E}">
        <p14:creationId xmlns:p14="http://schemas.microsoft.com/office/powerpoint/2010/main" val="569891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539552" y="404664"/>
            <a:ext cx="8352928" cy="10801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dirty="0"/>
              <a:t>Which software ?</a:t>
            </a:r>
          </a:p>
        </p:txBody>
      </p:sp>
      <p:sp>
        <p:nvSpPr>
          <p:cNvPr id="11" name="Title 1"/>
          <p:cNvSpPr txBox="1">
            <a:spLocks/>
          </p:cNvSpPr>
          <p:nvPr/>
        </p:nvSpPr>
        <p:spPr>
          <a:xfrm>
            <a:off x="467544" y="2204864"/>
            <a:ext cx="8208912" cy="25202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dirty="0"/>
              <a:t>MS Word </a:t>
            </a:r>
            <a:r>
              <a:rPr lang="mr-IN" dirty="0"/>
              <a:t>–</a:t>
            </a:r>
            <a:r>
              <a:rPr lang="en-AU" dirty="0"/>
              <a:t> lots of corrections</a:t>
            </a:r>
          </a:p>
          <a:p>
            <a:r>
              <a:rPr lang="en-AU" dirty="0"/>
              <a:t>Acrobat </a:t>
            </a:r>
            <a:r>
              <a:rPr lang="mr-IN" dirty="0"/>
              <a:t>–</a:t>
            </a:r>
            <a:r>
              <a:rPr lang="en-AU" dirty="0"/>
              <a:t> minor fixes</a:t>
            </a:r>
          </a:p>
          <a:p>
            <a:r>
              <a:rPr lang="en-AU" dirty="0" err="1"/>
              <a:t>PitStop</a:t>
            </a:r>
            <a:r>
              <a:rPr lang="en-AU" dirty="0"/>
              <a:t> </a:t>
            </a:r>
            <a:r>
              <a:rPr lang="mr-IN" dirty="0"/>
              <a:t>–</a:t>
            </a:r>
            <a:r>
              <a:rPr lang="en-AU" dirty="0"/>
              <a:t> minor fixes</a:t>
            </a:r>
          </a:p>
          <a:p>
            <a:endParaRPr lang="en-AU" b="1" dirty="0">
              <a:solidFill>
                <a:srgbClr val="0000FF"/>
              </a:solidFill>
            </a:endParaRPr>
          </a:p>
        </p:txBody>
      </p:sp>
    </p:spTree>
    <p:extLst>
      <p:ext uri="{BB962C8B-B14F-4D97-AF65-F5344CB8AC3E}">
        <p14:creationId xmlns:p14="http://schemas.microsoft.com/office/powerpoint/2010/main" val="988736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08112"/>
          </a:xfrm>
        </p:spPr>
        <p:txBody>
          <a:bodyPr>
            <a:normAutofit/>
          </a:bodyPr>
          <a:lstStyle/>
          <a:p>
            <a:r>
              <a:rPr lang="en-AU" dirty="0"/>
              <a:t>Minor edits:</a:t>
            </a:r>
          </a:p>
        </p:txBody>
      </p:sp>
      <p:sp>
        <p:nvSpPr>
          <p:cNvPr id="9" name="Title 1"/>
          <p:cNvSpPr txBox="1">
            <a:spLocks/>
          </p:cNvSpPr>
          <p:nvPr/>
        </p:nvSpPr>
        <p:spPr>
          <a:xfrm>
            <a:off x="467544" y="2132856"/>
            <a:ext cx="8229600" cy="4320480"/>
          </a:xfrm>
          <a:prstGeom prst="rect">
            <a:avLst/>
          </a:prstGeom>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57150" algn="l"/>
            <a:r>
              <a:rPr lang="en-AU" dirty="0">
                <a:solidFill>
                  <a:srgbClr val="0000FF"/>
                </a:solidFill>
              </a:rPr>
              <a:t>What to correct:</a:t>
            </a:r>
          </a:p>
          <a:p>
            <a:pPr marL="57150" algn="l"/>
            <a:endParaRPr lang="en-AU" dirty="0">
              <a:solidFill>
                <a:srgbClr val="0000FF"/>
              </a:solidFill>
            </a:endParaRPr>
          </a:p>
          <a:p>
            <a:pPr marL="338138" indent="-280988" algn="l">
              <a:buFont typeface="Arial"/>
              <a:buChar char="•"/>
            </a:pPr>
            <a:r>
              <a:rPr lang="en-AU" dirty="0"/>
              <a:t>Headings / Subheadings: i.e. font case upper or lower case</a:t>
            </a:r>
          </a:p>
          <a:p>
            <a:pPr marL="338138" indent="-280988" algn="l">
              <a:buFont typeface="Arial"/>
              <a:buChar char="•"/>
            </a:pPr>
            <a:r>
              <a:rPr lang="en-AU" dirty="0"/>
              <a:t>Column is too long for the page and needs to be nudged up</a:t>
            </a:r>
          </a:p>
          <a:p>
            <a:pPr marL="338138" indent="-280988" algn="l">
              <a:buFont typeface="Arial"/>
              <a:buChar char="•"/>
            </a:pPr>
            <a:r>
              <a:rPr lang="en-AU" dirty="0"/>
              <a:t>Footnote is below the media box</a:t>
            </a:r>
          </a:p>
          <a:p>
            <a:pPr marL="338138" indent="-280988" algn="l">
              <a:buFont typeface="Arial"/>
              <a:buChar char="•"/>
            </a:pPr>
            <a:r>
              <a:rPr lang="en-AU" dirty="0"/>
              <a:t>Figure or table prints into the column</a:t>
            </a:r>
          </a:p>
          <a:p>
            <a:pPr marL="338138" indent="-280988" algn="l">
              <a:buFont typeface="Arial"/>
              <a:buChar char="•"/>
            </a:pPr>
            <a:r>
              <a:rPr lang="en-AU" dirty="0"/>
              <a:t>Figure needs to be replaced because it renders too slow</a:t>
            </a:r>
          </a:p>
          <a:p>
            <a:pPr marL="338138" indent="-280988" algn="l">
              <a:buFont typeface="Arial"/>
              <a:buChar char="•"/>
            </a:pPr>
            <a:r>
              <a:rPr lang="en-AU" dirty="0"/>
              <a:t>Hyperlink in references</a:t>
            </a:r>
          </a:p>
          <a:p>
            <a:pPr marL="338138" indent="-280988" algn="l">
              <a:buFont typeface="Arial"/>
              <a:buChar char="•"/>
            </a:pPr>
            <a:r>
              <a:rPr lang="en-AU" dirty="0"/>
              <a:t>Figure caption begins with Fig. x: rather than Figure x:</a:t>
            </a:r>
          </a:p>
          <a:p>
            <a:pPr marL="338138" indent="-280988" algn="l">
              <a:buFont typeface="Arial"/>
              <a:buChar char="•"/>
            </a:pPr>
            <a:r>
              <a:rPr lang="en-AU" dirty="0"/>
              <a:t>Figure caption has no period</a:t>
            </a:r>
          </a:p>
          <a:p>
            <a:pPr marL="338138" indent="-280988" algn="l">
              <a:buFont typeface="Arial"/>
              <a:buChar char="•"/>
            </a:pPr>
            <a:r>
              <a:rPr lang="en-AU" dirty="0"/>
              <a:t>Table caption has a period</a:t>
            </a:r>
          </a:p>
          <a:p>
            <a:pPr marL="338138" indent="-280988" algn="l">
              <a:buFont typeface="Arial"/>
              <a:buChar char="•"/>
            </a:pPr>
            <a:r>
              <a:rPr lang="en-AU" dirty="0"/>
              <a:t>Captions are not in the correct spot (error: above for a figure, below for a table)</a:t>
            </a:r>
          </a:p>
        </p:txBody>
      </p:sp>
      <p:sp>
        <p:nvSpPr>
          <p:cNvPr id="12" name="Title 1"/>
          <p:cNvSpPr txBox="1">
            <a:spLocks/>
          </p:cNvSpPr>
          <p:nvPr/>
        </p:nvSpPr>
        <p:spPr>
          <a:xfrm>
            <a:off x="971600" y="980728"/>
            <a:ext cx="6552728" cy="1008112"/>
          </a:xfrm>
          <a:prstGeom prst="rect">
            <a:avLst/>
          </a:prstGeom>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AU" dirty="0">
                <a:solidFill>
                  <a:srgbClr val="0000FF"/>
                </a:solidFill>
              </a:rPr>
              <a:t>File type: PDF</a:t>
            </a:r>
          </a:p>
          <a:p>
            <a:pPr algn="just"/>
            <a:br>
              <a:rPr lang="en-AU" dirty="0">
                <a:solidFill>
                  <a:srgbClr val="0000FF"/>
                </a:solidFill>
              </a:rPr>
            </a:br>
            <a:r>
              <a:rPr lang="en-AU" dirty="0">
                <a:solidFill>
                  <a:srgbClr val="0000FF"/>
                </a:solidFill>
              </a:rPr>
              <a:t>Software tool: Acrobat or </a:t>
            </a:r>
            <a:r>
              <a:rPr lang="en-AU" dirty="0" err="1">
                <a:solidFill>
                  <a:srgbClr val="0000FF"/>
                </a:solidFill>
              </a:rPr>
              <a:t>PitStop</a:t>
            </a:r>
            <a:endParaRPr lang="en-AU" dirty="0">
              <a:solidFill>
                <a:srgbClr val="0000FF"/>
              </a:solidFill>
            </a:endParaRPr>
          </a:p>
        </p:txBody>
      </p:sp>
    </p:spTree>
    <p:extLst>
      <p:ext uri="{BB962C8B-B14F-4D97-AF65-F5344CB8AC3E}">
        <p14:creationId xmlns:p14="http://schemas.microsoft.com/office/powerpoint/2010/main" val="4270446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08112"/>
          </a:xfrm>
        </p:spPr>
        <p:txBody>
          <a:bodyPr>
            <a:normAutofit/>
          </a:bodyPr>
          <a:lstStyle/>
          <a:p>
            <a:r>
              <a:rPr lang="en-AU" dirty="0" err="1"/>
              <a:t>Pitstop</a:t>
            </a:r>
            <a:r>
              <a:rPr lang="en-AU" dirty="0"/>
              <a:t> editing</a:t>
            </a:r>
          </a:p>
        </p:txBody>
      </p:sp>
      <p:sp>
        <p:nvSpPr>
          <p:cNvPr id="5" name="Title 1"/>
          <p:cNvSpPr txBox="1">
            <a:spLocks/>
          </p:cNvSpPr>
          <p:nvPr/>
        </p:nvSpPr>
        <p:spPr>
          <a:xfrm>
            <a:off x="539552" y="908720"/>
            <a:ext cx="8229600" cy="44644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sz="2000" dirty="0">
                <a:solidFill>
                  <a:srgbClr val="0000FF"/>
                </a:solidFill>
                <a:latin typeface="Times New Roman"/>
                <a:cs typeface="Times New Roman"/>
              </a:rPr>
              <a:t>Hyperlink:</a:t>
            </a:r>
            <a:br>
              <a:rPr lang="en-AU" sz="2000" dirty="0">
                <a:solidFill>
                  <a:srgbClr val="0000FF"/>
                </a:solidFill>
                <a:latin typeface="Times New Roman"/>
                <a:cs typeface="Times New Roman"/>
              </a:rPr>
            </a:br>
            <a:endParaRPr lang="en-AU" sz="2000" dirty="0">
              <a:solidFill>
                <a:srgbClr val="0000FF"/>
              </a:solidFill>
              <a:latin typeface="Times New Roman"/>
              <a:cs typeface="Times New Roman"/>
            </a:endParaRPr>
          </a:p>
          <a:p>
            <a:pPr marL="917575" indent="-522288" algn="l">
              <a:buFont typeface="+mj-lt"/>
              <a:buAutoNum type="arabicPeriod"/>
            </a:pPr>
            <a:r>
              <a:rPr lang="en-AU" sz="2000" dirty="0">
                <a:latin typeface="Times New Roman"/>
                <a:cs typeface="Times New Roman"/>
              </a:rPr>
              <a:t>Use </a:t>
            </a:r>
            <a:r>
              <a:rPr lang="en-AU" sz="2000" dirty="0" err="1">
                <a:latin typeface="Times New Roman"/>
                <a:cs typeface="Times New Roman"/>
              </a:rPr>
              <a:t>PitStop</a:t>
            </a:r>
            <a:r>
              <a:rPr lang="en-AU" sz="2000" dirty="0">
                <a:latin typeface="Times New Roman"/>
                <a:cs typeface="Times New Roman"/>
              </a:rPr>
              <a:t> selection tool to select the ‘line’ </a:t>
            </a:r>
            <a:r>
              <a:rPr lang="en-AU" sz="2000" dirty="0">
                <a:solidFill>
                  <a:srgbClr val="FF0000"/>
                </a:solidFill>
                <a:latin typeface="Times New Roman"/>
                <a:cs typeface="Times New Roman"/>
              </a:rPr>
              <a:t>UNDER</a:t>
            </a:r>
            <a:r>
              <a:rPr lang="en-AU" sz="2000" dirty="0">
                <a:latin typeface="Times New Roman"/>
                <a:cs typeface="Times New Roman"/>
              </a:rPr>
              <a:t> the line, and delete it.</a:t>
            </a:r>
          </a:p>
          <a:p>
            <a:pPr marL="917575" indent="-522288" algn="l">
              <a:buFont typeface="+mj-lt"/>
              <a:buAutoNum type="arabicPeriod"/>
            </a:pPr>
            <a:r>
              <a:rPr lang="en-AU" sz="2000" dirty="0">
                <a:latin typeface="Times New Roman"/>
                <a:cs typeface="Times New Roman"/>
              </a:rPr>
              <a:t>Open the </a:t>
            </a:r>
            <a:r>
              <a:rPr lang="en-AU" sz="2000" dirty="0" err="1">
                <a:latin typeface="Times New Roman"/>
                <a:cs typeface="Times New Roman"/>
              </a:rPr>
              <a:t>Pitstop</a:t>
            </a:r>
            <a:r>
              <a:rPr lang="en-AU" sz="2000" dirty="0">
                <a:latin typeface="Times New Roman"/>
                <a:cs typeface="Times New Roman"/>
              </a:rPr>
              <a:t> Inspector (</a:t>
            </a:r>
            <a:r>
              <a:rPr lang="en-AU" sz="2000" dirty="0" err="1">
                <a:latin typeface="Times New Roman"/>
                <a:cs typeface="Times New Roman"/>
              </a:rPr>
              <a:t>Ctrl+Alt+I</a:t>
            </a:r>
            <a:r>
              <a:rPr lang="en-AU" sz="2000" dirty="0">
                <a:latin typeface="Times New Roman"/>
                <a:cs typeface="Times New Roman"/>
              </a:rPr>
              <a:t>)</a:t>
            </a:r>
          </a:p>
          <a:p>
            <a:pPr marL="917575" indent="-522288" algn="l">
              <a:buFont typeface="+mj-lt"/>
              <a:buAutoNum type="arabicPeriod"/>
            </a:pPr>
            <a:r>
              <a:rPr lang="en-AU" sz="2000" dirty="0">
                <a:latin typeface="Times New Roman"/>
                <a:cs typeface="Times New Roman"/>
              </a:rPr>
              <a:t>Select the whole text that you want to change</a:t>
            </a:r>
          </a:p>
          <a:p>
            <a:pPr marL="917575" indent="-522288" algn="l">
              <a:buFont typeface="+mj-lt"/>
              <a:buAutoNum type="arabicPeriod"/>
            </a:pPr>
            <a:r>
              <a:rPr lang="en-AU" sz="2000" dirty="0">
                <a:latin typeface="Times New Roman"/>
                <a:cs typeface="Times New Roman"/>
              </a:rPr>
              <a:t>Select the Fill and Stroke tab</a:t>
            </a:r>
          </a:p>
          <a:p>
            <a:pPr marL="917575" indent="-522288" algn="l">
              <a:buFont typeface="+mj-lt"/>
              <a:buAutoNum type="arabicPeriod"/>
            </a:pPr>
            <a:r>
              <a:rPr lang="en-AU" sz="2000" dirty="0">
                <a:latin typeface="Times New Roman"/>
                <a:cs typeface="Times New Roman"/>
              </a:rPr>
              <a:t>Convert the text to </a:t>
            </a:r>
            <a:r>
              <a:rPr lang="en-AU" sz="2000" dirty="0" err="1">
                <a:latin typeface="Times New Roman"/>
                <a:cs typeface="Times New Roman"/>
              </a:rPr>
              <a:t>grayscale</a:t>
            </a:r>
            <a:endParaRPr lang="en-AU" sz="2000" dirty="0">
              <a:latin typeface="Times New Roman"/>
              <a:cs typeface="Times New Roman"/>
            </a:endParaRPr>
          </a:p>
          <a:p>
            <a:pPr marL="917575" indent="-522288" algn="l">
              <a:buFont typeface="+mj-lt"/>
              <a:buAutoNum type="arabicPeriod"/>
            </a:pPr>
            <a:r>
              <a:rPr lang="en-AU" sz="2000" dirty="0">
                <a:latin typeface="Times New Roman"/>
                <a:cs typeface="Times New Roman"/>
              </a:rPr>
              <a:t>Set it to 0% Brightness</a:t>
            </a:r>
          </a:p>
          <a:p>
            <a:pPr marL="917575" indent="-522288" algn="l">
              <a:buFont typeface="+mj-lt"/>
              <a:buAutoNum type="arabicPeriod"/>
            </a:pPr>
            <a:endParaRPr lang="en-AU" sz="2000" dirty="0">
              <a:latin typeface="Times New Roman"/>
              <a:cs typeface="Times New Roman"/>
            </a:endParaRPr>
          </a:p>
          <a:p>
            <a:pPr marL="917575" indent="-522288" algn="l">
              <a:buFont typeface="+mj-lt"/>
              <a:buAutoNum type="arabicPeriod"/>
            </a:pPr>
            <a:endParaRPr lang="en-AU" sz="2000" dirty="0">
              <a:latin typeface="Times New Roman"/>
              <a:cs typeface="Times New Roman"/>
            </a:endParaRPr>
          </a:p>
        </p:txBody>
      </p:sp>
    </p:spTree>
    <p:extLst>
      <p:ext uri="{BB962C8B-B14F-4D97-AF65-F5344CB8AC3E}">
        <p14:creationId xmlns:p14="http://schemas.microsoft.com/office/powerpoint/2010/main" val="1350441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80728"/>
            <a:ext cx="8229600" cy="1368152"/>
          </a:xfrm>
        </p:spPr>
        <p:txBody>
          <a:bodyPr>
            <a:noAutofit/>
          </a:bodyPr>
          <a:lstStyle/>
          <a:p>
            <a:pPr algn="just"/>
            <a:r>
              <a:rPr lang="en-AU" sz="2400" dirty="0">
                <a:latin typeface="Times New Roman"/>
                <a:cs typeface="Times New Roman"/>
              </a:rPr>
              <a:t>There is usually more wrong than the oversized graphic.  </a:t>
            </a:r>
            <a:br>
              <a:rPr lang="en-AU" sz="2400" dirty="0">
                <a:latin typeface="Times New Roman"/>
                <a:cs typeface="Times New Roman"/>
              </a:rPr>
            </a:br>
            <a:r>
              <a:rPr lang="en-AU" sz="2400" dirty="0">
                <a:latin typeface="Times New Roman"/>
                <a:cs typeface="Times New Roman"/>
              </a:rPr>
              <a:t>i.e. Fig x. rather than Figure x: and centred for multi-line or left justified for a single-line caption.  If the over-sized graphic is the only error, use </a:t>
            </a:r>
            <a:r>
              <a:rPr lang="en-AU" sz="2400" dirty="0" err="1">
                <a:latin typeface="Times New Roman"/>
                <a:cs typeface="Times New Roman"/>
              </a:rPr>
              <a:t>PitStop</a:t>
            </a:r>
            <a:r>
              <a:rPr lang="en-AU" sz="2400" dirty="0">
                <a:latin typeface="Times New Roman"/>
                <a:cs typeface="Times New Roman"/>
              </a:rPr>
              <a:t>.</a:t>
            </a:r>
            <a:endParaRPr lang="en-AU" sz="3200" dirty="0">
              <a:latin typeface="Times New Roman"/>
              <a:cs typeface="Times New Roman"/>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305" t="37408" r="17014" b="31296"/>
          <a:stretch/>
        </p:blipFill>
        <p:spPr bwMode="auto">
          <a:xfrm>
            <a:off x="251520" y="3522735"/>
            <a:ext cx="8640960" cy="28337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251520" y="3378720"/>
            <a:ext cx="8640960" cy="1440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p:cNvSpPr/>
          <p:nvPr/>
        </p:nvSpPr>
        <p:spPr>
          <a:xfrm>
            <a:off x="251520" y="6381908"/>
            <a:ext cx="8640960" cy="1434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Down Arrow 8"/>
          <p:cNvSpPr/>
          <p:nvPr/>
        </p:nvSpPr>
        <p:spPr>
          <a:xfrm>
            <a:off x="7325315" y="2264958"/>
            <a:ext cx="1211397" cy="13080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dirty="0"/>
              <a:t>Outside Margin</a:t>
            </a:r>
          </a:p>
        </p:txBody>
      </p:sp>
      <p:sp>
        <p:nvSpPr>
          <p:cNvPr id="11" name="Right Arrow 10"/>
          <p:cNvSpPr/>
          <p:nvPr/>
        </p:nvSpPr>
        <p:spPr>
          <a:xfrm>
            <a:off x="3301257" y="4242816"/>
            <a:ext cx="1368152" cy="1152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Indented</a:t>
            </a:r>
          </a:p>
        </p:txBody>
      </p:sp>
      <p:sp>
        <p:nvSpPr>
          <p:cNvPr id="3" name="Rectangle 2"/>
          <p:cNvSpPr/>
          <p:nvPr/>
        </p:nvSpPr>
        <p:spPr>
          <a:xfrm>
            <a:off x="611560" y="116632"/>
            <a:ext cx="5400600" cy="1446550"/>
          </a:xfrm>
          <a:prstGeom prst="rect">
            <a:avLst/>
          </a:prstGeom>
        </p:spPr>
        <p:txBody>
          <a:bodyPr wrap="square">
            <a:spAutoFit/>
          </a:bodyPr>
          <a:lstStyle/>
          <a:p>
            <a:pPr algn="ctr"/>
            <a:r>
              <a:rPr lang="en-AU" sz="4400" b="1" dirty="0"/>
              <a:t>Outside the margin</a:t>
            </a:r>
            <a:br>
              <a:rPr lang="en-AU" sz="4400" b="1" dirty="0"/>
            </a:br>
            <a:endParaRPr lang="en-US" sz="4400" dirty="0"/>
          </a:p>
        </p:txBody>
      </p:sp>
      <p:sp>
        <p:nvSpPr>
          <p:cNvPr id="4" name="Oval 3"/>
          <p:cNvSpPr/>
          <p:nvPr/>
        </p:nvSpPr>
        <p:spPr>
          <a:xfrm>
            <a:off x="4860032" y="5661248"/>
            <a:ext cx="648072" cy="432048"/>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308304" y="5661248"/>
            <a:ext cx="648072" cy="432048"/>
          </a:xfrm>
          <a:prstGeom prst="ellipse">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562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08112"/>
          </a:xfrm>
        </p:spPr>
        <p:txBody>
          <a:bodyPr>
            <a:normAutofit/>
          </a:bodyPr>
          <a:lstStyle/>
          <a:p>
            <a:r>
              <a:rPr lang="en-AU" dirty="0" err="1"/>
              <a:t>Pitstop</a:t>
            </a:r>
            <a:r>
              <a:rPr lang="en-AU" dirty="0"/>
              <a:t> editing</a:t>
            </a:r>
          </a:p>
        </p:txBody>
      </p:sp>
      <p:sp>
        <p:nvSpPr>
          <p:cNvPr id="3" name="Rectangle 2"/>
          <p:cNvSpPr/>
          <p:nvPr/>
        </p:nvSpPr>
        <p:spPr>
          <a:xfrm>
            <a:off x="1043608" y="1628800"/>
            <a:ext cx="7056784" cy="4524316"/>
          </a:xfrm>
          <a:prstGeom prst="rect">
            <a:avLst/>
          </a:prstGeom>
        </p:spPr>
        <p:txBody>
          <a:bodyPr wrap="square">
            <a:spAutoFit/>
          </a:bodyPr>
          <a:lstStyle/>
          <a:p>
            <a:r>
              <a:rPr lang="en-AU" dirty="0"/>
              <a:t>Subsection heading, only first word is uppercase and you need to uppercase the other words.</a:t>
            </a:r>
          </a:p>
          <a:p>
            <a:endParaRPr lang="en-AU" dirty="0"/>
          </a:p>
          <a:p>
            <a:pPr marL="342900" indent="-342900">
              <a:buFont typeface="+mj-lt"/>
              <a:buAutoNum type="arabicPeriod"/>
            </a:pPr>
            <a:r>
              <a:rPr lang="en-AU" dirty="0"/>
              <a:t>Use the </a:t>
            </a:r>
            <a:r>
              <a:rPr lang="en-AU" dirty="0" err="1"/>
              <a:t>PitStop</a:t>
            </a:r>
            <a:r>
              <a:rPr lang="en-AU" dirty="0"/>
              <a:t> selection tool and select what you want to change from lower case to upper case</a:t>
            </a:r>
          </a:p>
          <a:p>
            <a:pPr marL="342900" indent="-342900">
              <a:buFont typeface="+mj-lt"/>
              <a:buAutoNum type="arabicPeriod"/>
            </a:pPr>
            <a:r>
              <a:rPr lang="en-AU" dirty="0"/>
              <a:t>Open the inspector (</a:t>
            </a:r>
            <a:r>
              <a:rPr lang="en-AU" dirty="0" err="1"/>
              <a:t>Ctrl+Alt+I</a:t>
            </a:r>
            <a:r>
              <a:rPr lang="en-AU" dirty="0"/>
              <a:t>)</a:t>
            </a:r>
          </a:p>
          <a:p>
            <a:pPr marL="342900" indent="-342900">
              <a:buFont typeface="+mj-lt"/>
              <a:buAutoNum type="arabicPeriod"/>
            </a:pPr>
            <a:r>
              <a:rPr lang="en-AU" dirty="0"/>
              <a:t>Press on the “select font” button from the menu (the small one with the two letters on it)</a:t>
            </a:r>
          </a:p>
          <a:p>
            <a:pPr marL="342900" indent="-342900">
              <a:buFont typeface="+mj-lt"/>
              <a:buAutoNum type="arabicPeriod"/>
            </a:pPr>
            <a:r>
              <a:rPr lang="en-AU" dirty="0"/>
              <a:t>Select the font you want to use for the text (</a:t>
            </a:r>
            <a:r>
              <a:rPr lang="en-AU" dirty="0" err="1"/>
              <a:t>TimesNewRoman</a:t>
            </a:r>
            <a:r>
              <a:rPr lang="en-AU" dirty="0"/>
              <a:t> PSMT True Type), if italics or bold choose the applicable font choice</a:t>
            </a:r>
          </a:p>
          <a:p>
            <a:pPr marL="342900" indent="-342900">
              <a:buFont typeface="+mj-lt"/>
              <a:buAutoNum type="arabicPeriod"/>
            </a:pPr>
            <a:r>
              <a:rPr lang="en-AU" dirty="0"/>
              <a:t>Check the “Embed font” box so that your font is embedded into the document</a:t>
            </a:r>
          </a:p>
          <a:p>
            <a:pPr marL="342900" indent="-342900">
              <a:buFont typeface="+mj-lt"/>
              <a:buAutoNum type="arabicPeriod"/>
            </a:pPr>
            <a:r>
              <a:rPr lang="en-AU" dirty="0"/>
              <a:t>Press apply to finish your changes.</a:t>
            </a:r>
          </a:p>
          <a:p>
            <a:pPr marL="342900" indent="-342900">
              <a:buFont typeface="+mj-lt"/>
              <a:buAutoNum type="arabicPeriod"/>
            </a:pPr>
            <a:r>
              <a:rPr lang="en-AU" dirty="0"/>
              <a:t>You may need to repeat this process with each change you make to the text.  Failure to change the font using Inspector will result in an error message.</a:t>
            </a:r>
          </a:p>
        </p:txBody>
      </p:sp>
    </p:spTree>
    <p:extLst>
      <p:ext uri="{BB962C8B-B14F-4D97-AF65-F5344CB8AC3E}">
        <p14:creationId xmlns:p14="http://schemas.microsoft.com/office/powerpoint/2010/main" val="25778788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10146"/>
          </a:xfrm>
        </p:spPr>
        <p:txBody>
          <a:bodyPr>
            <a:normAutofit fontScale="90000"/>
          </a:bodyPr>
          <a:lstStyle/>
          <a:p>
            <a:r>
              <a:rPr lang="en-US" dirty="0"/>
              <a:t>Something is wrong!</a:t>
            </a:r>
            <a:br>
              <a:rPr lang="en-US" dirty="0"/>
            </a:br>
            <a:r>
              <a:rPr lang="en-US" sz="2200" i="1" dirty="0"/>
              <a:t>(if you are only working with Word files, pre-QA, </a:t>
            </a:r>
            <a:br>
              <a:rPr lang="en-US" sz="2200" i="1" dirty="0"/>
            </a:br>
            <a:r>
              <a:rPr lang="en-US" sz="2200" i="1" dirty="0"/>
              <a:t>you would only see this  problem at QA)</a:t>
            </a:r>
          </a:p>
        </p:txBody>
      </p:sp>
      <p:sp>
        <p:nvSpPr>
          <p:cNvPr id="3" name="Content Placeholder 2"/>
          <p:cNvSpPr>
            <a:spLocks noGrp="1"/>
          </p:cNvSpPr>
          <p:nvPr>
            <p:ph idx="1"/>
          </p:nvPr>
        </p:nvSpPr>
        <p:spPr/>
        <p:txBody>
          <a:bodyPr>
            <a:normAutofit/>
          </a:bodyPr>
          <a:lstStyle/>
          <a:p>
            <a:r>
              <a:rPr lang="en-US" dirty="0"/>
              <a:t>You used Inspector.  But there is still a font substitution to your text and you can’t seem to fix it.</a:t>
            </a:r>
          </a:p>
          <a:p>
            <a:r>
              <a:rPr lang="en-US" dirty="0"/>
              <a:t>This is a </a:t>
            </a:r>
            <a:r>
              <a:rPr lang="en-US" dirty="0" err="1"/>
              <a:t>LATeX</a:t>
            </a:r>
            <a:r>
              <a:rPr lang="en-US" dirty="0"/>
              <a:t> file.  </a:t>
            </a:r>
          </a:p>
          <a:p>
            <a:r>
              <a:rPr lang="en-US" dirty="0"/>
              <a:t>Solution:</a:t>
            </a:r>
          </a:p>
          <a:p>
            <a:pPr lvl="1"/>
            <a:r>
              <a:rPr lang="en-US" dirty="0"/>
              <a:t>If you know </a:t>
            </a:r>
            <a:r>
              <a:rPr lang="en-US" dirty="0" err="1"/>
              <a:t>LATeX</a:t>
            </a:r>
            <a:r>
              <a:rPr lang="en-US" dirty="0"/>
              <a:t> fix at source</a:t>
            </a:r>
          </a:p>
          <a:p>
            <a:pPr lvl="1"/>
            <a:r>
              <a:rPr lang="en-US" dirty="0"/>
              <a:t>If you are not a </a:t>
            </a:r>
            <a:r>
              <a:rPr lang="en-US" dirty="0" err="1"/>
              <a:t>LATeX</a:t>
            </a:r>
            <a:r>
              <a:rPr lang="en-US" dirty="0"/>
              <a:t> user, send back to the original editor. </a:t>
            </a:r>
          </a:p>
        </p:txBody>
      </p:sp>
    </p:spTree>
    <p:extLst>
      <p:ext uri="{BB962C8B-B14F-4D97-AF65-F5344CB8AC3E}">
        <p14:creationId xmlns:p14="http://schemas.microsoft.com/office/powerpoint/2010/main" val="3755457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08112"/>
          </a:xfrm>
        </p:spPr>
        <p:txBody>
          <a:bodyPr>
            <a:normAutofit/>
          </a:bodyPr>
          <a:lstStyle/>
          <a:p>
            <a:r>
              <a:rPr lang="en-AU" dirty="0" err="1"/>
              <a:t>Pitstop</a:t>
            </a:r>
            <a:r>
              <a:rPr lang="en-AU" dirty="0"/>
              <a:t> editing</a:t>
            </a:r>
          </a:p>
        </p:txBody>
      </p:sp>
      <p:sp>
        <p:nvSpPr>
          <p:cNvPr id="3" name="Rectangle 2"/>
          <p:cNvSpPr/>
          <p:nvPr/>
        </p:nvSpPr>
        <p:spPr>
          <a:xfrm>
            <a:off x="1115616" y="1556792"/>
            <a:ext cx="7344816" cy="3447098"/>
          </a:xfrm>
          <a:prstGeom prst="rect">
            <a:avLst/>
          </a:prstGeom>
        </p:spPr>
        <p:txBody>
          <a:bodyPr wrap="square">
            <a:spAutoFit/>
          </a:bodyPr>
          <a:lstStyle/>
          <a:p>
            <a:r>
              <a:rPr lang="en-AU" sz="2000" dirty="0">
                <a:solidFill>
                  <a:srgbClr val="0000FF"/>
                </a:solidFill>
              </a:rPr>
              <a:t>Scaling text:</a:t>
            </a:r>
          </a:p>
          <a:p>
            <a:endParaRPr lang="en-AU" dirty="0"/>
          </a:p>
          <a:p>
            <a:r>
              <a:rPr lang="en-AU" dirty="0"/>
              <a:t>How to fix a Figure or table that prints into the margin</a:t>
            </a:r>
          </a:p>
          <a:p>
            <a:endParaRPr lang="en-AU" dirty="0"/>
          </a:p>
          <a:p>
            <a:pPr marL="342900" indent="-342900">
              <a:buFont typeface="+mj-lt"/>
              <a:buAutoNum type="arabicPeriod"/>
            </a:pPr>
            <a:r>
              <a:rPr lang="en-AU" dirty="0"/>
              <a:t>Use the </a:t>
            </a:r>
            <a:r>
              <a:rPr lang="en-AU" dirty="0" err="1"/>
              <a:t>PitStop</a:t>
            </a:r>
            <a:r>
              <a:rPr lang="en-AU" dirty="0"/>
              <a:t> selection tool and select what you want to scale</a:t>
            </a:r>
          </a:p>
          <a:p>
            <a:pPr marL="342900" indent="-342900">
              <a:buFont typeface="+mj-lt"/>
              <a:buAutoNum type="arabicPeriod"/>
            </a:pPr>
            <a:r>
              <a:rPr lang="en-AU" dirty="0"/>
              <a:t>Open the inspector (</a:t>
            </a:r>
            <a:r>
              <a:rPr lang="en-AU" dirty="0" err="1"/>
              <a:t>Ctrl+Alt+I</a:t>
            </a:r>
            <a:r>
              <a:rPr lang="en-AU" dirty="0"/>
              <a:t>) and the Position tab</a:t>
            </a:r>
          </a:p>
          <a:p>
            <a:pPr marL="342900" indent="-342900">
              <a:buFont typeface="+mj-lt"/>
              <a:buAutoNum type="arabicPeriod"/>
            </a:pPr>
            <a:r>
              <a:rPr lang="en-AU" dirty="0"/>
              <a:t>Put 99% into the scaling field.  Each time you press the button the selection is downscaled to 99% of its size</a:t>
            </a:r>
          </a:p>
          <a:p>
            <a:pPr marL="342900" indent="-342900">
              <a:buFont typeface="+mj-lt"/>
              <a:buAutoNum type="arabicPeriod"/>
            </a:pPr>
            <a:r>
              <a:rPr lang="en-AU" dirty="0"/>
              <a:t>Make sure that the final font size is not too small (~9pt is acceptable)</a:t>
            </a:r>
          </a:p>
          <a:p>
            <a:pPr marL="342900" indent="-342900">
              <a:buFont typeface="+mj-lt"/>
              <a:buAutoNum type="arabicPeriod"/>
            </a:pPr>
            <a:endParaRPr lang="en-AU" dirty="0"/>
          </a:p>
          <a:p>
            <a:r>
              <a:rPr lang="en-AU" dirty="0"/>
              <a:t>An optional method is to drag the corner of the item until it fits the column, </a:t>
            </a:r>
            <a:r>
              <a:rPr lang="en-AU" b="1" dirty="0"/>
              <a:t>ensure the font size is acceptable</a:t>
            </a:r>
            <a:r>
              <a:rPr lang="en-AU" dirty="0"/>
              <a:t>.</a:t>
            </a:r>
          </a:p>
        </p:txBody>
      </p:sp>
    </p:spTree>
    <p:extLst>
      <p:ext uri="{BB962C8B-B14F-4D97-AF65-F5344CB8AC3E}">
        <p14:creationId xmlns:p14="http://schemas.microsoft.com/office/powerpoint/2010/main" val="2301856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08112"/>
          </a:xfrm>
        </p:spPr>
        <p:txBody>
          <a:bodyPr>
            <a:normAutofit/>
          </a:bodyPr>
          <a:lstStyle/>
          <a:p>
            <a:r>
              <a:rPr lang="en-AU" dirty="0" err="1"/>
              <a:t>Pitstop</a:t>
            </a:r>
            <a:r>
              <a:rPr lang="en-AU" dirty="0"/>
              <a:t> editing</a:t>
            </a:r>
          </a:p>
        </p:txBody>
      </p:sp>
      <p:sp>
        <p:nvSpPr>
          <p:cNvPr id="3" name="Rectangle 2"/>
          <p:cNvSpPr/>
          <p:nvPr/>
        </p:nvSpPr>
        <p:spPr>
          <a:xfrm>
            <a:off x="1043608" y="1628800"/>
            <a:ext cx="7056784" cy="2031325"/>
          </a:xfrm>
          <a:prstGeom prst="rect">
            <a:avLst/>
          </a:prstGeom>
        </p:spPr>
        <p:txBody>
          <a:bodyPr wrap="square">
            <a:spAutoFit/>
          </a:bodyPr>
          <a:lstStyle/>
          <a:p>
            <a:r>
              <a:rPr lang="en-AU" dirty="0"/>
              <a:t>Nudging a column:</a:t>
            </a:r>
          </a:p>
          <a:p>
            <a:endParaRPr lang="en-AU" dirty="0"/>
          </a:p>
          <a:p>
            <a:r>
              <a:rPr lang="en-AU" dirty="0"/>
              <a:t>Using your selection tool click on the column, then select  the “move tool”.  Use your arrow key to move the text up.</a:t>
            </a:r>
          </a:p>
          <a:p>
            <a:endParaRPr lang="en-AU" dirty="0"/>
          </a:p>
          <a:p>
            <a:endParaRPr lang="en-AU" dirty="0"/>
          </a:p>
          <a:p>
            <a:r>
              <a:rPr lang="en-AU" dirty="0"/>
              <a:t> </a:t>
            </a:r>
          </a:p>
        </p:txBody>
      </p:sp>
    </p:spTree>
    <p:extLst>
      <p:ext uri="{BB962C8B-B14F-4D97-AF65-F5344CB8AC3E}">
        <p14:creationId xmlns:p14="http://schemas.microsoft.com/office/powerpoint/2010/main" val="2263747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008112"/>
          </a:xfrm>
        </p:spPr>
        <p:txBody>
          <a:bodyPr>
            <a:normAutofit/>
          </a:bodyPr>
          <a:lstStyle/>
          <a:p>
            <a:r>
              <a:rPr lang="en-AU" dirty="0" err="1"/>
              <a:t>Pitstop</a:t>
            </a:r>
            <a:r>
              <a:rPr lang="en-AU" dirty="0"/>
              <a:t> editing</a:t>
            </a:r>
          </a:p>
        </p:txBody>
      </p:sp>
      <p:sp>
        <p:nvSpPr>
          <p:cNvPr id="3" name="Rectangle 2"/>
          <p:cNvSpPr/>
          <p:nvPr/>
        </p:nvSpPr>
        <p:spPr>
          <a:xfrm>
            <a:off x="1043608" y="1628800"/>
            <a:ext cx="7056784" cy="1477328"/>
          </a:xfrm>
          <a:prstGeom prst="rect">
            <a:avLst/>
          </a:prstGeom>
        </p:spPr>
        <p:txBody>
          <a:bodyPr wrap="square">
            <a:spAutoFit/>
          </a:bodyPr>
          <a:lstStyle/>
          <a:p>
            <a:r>
              <a:rPr lang="en-AU" b="1" dirty="0">
                <a:solidFill>
                  <a:srgbClr val="0000FF"/>
                </a:solidFill>
                <a:latin typeface="Times New Roman"/>
                <a:cs typeface="Times New Roman"/>
              </a:rPr>
              <a:t>Missing footnote line</a:t>
            </a:r>
          </a:p>
          <a:p>
            <a:endParaRPr lang="en-AU" dirty="0">
              <a:latin typeface="Times New Roman"/>
              <a:cs typeface="Times New Roman"/>
            </a:endParaRPr>
          </a:p>
          <a:p>
            <a:r>
              <a:rPr lang="en-AU" dirty="0">
                <a:latin typeface="Times New Roman"/>
                <a:cs typeface="Times New Roman"/>
              </a:rPr>
              <a:t>Select the footnote line from the </a:t>
            </a:r>
            <a:r>
              <a:rPr lang="en-AU" dirty="0" err="1">
                <a:latin typeface="Times New Roman"/>
                <a:cs typeface="Times New Roman"/>
              </a:rPr>
              <a:t>JACoW</a:t>
            </a:r>
            <a:r>
              <a:rPr lang="en-AU" dirty="0">
                <a:latin typeface="Times New Roman"/>
                <a:cs typeface="Times New Roman"/>
              </a:rPr>
              <a:t> template</a:t>
            </a:r>
          </a:p>
          <a:p>
            <a:r>
              <a:rPr lang="en-AU" dirty="0">
                <a:latin typeface="Times New Roman"/>
                <a:cs typeface="Times New Roman"/>
              </a:rPr>
              <a:t>CTRL + C </a:t>
            </a:r>
            <a:r>
              <a:rPr lang="mr-IN" dirty="0">
                <a:latin typeface="Times New Roman"/>
                <a:cs typeface="Times New Roman"/>
              </a:rPr>
              <a:t>…</a:t>
            </a:r>
            <a:r>
              <a:rPr lang="en-US" dirty="0">
                <a:latin typeface="Times New Roman"/>
                <a:cs typeface="Times New Roman"/>
              </a:rPr>
              <a:t>. CTRL+V to your document.</a:t>
            </a:r>
          </a:p>
          <a:p>
            <a:endParaRPr lang="en-US" dirty="0">
              <a:latin typeface="Times New Roman"/>
              <a:cs typeface="Times New Roman"/>
            </a:endParaRPr>
          </a:p>
        </p:txBody>
      </p:sp>
    </p:spTree>
    <p:extLst>
      <p:ext uri="{BB962C8B-B14F-4D97-AF65-F5344CB8AC3E}">
        <p14:creationId xmlns:p14="http://schemas.microsoft.com/office/powerpoint/2010/main" val="3418699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isn’t as bad as you think it is</a:t>
            </a:r>
          </a:p>
        </p:txBody>
      </p:sp>
      <p:sp>
        <p:nvSpPr>
          <p:cNvPr id="7" name="TextBox 6"/>
          <p:cNvSpPr txBox="1"/>
          <p:nvPr/>
        </p:nvSpPr>
        <p:spPr>
          <a:xfrm>
            <a:off x="5796136" y="5733256"/>
            <a:ext cx="1872208" cy="307777"/>
          </a:xfrm>
          <a:prstGeom prst="rect">
            <a:avLst/>
          </a:prstGeom>
          <a:noFill/>
        </p:spPr>
        <p:txBody>
          <a:bodyPr wrap="square" rtlCol="0">
            <a:spAutoFit/>
          </a:bodyPr>
          <a:lstStyle/>
          <a:p>
            <a:r>
              <a:rPr lang="en-US" sz="1400" i="1" dirty="0"/>
              <a:t>Batman Alley Nov 2019</a:t>
            </a:r>
          </a:p>
        </p:txBody>
      </p:sp>
      <p:pic>
        <p:nvPicPr>
          <p:cNvPr id="12" name="Picture 11" descr="batman-pele_jt.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1412776"/>
            <a:ext cx="4166220" cy="4638858"/>
          </a:xfrm>
          <a:prstGeom prst="rect">
            <a:avLst/>
          </a:prstGeom>
        </p:spPr>
      </p:pic>
    </p:spTree>
    <p:extLst>
      <p:ext uri="{BB962C8B-B14F-4D97-AF65-F5344CB8AC3E}">
        <p14:creationId xmlns:p14="http://schemas.microsoft.com/office/powerpoint/2010/main" val="457474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8229600" cy="1008112"/>
          </a:xfrm>
        </p:spPr>
        <p:txBody>
          <a:bodyPr>
            <a:normAutofit fontScale="90000"/>
          </a:bodyPr>
          <a:lstStyle/>
          <a:p>
            <a:r>
              <a:rPr lang="en-AU" dirty="0"/>
              <a:t>Go to the source when there are a lot of edits to the text</a:t>
            </a:r>
          </a:p>
        </p:txBody>
      </p:sp>
      <p:sp>
        <p:nvSpPr>
          <p:cNvPr id="3" name="Title 1"/>
          <p:cNvSpPr txBox="1">
            <a:spLocks/>
          </p:cNvSpPr>
          <p:nvPr/>
        </p:nvSpPr>
        <p:spPr>
          <a:xfrm>
            <a:off x="395536" y="1916832"/>
            <a:ext cx="8229600" cy="3960440"/>
          </a:xfrm>
          <a:prstGeom prst="rect">
            <a:avLst/>
          </a:prstGeom>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b="1" dirty="0" err="1">
                <a:solidFill>
                  <a:srgbClr val="0000FF"/>
                </a:solidFill>
              </a:rPr>
              <a:t>JACoW</a:t>
            </a:r>
            <a:r>
              <a:rPr lang="en-AU" b="1" dirty="0">
                <a:solidFill>
                  <a:srgbClr val="0000FF"/>
                </a:solidFill>
              </a:rPr>
              <a:t> Template:</a:t>
            </a:r>
          </a:p>
          <a:p>
            <a:pPr algn="l"/>
            <a:endParaRPr lang="en-AU" dirty="0"/>
          </a:p>
          <a:p>
            <a:pPr algn="l"/>
            <a:r>
              <a:rPr lang="en-AU" dirty="0"/>
              <a:t>You find that the </a:t>
            </a:r>
            <a:r>
              <a:rPr lang="en-AU" dirty="0" err="1"/>
              <a:t>JACoW</a:t>
            </a:r>
            <a:r>
              <a:rPr lang="en-AU" dirty="0"/>
              <a:t> Template is not in your document:</a:t>
            </a:r>
          </a:p>
          <a:p>
            <a:pPr algn="l"/>
            <a:endParaRPr lang="en-AU" dirty="0"/>
          </a:p>
          <a:p>
            <a:pPr algn="l"/>
            <a:r>
              <a:rPr lang="en-AU" dirty="0"/>
              <a:t>Templates and Add-ins -  (.dot file is found in Editor or Template location on directory, if not there, you may need to download)</a:t>
            </a:r>
          </a:p>
          <a:p>
            <a:pPr algn="l"/>
            <a:endParaRPr lang="en-AU" dirty="0"/>
          </a:p>
          <a:p>
            <a:pPr algn="l"/>
            <a:r>
              <a:rPr lang="en-AU" dirty="0"/>
              <a:t>Attach: JACoW_W10_A4.dot or letter to your document,</a:t>
            </a:r>
          </a:p>
          <a:p>
            <a:pPr algn="l"/>
            <a:r>
              <a:rPr lang="en-AU" dirty="0"/>
              <a:t>Be sure to Click “Automatically update document styles” otherwise you will not see the </a:t>
            </a:r>
            <a:r>
              <a:rPr lang="en-AU" dirty="0" err="1"/>
              <a:t>JACoW</a:t>
            </a:r>
            <a:r>
              <a:rPr lang="en-AU" dirty="0"/>
              <a:t> styles to choose.</a:t>
            </a:r>
          </a:p>
          <a:p>
            <a:pPr algn="l"/>
            <a:endParaRPr lang="en-AU" dirty="0"/>
          </a:p>
        </p:txBody>
      </p:sp>
    </p:spTree>
    <p:extLst>
      <p:ext uri="{BB962C8B-B14F-4D97-AF65-F5344CB8AC3E}">
        <p14:creationId xmlns:p14="http://schemas.microsoft.com/office/powerpoint/2010/main" val="3646234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16"/>
            <a:ext cx="8229600" cy="1538828"/>
          </a:xfrm>
        </p:spPr>
        <p:txBody>
          <a:bodyPr>
            <a:normAutofit/>
          </a:bodyPr>
          <a:lstStyle/>
          <a:p>
            <a:r>
              <a:rPr lang="en-AU" sz="3200" dirty="0">
                <a:solidFill>
                  <a:srgbClr val="0000FF"/>
                </a:solidFill>
              </a:rPr>
              <a:t>Formatting </a:t>
            </a:r>
            <a:r>
              <a:rPr lang="mr-IN" sz="3200" dirty="0">
                <a:solidFill>
                  <a:srgbClr val="0000FF"/>
                </a:solidFill>
              </a:rPr>
              <a:t>–</a:t>
            </a:r>
            <a:r>
              <a:rPr lang="en-AU" sz="3200" dirty="0">
                <a:solidFill>
                  <a:srgbClr val="0000FF"/>
                </a:solidFill>
              </a:rPr>
              <a:t> use the </a:t>
            </a:r>
            <a:r>
              <a:rPr lang="en-AU" sz="3200" dirty="0" err="1">
                <a:solidFill>
                  <a:srgbClr val="0000FF"/>
                </a:solidFill>
              </a:rPr>
              <a:t>JACoW</a:t>
            </a:r>
            <a:r>
              <a:rPr lang="en-AU" sz="3200" dirty="0">
                <a:solidFill>
                  <a:srgbClr val="0000FF"/>
                </a:solidFill>
              </a:rPr>
              <a:t> Styles</a:t>
            </a:r>
            <a:br>
              <a:rPr lang="en-AU" sz="3200" dirty="0">
                <a:solidFill>
                  <a:srgbClr val="0000FF"/>
                </a:solidFill>
              </a:rPr>
            </a:br>
            <a:r>
              <a:rPr lang="en-AU" sz="3200" dirty="0">
                <a:solidFill>
                  <a:srgbClr val="0000FF"/>
                </a:solidFill>
              </a:rPr>
              <a:t>It will make editing easier</a:t>
            </a:r>
          </a:p>
        </p:txBody>
      </p:sp>
      <p:sp>
        <p:nvSpPr>
          <p:cNvPr id="19" name="TextBox 18"/>
          <p:cNvSpPr txBox="1"/>
          <p:nvPr/>
        </p:nvSpPr>
        <p:spPr>
          <a:xfrm>
            <a:off x="35496" y="908720"/>
            <a:ext cx="9083907" cy="369332"/>
          </a:xfrm>
          <a:prstGeom prst="rect">
            <a:avLst/>
          </a:prstGeom>
          <a:noFill/>
        </p:spPr>
        <p:txBody>
          <a:bodyPr wrap="square" rtlCol="0">
            <a:spAutoFit/>
          </a:bodyPr>
          <a:lstStyle/>
          <a:p>
            <a:pPr algn="ctr"/>
            <a:r>
              <a:rPr lang="en-AU" dirty="0"/>
              <a:t>The template comes with JACoW required styles as displayed on the Home Ribbon </a:t>
            </a:r>
          </a:p>
        </p:txBody>
      </p:sp>
      <p:grpSp>
        <p:nvGrpSpPr>
          <p:cNvPr id="7" name="Group 6"/>
          <p:cNvGrpSpPr/>
          <p:nvPr/>
        </p:nvGrpSpPr>
        <p:grpSpPr>
          <a:xfrm>
            <a:off x="82860" y="1412776"/>
            <a:ext cx="8964488" cy="678561"/>
            <a:chOff x="65112" y="1484784"/>
            <a:chExt cx="8964488" cy="678561"/>
          </a:xfrm>
        </p:grpSpPr>
        <p:pic>
          <p:nvPicPr>
            <p:cNvPr id="717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716" b="83827"/>
            <a:stretch/>
          </p:blipFill>
          <p:spPr bwMode="auto">
            <a:xfrm>
              <a:off x="65112" y="1484784"/>
              <a:ext cx="8964488" cy="6785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ounded Rectangle 3"/>
            <p:cNvSpPr/>
            <p:nvPr/>
          </p:nvSpPr>
          <p:spPr>
            <a:xfrm>
              <a:off x="3491880" y="1484784"/>
              <a:ext cx="4680520" cy="67856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aphicFrame>
        <p:nvGraphicFramePr>
          <p:cNvPr id="10" name="Table 9"/>
          <p:cNvGraphicFramePr>
            <a:graphicFrameLocks noGrp="1"/>
          </p:cNvGraphicFramePr>
          <p:nvPr>
            <p:extLst>
              <p:ext uri="{D42A27DB-BD31-4B8C-83A1-F6EECF244321}">
                <p14:modId xmlns:p14="http://schemas.microsoft.com/office/powerpoint/2010/main" val="1513391916"/>
              </p:ext>
            </p:extLst>
          </p:nvPr>
        </p:nvGraphicFramePr>
        <p:xfrm>
          <a:off x="395535" y="2154064"/>
          <a:ext cx="8208913" cy="4802077"/>
        </p:xfrm>
        <a:graphic>
          <a:graphicData uri="http://schemas.openxmlformats.org/drawingml/2006/table">
            <a:tbl>
              <a:tblPr/>
              <a:tblGrid>
                <a:gridCol w="2098732">
                  <a:extLst>
                    <a:ext uri="{9D8B030D-6E8A-4147-A177-3AD203B41FA5}">
                      <a16:colId xmlns:a16="http://schemas.microsoft.com/office/drawing/2014/main" val="20000"/>
                    </a:ext>
                  </a:extLst>
                </a:gridCol>
                <a:gridCol w="3125283">
                  <a:extLst>
                    <a:ext uri="{9D8B030D-6E8A-4147-A177-3AD203B41FA5}">
                      <a16:colId xmlns:a16="http://schemas.microsoft.com/office/drawing/2014/main" val="20001"/>
                    </a:ext>
                  </a:extLst>
                </a:gridCol>
                <a:gridCol w="1493327">
                  <a:extLst>
                    <a:ext uri="{9D8B030D-6E8A-4147-A177-3AD203B41FA5}">
                      <a16:colId xmlns:a16="http://schemas.microsoft.com/office/drawing/2014/main" val="20002"/>
                    </a:ext>
                  </a:extLst>
                </a:gridCol>
                <a:gridCol w="1491571">
                  <a:extLst>
                    <a:ext uri="{9D8B030D-6E8A-4147-A177-3AD203B41FA5}">
                      <a16:colId xmlns:a16="http://schemas.microsoft.com/office/drawing/2014/main" val="20003"/>
                    </a:ext>
                  </a:extLst>
                </a:gridCol>
              </a:tblGrid>
              <a:tr h="291998">
                <a:tc>
                  <a:txBody>
                    <a:bodyPr/>
                    <a:lstStyle/>
                    <a:p>
                      <a:pPr algn="l">
                        <a:spcBef>
                          <a:spcPts val="200"/>
                        </a:spcBef>
                        <a:spcAft>
                          <a:spcPts val="200"/>
                        </a:spcAft>
                      </a:pPr>
                      <a:r>
                        <a:rPr lang="en-GB" sz="1600" b="1" kern="800" dirty="0">
                          <a:effectLst/>
                          <a:latin typeface="+mj-lt"/>
                          <a:ea typeface="Times New Roman"/>
                        </a:rPr>
                        <a:t>Style</a:t>
                      </a:r>
                      <a:endParaRPr lang="en-AU" sz="1600" dirty="0">
                        <a:effectLst/>
                        <a:latin typeface="+mj-lt"/>
                        <a:ea typeface="Times New Roman"/>
                      </a:endParaRPr>
                    </a:p>
                  </a:txBody>
                  <a:tcPr marL="65699" marR="6569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en-GB" sz="1600" b="1" dirty="0">
                          <a:effectLst/>
                          <a:latin typeface="+mj-lt"/>
                          <a:ea typeface="Times New Roman"/>
                          <a:cs typeface="Times New Roman"/>
                        </a:rPr>
                        <a:t>Font</a:t>
                      </a:r>
                      <a:endParaRPr lang="en-AU" sz="1600" dirty="0">
                        <a:effectLst/>
                        <a:latin typeface="+mj-lt"/>
                        <a:ea typeface="Times New Roman"/>
                        <a:cs typeface="Times New Roman"/>
                      </a:endParaRPr>
                    </a:p>
                  </a:txBody>
                  <a:tcPr marL="65699" marR="6569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200"/>
                        </a:spcBef>
                        <a:spcAft>
                          <a:spcPts val="200"/>
                        </a:spcAft>
                      </a:pPr>
                      <a:r>
                        <a:rPr lang="en-GB" sz="1600" b="1" kern="800" dirty="0">
                          <a:effectLst/>
                          <a:latin typeface="+mj-lt"/>
                          <a:ea typeface="Times New Roman"/>
                        </a:rPr>
                        <a:t>Space</a:t>
                      </a:r>
                      <a:r>
                        <a:rPr lang="en-GB" sz="1600" b="0" kern="1200" baseline="0" dirty="0">
                          <a:effectLst/>
                          <a:latin typeface="+mj-lt"/>
                          <a:ea typeface="Times New Roman"/>
                        </a:rPr>
                        <a:t> </a:t>
                      </a:r>
                      <a:r>
                        <a:rPr lang="en-GB" sz="1600" b="1" kern="800" dirty="0">
                          <a:effectLst/>
                          <a:latin typeface="+mj-lt"/>
                          <a:ea typeface="Times New Roman"/>
                        </a:rPr>
                        <a:t>Before</a:t>
                      </a:r>
                      <a:endParaRPr lang="en-AU" sz="1600" dirty="0">
                        <a:effectLst/>
                        <a:latin typeface="+mj-lt"/>
                        <a:ea typeface="Times New Roman"/>
                      </a:endParaRPr>
                    </a:p>
                  </a:txBody>
                  <a:tcPr marL="65699" marR="6569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Bef>
                          <a:spcPts val="200"/>
                        </a:spcBef>
                        <a:spcAft>
                          <a:spcPts val="200"/>
                        </a:spcAft>
                      </a:pPr>
                      <a:r>
                        <a:rPr lang="en-GB" sz="1600" b="1" kern="800" dirty="0">
                          <a:effectLst/>
                          <a:latin typeface="+mj-lt"/>
                          <a:ea typeface="Times New Roman"/>
                        </a:rPr>
                        <a:t>Space</a:t>
                      </a:r>
                      <a:r>
                        <a:rPr lang="en-GB" sz="1600" b="0" kern="1200" baseline="0" dirty="0">
                          <a:effectLst/>
                          <a:latin typeface="+mj-lt"/>
                          <a:ea typeface="Times New Roman"/>
                        </a:rPr>
                        <a:t> </a:t>
                      </a:r>
                      <a:r>
                        <a:rPr lang="en-GB" sz="1600" b="1" kern="800" dirty="0">
                          <a:effectLst/>
                          <a:latin typeface="+mj-lt"/>
                          <a:ea typeface="Times New Roman"/>
                        </a:rPr>
                        <a:t>After</a:t>
                      </a:r>
                      <a:endParaRPr lang="en-AU" sz="1600" dirty="0">
                        <a:effectLst/>
                        <a:latin typeface="+mj-lt"/>
                        <a:ea typeface="Times New Roman"/>
                      </a:endParaRPr>
                    </a:p>
                  </a:txBody>
                  <a:tcPr marL="65699" marR="65699"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47047">
                <a:tc>
                  <a:txBody>
                    <a:bodyPr/>
                    <a:lstStyle/>
                    <a:p>
                      <a:pPr algn="l">
                        <a:spcBef>
                          <a:spcPts val="200"/>
                        </a:spcBef>
                        <a:spcAft>
                          <a:spcPts val="200"/>
                        </a:spcAft>
                      </a:pPr>
                      <a:r>
                        <a:rPr lang="en-GB" sz="1400" b="1" kern="800" dirty="0">
                          <a:effectLst/>
                          <a:latin typeface="Times New Roman"/>
                          <a:ea typeface="Times New Roman"/>
                        </a:rPr>
                        <a:t>PAPER TITLE</a:t>
                      </a:r>
                      <a:endParaRPr lang="en-AU" sz="1400" dirty="0">
                        <a:effectLst/>
                        <a:latin typeface="Times New Roman"/>
                        <a:ea typeface="Times New Roman"/>
                      </a:endParaRPr>
                    </a:p>
                  </a:txBody>
                  <a:tcPr marL="65699" marR="656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l">
                        <a:spcBef>
                          <a:spcPts val="200"/>
                        </a:spcBef>
                        <a:spcAft>
                          <a:spcPts val="200"/>
                        </a:spcAft>
                      </a:pPr>
                      <a:r>
                        <a:rPr lang="en-GB" sz="1050" kern="800" dirty="0">
                          <a:effectLst/>
                          <a:latin typeface="Times New Roman"/>
                          <a:ea typeface="Times New Roman"/>
                        </a:rPr>
                        <a:t>14 </a:t>
                      </a:r>
                      <a:r>
                        <a:rPr lang="en-GB" sz="1050" kern="800" dirty="0" err="1">
                          <a:effectLst/>
                          <a:latin typeface="Times New Roman"/>
                          <a:ea typeface="Times New Roman"/>
                        </a:rPr>
                        <a:t>pt</a:t>
                      </a:r>
                      <a:br>
                        <a:rPr lang="en-GB" sz="1050" kern="800" dirty="0">
                          <a:effectLst/>
                          <a:latin typeface="Times New Roman"/>
                          <a:ea typeface="Times New Roman"/>
                        </a:rPr>
                      </a:br>
                      <a:r>
                        <a:rPr lang="en-GB" sz="1050" b="1" kern="800" dirty="0">
                          <a:effectLst/>
                          <a:latin typeface="Times New Roman"/>
                          <a:ea typeface="Times New Roman"/>
                        </a:rPr>
                        <a:t>UPPERCASE EXCEPT FOR REQUIRED lowercase letters</a:t>
                      </a:r>
                      <a:br>
                        <a:rPr lang="en-GB" sz="1050" b="1" kern="800" dirty="0">
                          <a:effectLst/>
                          <a:latin typeface="Times New Roman"/>
                          <a:ea typeface="Times New Roman"/>
                        </a:rPr>
                      </a:br>
                      <a:r>
                        <a:rPr lang="en-GB" sz="1050" b="1" kern="800" dirty="0">
                          <a:effectLst/>
                          <a:latin typeface="Times New Roman"/>
                          <a:ea typeface="Times New Roman"/>
                        </a:rPr>
                        <a:t>Bold</a:t>
                      </a:r>
                      <a:endParaRPr lang="en-AU" sz="1050" dirty="0">
                        <a:effectLst/>
                        <a:latin typeface="Times New Roman"/>
                        <a:ea typeface="Times New Roman"/>
                      </a:endParaRPr>
                    </a:p>
                  </a:txBody>
                  <a:tcPr marL="65699" marR="656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Bef>
                          <a:spcPts val="200"/>
                        </a:spcBef>
                        <a:spcAft>
                          <a:spcPts val="200"/>
                        </a:spcAft>
                      </a:pPr>
                      <a:r>
                        <a:rPr lang="en-GB" sz="1050" kern="800" dirty="0">
                          <a:effectLst/>
                          <a:latin typeface="Times New Roman"/>
                          <a:ea typeface="Times New Roman"/>
                        </a:rPr>
                        <a:t>0 </a:t>
                      </a:r>
                      <a:r>
                        <a:rPr lang="en-GB" sz="1050" kern="800" dirty="0" err="1">
                          <a:effectLst/>
                          <a:latin typeface="Times New Roman"/>
                          <a:ea typeface="Times New Roman"/>
                        </a:rPr>
                        <a:t>pt</a:t>
                      </a:r>
                      <a:endParaRPr lang="en-AU" sz="1050" dirty="0">
                        <a:effectLst/>
                        <a:latin typeface="Times New Roman"/>
                        <a:ea typeface="Times New Roman"/>
                      </a:endParaRPr>
                    </a:p>
                  </a:txBody>
                  <a:tcPr marL="65699" marR="65699"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spcBef>
                          <a:spcPts val="200"/>
                        </a:spcBef>
                        <a:spcAft>
                          <a:spcPts val="200"/>
                        </a:spcAft>
                      </a:pPr>
                      <a:r>
                        <a:rPr lang="en-GB" sz="1050" dirty="0">
                          <a:effectLst/>
                          <a:latin typeface="Times New Roman"/>
                          <a:ea typeface="Times New Roman"/>
                        </a:rPr>
                        <a:t>3 </a:t>
                      </a:r>
                      <a:r>
                        <a:rPr lang="en-GB" sz="1050" dirty="0" err="1">
                          <a:effectLst/>
                          <a:latin typeface="Times New Roman"/>
                          <a:ea typeface="Times New Roman"/>
                        </a:rPr>
                        <a:t>pt</a:t>
                      </a:r>
                      <a:endParaRPr lang="en-AU" sz="1050" dirty="0">
                        <a:effectLst/>
                        <a:latin typeface="Times New Roman"/>
                        <a:ea typeface="Times New Roman"/>
                      </a:endParaRPr>
                    </a:p>
                  </a:txBody>
                  <a:tcPr marL="65699" marR="65699"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437996">
                <a:tc>
                  <a:txBody>
                    <a:bodyPr/>
                    <a:lstStyle/>
                    <a:p>
                      <a:pPr algn="l">
                        <a:spcBef>
                          <a:spcPts val="200"/>
                        </a:spcBef>
                        <a:spcAft>
                          <a:spcPts val="200"/>
                        </a:spcAft>
                      </a:pPr>
                      <a:r>
                        <a:rPr lang="en-GB" sz="1400" kern="800" dirty="0">
                          <a:effectLst/>
                          <a:latin typeface="Times New Roman"/>
                          <a:ea typeface="Times New Roman"/>
                        </a:rPr>
                        <a:t>Author List</a:t>
                      </a:r>
                      <a:endParaRPr lang="en-AU" sz="1400" dirty="0">
                        <a:effectLst/>
                        <a:latin typeface="Times New Roman"/>
                        <a:ea typeface="Times New Roman"/>
                      </a:endParaRPr>
                    </a:p>
                  </a:txBody>
                  <a:tcPr marL="65699" marR="65699" marT="0" marB="0">
                    <a:lnL>
                      <a:noFill/>
                    </a:lnL>
                    <a:lnR>
                      <a:noFill/>
                    </a:lnR>
                    <a:lnT>
                      <a:noFill/>
                    </a:lnT>
                    <a:lnB>
                      <a:noFill/>
                    </a:lnB>
                  </a:tcPr>
                </a:tc>
                <a:tc>
                  <a:txBody>
                    <a:bodyPr/>
                    <a:lstStyle/>
                    <a:p>
                      <a:pPr algn="l">
                        <a:spcBef>
                          <a:spcPts val="200"/>
                        </a:spcBef>
                        <a:spcAft>
                          <a:spcPts val="200"/>
                        </a:spcAft>
                      </a:pPr>
                      <a:r>
                        <a:rPr lang="en-GB" sz="1050" kern="800" dirty="0">
                          <a:effectLst/>
                          <a:latin typeface="Times New Roman"/>
                          <a:ea typeface="Times New Roman"/>
                        </a:rPr>
                        <a:t>12 </a:t>
                      </a:r>
                      <a:r>
                        <a:rPr lang="en-GB" sz="1050" kern="800" dirty="0" err="1">
                          <a:effectLst/>
                          <a:latin typeface="Times New Roman"/>
                          <a:ea typeface="Times New Roman"/>
                        </a:rPr>
                        <a:t>pt</a:t>
                      </a:r>
                      <a:br>
                        <a:rPr lang="en-GB" sz="1050" kern="800" dirty="0">
                          <a:effectLst/>
                          <a:latin typeface="Times New Roman"/>
                          <a:ea typeface="Times New Roman"/>
                        </a:rPr>
                      </a:br>
                      <a:r>
                        <a:rPr lang="en-GB" sz="1050" kern="800" dirty="0">
                          <a:effectLst/>
                          <a:latin typeface="Times New Roman"/>
                          <a:ea typeface="Times New Roman"/>
                        </a:rPr>
                        <a:t>UPPER- and lowercase</a:t>
                      </a:r>
                      <a:endParaRPr lang="en-AU" sz="1050" dirty="0">
                        <a:effectLst/>
                        <a:latin typeface="Times New Roman"/>
                        <a:ea typeface="Times New Roman"/>
                      </a:endParaRPr>
                    </a:p>
                  </a:txBody>
                  <a:tcPr marL="65699" marR="65699" marT="0" marB="0">
                    <a:lnL>
                      <a:noFill/>
                    </a:lnL>
                    <a:lnR>
                      <a:noFill/>
                    </a:lnR>
                    <a:lnT>
                      <a:noFill/>
                    </a:lnT>
                    <a:lnB>
                      <a:noFill/>
                    </a:lnB>
                  </a:tcPr>
                </a:tc>
                <a:tc>
                  <a:txBody>
                    <a:bodyPr/>
                    <a:lstStyle/>
                    <a:p>
                      <a:pPr algn="r">
                        <a:spcBef>
                          <a:spcPts val="200"/>
                        </a:spcBef>
                        <a:spcAft>
                          <a:spcPts val="200"/>
                        </a:spcAft>
                      </a:pPr>
                      <a:r>
                        <a:rPr lang="en-GB" sz="1050" kern="800">
                          <a:effectLst/>
                          <a:latin typeface="Times New Roman"/>
                          <a:ea typeface="Times New Roman"/>
                        </a:rPr>
                        <a:t>9 pt</a:t>
                      </a:r>
                      <a:endParaRPr lang="en-AU" sz="1050">
                        <a:effectLst/>
                        <a:latin typeface="Times New Roman"/>
                        <a:ea typeface="Times New Roman"/>
                      </a:endParaRPr>
                    </a:p>
                  </a:txBody>
                  <a:tcPr marL="65699" marR="65699" marT="0" marB="0">
                    <a:lnL>
                      <a:noFill/>
                    </a:lnL>
                    <a:lnR>
                      <a:noFill/>
                    </a:lnR>
                    <a:lnT>
                      <a:noFill/>
                    </a:lnT>
                    <a:lnB>
                      <a:noFill/>
                    </a:lnB>
                  </a:tcPr>
                </a:tc>
                <a:tc>
                  <a:txBody>
                    <a:bodyPr/>
                    <a:lstStyle/>
                    <a:p>
                      <a:pPr algn="r">
                        <a:spcBef>
                          <a:spcPts val="200"/>
                        </a:spcBef>
                        <a:spcAft>
                          <a:spcPts val="200"/>
                        </a:spcAft>
                      </a:pPr>
                      <a:r>
                        <a:rPr lang="en-GB" sz="1050" kern="800" dirty="0">
                          <a:effectLst/>
                          <a:latin typeface="Times New Roman"/>
                          <a:ea typeface="Times New Roman"/>
                        </a:rPr>
                        <a:t>12 </a:t>
                      </a:r>
                      <a:r>
                        <a:rPr lang="en-GB" sz="1050" kern="800" dirty="0" err="1">
                          <a:effectLst/>
                          <a:latin typeface="Times New Roman"/>
                          <a:ea typeface="Times New Roman"/>
                        </a:rPr>
                        <a:t>pt</a:t>
                      </a:r>
                      <a:endParaRPr lang="en-AU" sz="1050" dirty="0">
                        <a:effectLst/>
                        <a:latin typeface="Times New Roman"/>
                        <a:ea typeface="Times New Roman"/>
                      </a:endParaRPr>
                    </a:p>
                  </a:txBody>
                  <a:tcPr marL="65699" marR="65699" marT="0" marB="0">
                    <a:lnL>
                      <a:noFill/>
                    </a:lnL>
                    <a:lnR>
                      <a:noFill/>
                    </a:lnR>
                    <a:lnT>
                      <a:noFill/>
                    </a:lnT>
                    <a:lnB>
                      <a:noFill/>
                    </a:lnB>
                  </a:tcPr>
                </a:tc>
                <a:extLst>
                  <a:ext uri="{0D108BD9-81ED-4DB2-BD59-A6C34878D82A}">
                    <a16:rowId xmlns:a16="http://schemas.microsoft.com/office/drawing/2014/main" val="10002"/>
                  </a:ext>
                </a:extLst>
              </a:tr>
              <a:tr h="437996">
                <a:tc>
                  <a:txBody>
                    <a:bodyPr/>
                    <a:lstStyle/>
                    <a:p>
                      <a:pPr algn="l">
                        <a:spcBef>
                          <a:spcPts val="200"/>
                        </a:spcBef>
                        <a:spcAft>
                          <a:spcPts val="200"/>
                        </a:spcAft>
                      </a:pPr>
                      <a:r>
                        <a:rPr lang="en-GB" sz="1400" i="1" kern="800" dirty="0">
                          <a:effectLst/>
                          <a:latin typeface="Times New Roman"/>
                          <a:ea typeface="Times New Roman"/>
                        </a:rPr>
                        <a:t>Abstract Title</a:t>
                      </a:r>
                      <a:endParaRPr lang="en-AU" sz="1400" dirty="0">
                        <a:effectLst/>
                        <a:latin typeface="Times New Roman"/>
                        <a:ea typeface="Times New Roman"/>
                      </a:endParaRPr>
                    </a:p>
                  </a:txBody>
                  <a:tcPr marL="65699" marR="65699" marT="0" marB="0">
                    <a:lnL>
                      <a:noFill/>
                    </a:lnL>
                    <a:lnR>
                      <a:noFill/>
                    </a:lnR>
                    <a:lnT>
                      <a:noFill/>
                    </a:lnT>
                    <a:lnB>
                      <a:noFill/>
                    </a:lnB>
                  </a:tcPr>
                </a:tc>
                <a:tc>
                  <a:txBody>
                    <a:bodyPr/>
                    <a:lstStyle/>
                    <a:p>
                      <a:pPr algn="l">
                        <a:spcBef>
                          <a:spcPts val="200"/>
                        </a:spcBef>
                        <a:spcAft>
                          <a:spcPts val="200"/>
                        </a:spcAft>
                      </a:pPr>
                      <a:r>
                        <a:rPr lang="en-GB" sz="1050" kern="800" dirty="0">
                          <a:effectLst/>
                          <a:latin typeface="Times New Roman"/>
                          <a:ea typeface="Times New Roman"/>
                        </a:rPr>
                        <a:t>12 </a:t>
                      </a:r>
                      <a:r>
                        <a:rPr lang="en-GB" sz="1050" kern="800" dirty="0" err="1">
                          <a:effectLst/>
                          <a:latin typeface="Times New Roman"/>
                          <a:ea typeface="Times New Roman"/>
                        </a:rPr>
                        <a:t>pt</a:t>
                      </a:r>
                      <a:br>
                        <a:rPr lang="en-GB" sz="1050" kern="800" dirty="0">
                          <a:effectLst/>
                          <a:latin typeface="Times New Roman"/>
                          <a:ea typeface="Times New Roman"/>
                        </a:rPr>
                      </a:br>
                      <a:r>
                        <a:rPr lang="en-GB" sz="1050" i="1" kern="800" dirty="0">
                          <a:effectLst/>
                          <a:latin typeface="Times New Roman"/>
                          <a:ea typeface="Times New Roman"/>
                        </a:rPr>
                        <a:t>Initial Caps</a:t>
                      </a:r>
                      <a:br>
                        <a:rPr lang="en-GB" sz="1050" i="1" kern="800" dirty="0">
                          <a:effectLst/>
                          <a:latin typeface="Times New Roman"/>
                          <a:ea typeface="Times New Roman"/>
                        </a:rPr>
                      </a:br>
                      <a:r>
                        <a:rPr lang="en-GB" sz="1050" i="1" kern="800" dirty="0">
                          <a:effectLst/>
                          <a:latin typeface="Times New Roman"/>
                          <a:ea typeface="Times New Roman"/>
                        </a:rPr>
                        <a:t>Italic</a:t>
                      </a:r>
                      <a:endParaRPr lang="en-AU" sz="1050" dirty="0">
                        <a:effectLst/>
                        <a:latin typeface="Times New Roman"/>
                        <a:ea typeface="Times New Roman"/>
                      </a:endParaRPr>
                    </a:p>
                  </a:txBody>
                  <a:tcPr marL="65699" marR="65699" marT="0" marB="0">
                    <a:lnL>
                      <a:noFill/>
                    </a:lnL>
                    <a:lnR>
                      <a:noFill/>
                    </a:lnR>
                    <a:lnT>
                      <a:noFill/>
                    </a:lnT>
                    <a:lnB>
                      <a:noFill/>
                    </a:lnB>
                  </a:tcPr>
                </a:tc>
                <a:tc>
                  <a:txBody>
                    <a:bodyPr/>
                    <a:lstStyle/>
                    <a:p>
                      <a:pPr algn="r">
                        <a:spcBef>
                          <a:spcPts val="200"/>
                        </a:spcBef>
                        <a:spcAft>
                          <a:spcPts val="200"/>
                        </a:spcAft>
                      </a:pPr>
                      <a:r>
                        <a:rPr lang="en-GB" sz="1050" kern="800">
                          <a:effectLst/>
                          <a:latin typeface="Times New Roman"/>
                          <a:ea typeface="Times New Roman"/>
                        </a:rPr>
                        <a:t>0 pt</a:t>
                      </a:r>
                      <a:endParaRPr lang="en-AU" sz="1050">
                        <a:effectLst/>
                        <a:latin typeface="Times New Roman"/>
                        <a:ea typeface="Times New Roman"/>
                      </a:endParaRPr>
                    </a:p>
                  </a:txBody>
                  <a:tcPr marL="65699" marR="65699" marT="0" marB="0">
                    <a:lnL>
                      <a:noFill/>
                    </a:lnL>
                    <a:lnR>
                      <a:noFill/>
                    </a:lnR>
                    <a:lnT>
                      <a:noFill/>
                    </a:lnT>
                    <a:lnB>
                      <a:noFill/>
                    </a:lnB>
                  </a:tcPr>
                </a:tc>
                <a:tc>
                  <a:txBody>
                    <a:bodyPr/>
                    <a:lstStyle/>
                    <a:p>
                      <a:pPr algn="r">
                        <a:spcBef>
                          <a:spcPts val="200"/>
                        </a:spcBef>
                        <a:spcAft>
                          <a:spcPts val="200"/>
                        </a:spcAft>
                      </a:pPr>
                      <a:r>
                        <a:rPr lang="en-GB" sz="1050" kern="800">
                          <a:effectLst/>
                          <a:latin typeface="Times New Roman"/>
                          <a:ea typeface="Times New Roman"/>
                        </a:rPr>
                        <a:t>3 pt</a:t>
                      </a:r>
                      <a:endParaRPr lang="en-AU" sz="1050">
                        <a:effectLst/>
                        <a:latin typeface="Times New Roman"/>
                        <a:ea typeface="Times New Roman"/>
                      </a:endParaRPr>
                    </a:p>
                  </a:txBody>
                  <a:tcPr marL="65699" marR="65699" marT="0" marB="0">
                    <a:lnL>
                      <a:noFill/>
                    </a:lnL>
                    <a:lnR>
                      <a:noFill/>
                    </a:lnR>
                    <a:lnT>
                      <a:noFill/>
                    </a:lnT>
                    <a:lnB>
                      <a:noFill/>
                    </a:lnB>
                  </a:tcPr>
                </a:tc>
                <a:extLst>
                  <a:ext uri="{0D108BD9-81ED-4DB2-BD59-A6C34878D82A}">
                    <a16:rowId xmlns:a16="http://schemas.microsoft.com/office/drawing/2014/main" val="10003"/>
                  </a:ext>
                </a:extLst>
              </a:tr>
              <a:tr h="437996">
                <a:tc>
                  <a:txBody>
                    <a:bodyPr/>
                    <a:lstStyle/>
                    <a:p>
                      <a:pPr algn="l">
                        <a:spcBef>
                          <a:spcPts val="200"/>
                        </a:spcBef>
                        <a:spcAft>
                          <a:spcPts val="200"/>
                        </a:spcAft>
                      </a:pPr>
                      <a:r>
                        <a:rPr lang="en-GB" sz="1400" b="1" kern="800" dirty="0">
                          <a:effectLst/>
                          <a:latin typeface="Times New Roman"/>
                          <a:ea typeface="Times New Roman"/>
                        </a:rPr>
                        <a:t>SECTION</a:t>
                      </a:r>
                      <a:br>
                        <a:rPr lang="en-GB" sz="1400" b="1" kern="800" dirty="0">
                          <a:effectLst/>
                          <a:latin typeface="Times New Roman"/>
                          <a:ea typeface="Times New Roman"/>
                        </a:rPr>
                      </a:br>
                      <a:r>
                        <a:rPr lang="en-GB" sz="1400" b="1" kern="800" dirty="0">
                          <a:effectLst/>
                          <a:latin typeface="Times New Roman"/>
                          <a:ea typeface="Times New Roman"/>
                        </a:rPr>
                        <a:t>HEADING</a:t>
                      </a:r>
                      <a:endParaRPr lang="en-AU" sz="1400" dirty="0">
                        <a:effectLst/>
                        <a:latin typeface="Times New Roman"/>
                        <a:ea typeface="Times New Roman"/>
                      </a:endParaRPr>
                    </a:p>
                  </a:txBody>
                  <a:tcPr marL="65699" marR="65699" marT="0" marB="0">
                    <a:lnL>
                      <a:noFill/>
                    </a:lnL>
                    <a:lnR>
                      <a:noFill/>
                    </a:lnR>
                    <a:lnT>
                      <a:noFill/>
                    </a:lnT>
                    <a:lnB>
                      <a:noFill/>
                    </a:lnB>
                  </a:tcPr>
                </a:tc>
                <a:tc>
                  <a:txBody>
                    <a:bodyPr/>
                    <a:lstStyle/>
                    <a:p>
                      <a:pPr algn="l">
                        <a:spcBef>
                          <a:spcPts val="200"/>
                        </a:spcBef>
                        <a:spcAft>
                          <a:spcPts val="200"/>
                        </a:spcAft>
                      </a:pPr>
                      <a:r>
                        <a:rPr lang="en-GB" sz="1050" kern="800" dirty="0">
                          <a:effectLst/>
                          <a:latin typeface="Times New Roman"/>
                          <a:ea typeface="Times New Roman"/>
                        </a:rPr>
                        <a:t>12 </a:t>
                      </a:r>
                      <a:r>
                        <a:rPr lang="en-GB" sz="1050" kern="800" dirty="0" err="1">
                          <a:effectLst/>
                          <a:latin typeface="Times New Roman"/>
                          <a:ea typeface="Times New Roman"/>
                        </a:rPr>
                        <a:t>pt</a:t>
                      </a:r>
                      <a:br>
                        <a:rPr lang="en-GB" sz="1050" kern="800" dirty="0">
                          <a:effectLst/>
                          <a:latin typeface="Times New Roman"/>
                          <a:ea typeface="Times New Roman"/>
                        </a:rPr>
                      </a:br>
                      <a:r>
                        <a:rPr lang="en-GB" sz="1050" b="1" kern="800" dirty="0">
                          <a:effectLst/>
                          <a:latin typeface="Times New Roman"/>
                          <a:ea typeface="Times New Roman"/>
                        </a:rPr>
                        <a:t>UPPERCASE</a:t>
                      </a:r>
                      <a:br>
                        <a:rPr lang="en-GB" sz="1050" kern="800" dirty="0">
                          <a:effectLst/>
                          <a:latin typeface="Times New Roman"/>
                          <a:ea typeface="Times New Roman"/>
                        </a:rPr>
                      </a:br>
                      <a:r>
                        <a:rPr lang="en-GB" sz="1050" b="1" kern="800" dirty="0">
                          <a:effectLst/>
                          <a:latin typeface="Times New Roman"/>
                          <a:ea typeface="Times New Roman"/>
                        </a:rPr>
                        <a:t>Bold</a:t>
                      </a:r>
                      <a:endParaRPr lang="en-AU" sz="1050" dirty="0">
                        <a:effectLst/>
                        <a:latin typeface="Times New Roman"/>
                        <a:ea typeface="Times New Roman"/>
                      </a:endParaRPr>
                    </a:p>
                  </a:txBody>
                  <a:tcPr marL="65699" marR="65699" marT="0" marB="0">
                    <a:lnL>
                      <a:noFill/>
                    </a:lnL>
                    <a:lnR>
                      <a:noFill/>
                    </a:lnR>
                    <a:lnT>
                      <a:noFill/>
                    </a:lnT>
                    <a:lnB>
                      <a:noFill/>
                    </a:lnB>
                  </a:tcPr>
                </a:tc>
                <a:tc>
                  <a:txBody>
                    <a:bodyPr/>
                    <a:lstStyle/>
                    <a:p>
                      <a:pPr algn="r">
                        <a:spcBef>
                          <a:spcPts val="200"/>
                        </a:spcBef>
                        <a:spcAft>
                          <a:spcPts val="200"/>
                        </a:spcAft>
                      </a:pPr>
                      <a:r>
                        <a:rPr lang="en-GB" sz="1050" kern="800" dirty="0">
                          <a:effectLst/>
                          <a:latin typeface="Times New Roman"/>
                          <a:ea typeface="Times New Roman"/>
                        </a:rPr>
                        <a:t>9 </a:t>
                      </a:r>
                      <a:r>
                        <a:rPr lang="en-GB" sz="1050" kern="800" dirty="0" err="1">
                          <a:effectLst/>
                          <a:latin typeface="Times New Roman"/>
                          <a:ea typeface="Times New Roman"/>
                        </a:rPr>
                        <a:t>pt</a:t>
                      </a:r>
                      <a:endParaRPr lang="en-AU" sz="1050" dirty="0">
                        <a:effectLst/>
                        <a:latin typeface="Times New Roman"/>
                        <a:ea typeface="Times New Roman"/>
                      </a:endParaRPr>
                    </a:p>
                  </a:txBody>
                  <a:tcPr marL="65699" marR="65699" marT="0" marB="0">
                    <a:lnL>
                      <a:noFill/>
                    </a:lnL>
                    <a:lnR>
                      <a:noFill/>
                    </a:lnR>
                    <a:lnT>
                      <a:noFill/>
                    </a:lnT>
                    <a:lnB>
                      <a:noFill/>
                    </a:lnB>
                  </a:tcPr>
                </a:tc>
                <a:tc>
                  <a:txBody>
                    <a:bodyPr/>
                    <a:lstStyle/>
                    <a:p>
                      <a:pPr algn="r">
                        <a:spcBef>
                          <a:spcPts val="200"/>
                        </a:spcBef>
                        <a:spcAft>
                          <a:spcPts val="200"/>
                        </a:spcAft>
                      </a:pPr>
                      <a:r>
                        <a:rPr lang="en-GB" sz="1050" kern="800">
                          <a:effectLst/>
                          <a:latin typeface="Times New Roman"/>
                          <a:ea typeface="Times New Roman"/>
                        </a:rPr>
                        <a:t>3 pt</a:t>
                      </a:r>
                      <a:endParaRPr lang="en-AU" sz="1050">
                        <a:effectLst/>
                        <a:latin typeface="Times New Roman"/>
                        <a:ea typeface="Times New Roman"/>
                      </a:endParaRPr>
                    </a:p>
                  </a:txBody>
                  <a:tcPr marL="65699" marR="65699" marT="0" marB="0">
                    <a:lnL>
                      <a:noFill/>
                    </a:lnL>
                    <a:lnR>
                      <a:noFill/>
                    </a:lnR>
                    <a:lnT>
                      <a:noFill/>
                    </a:lnT>
                    <a:lnB>
                      <a:noFill/>
                    </a:lnB>
                  </a:tcPr>
                </a:tc>
                <a:extLst>
                  <a:ext uri="{0D108BD9-81ED-4DB2-BD59-A6C34878D82A}">
                    <a16:rowId xmlns:a16="http://schemas.microsoft.com/office/drawing/2014/main" val="10004"/>
                  </a:ext>
                </a:extLst>
              </a:tr>
              <a:tr h="437996">
                <a:tc>
                  <a:txBody>
                    <a:bodyPr/>
                    <a:lstStyle/>
                    <a:p>
                      <a:pPr algn="l">
                        <a:spcBef>
                          <a:spcPts val="200"/>
                        </a:spcBef>
                        <a:spcAft>
                          <a:spcPts val="200"/>
                        </a:spcAft>
                      </a:pPr>
                      <a:r>
                        <a:rPr lang="en-GB" sz="1400" i="1" kern="800" dirty="0">
                          <a:effectLst/>
                          <a:latin typeface="Times New Roman"/>
                          <a:ea typeface="Times New Roman"/>
                        </a:rPr>
                        <a:t>Subsection</a:t>
                      </a:r>
                      <a:br>
                        <a:rPr lang="en-GB" sz="1400" i="1" kern="800" dirty="0">
                          <a:effectLst/>
                          <a:latin typeface="Times New Roman"/>
                          <a:ea typeface="Times New Roman"/>
                        </a:rPr>
                      </a:br>
                      <a:r>
                        <a:rPr lang="en-GB" sz="1400" i="1" kern="800" dirty="0">
                          <a:effectLst/>
                          <a:latin typeface="Times New Roman"/>
                          <a:ea typeface="Times New Roman"/>
                        </a:rPr>
                        <a:t>Heading</a:t>
                      </a:r>
                      <a:endParaRPr lang="en-AU" sz="1400" dirty="0">
                        <a:effectLst/>
                        <a:latin typeface="Times New Roman"/>
                        <a:ea typeface="Times New Roman"/>
                      </a:endParaRPr>
                    </a:p>
                  </a:txBody>
                  <a:tcPr marL="65699" marR="65699" marT="0" marB="0">
                    <a:lnL>
                      <a:noFill/>
                    </a:lnL>
                    <a:lnR>
                      <a:noFill/>
                    </a:lnR>
                    <a:lnT>
                      <a:noFill/>
                    </a:lnT>
                    <a:lnB>
                      <a:noFill/>
                    </a:lnB>
                  </a:tcPr>
                </a:tc>
                <a:tc>
                  <a:txBody>
                    <a:bodyPr/>
                    <a:lstStyle/>
                    <a:p>
                      <a:pPr algn="l">
                        <a:spcBef>
                          <a:spcPts val="200"/>
                        </a:spcBef>
                        <a:spcAft>
                          <a:spcPts val="200"/>
                        </a:spcAft>
                      </a:pPr>
                      <a:r>
                        <a:rPr lang="en-GB" sz="1050" kern="800" dirty="0">
                          <a:effectLst/>
                          <a:latin typeface="Times New Roman"/>
                          <a:ea typeface="Times New Roman"/>
                        </a:rPr>
                        <a:t>12 </a:t>
                      </a:r>
                      <a:r>
                        <a:rPr lang="en-GB" sz="1050" kern="800" dirty="0" err="1">
                          <a:effectLst/>
                          <a:latin typeface="Times New Roman"/>
                          <a:ea typeface="Times New Roman"/>
                        </a:rPr>
                        <a:t>pt</a:t>
                      </a:r>
                      <a:br>
                        <a:rPr lang="en-GB" sz="1050" kern="800" dirty="0">
                          <a:effectLst/>
                          <a:latin typeface="Times New Roman"/>
                          <a:ea typeface="Times New Roman"/>
                        </a:rPr>
                      </a:br>
                      <a:r>
                        <a:rPr lang="en-GB" sz="1050" i="1" kern="800" dirty="0">
                          <a:effectLst/>
                          <a:latin typeface="Times New Roman"/>
                          <a:ea typeface="Times New Roman"/>
                        </a:rPr>
                        <a:t>Initial Caps</a:t>
                      </a:r>
                      <a:br>
                        <a:rPr lang="en-GB" sz="1050" i="1" kern="800" dirty="0">
                          <a:effectLst/>
                          <a:latin typeface="Times New Roman"/>
                          <a:ea typeface="Times New Roman"/>
                        </a:rPr>
                      </a:br>
                      <a:r>
                        <a:rPr lang="en-GB" sz="1050" i="1" kern="800" dirty="0">
                          <a:effectLst/>
                          <a:latin typeface="Times New Roman"/>
                          <a:ea typeface="Times New Roman"/>
                        </a:rPr>
                        <a:t>Italic</a:t>
                      </a:r>
                      <a:endParaRPr lang="en-AU" sz="1050" dirty="0">
                        <a:effectLst/>
                        <a:latin typeface="Times New Roman"/>
                        <a:ea typeface="Times New Roman"/>
                      </a:endParaRPr>
                    </a:p>
                  </a:txBody>
                  <a:tcPr marL="65699" marR="65699" marT="0" marB="0">
                    <a:lnL>
                      <a:noFill/>
                    </a:lnL>
                    <a:lnR>
                      <a:noFill/>
                    </a:lnR>
                    <a:lnT>
                      <a:noFill/>
                    </a:lnT>
                    <a:lnB>
                      <a:noFill/>
                    </a:lnB>
                  </a:tcPr>
                </a:tc>
                <a:tc>
                  <a:txBody>
                    <a:bodyPr/>
                    <a:lstStyle/>
                    <a:p>
                      <a:pPr algn="r">
                        <a:spcBef>
                          <a:spcPts val="200"/>
                        </a:spcBef>
                        <a:spcAft>
                          <a:spcPts val="200"/>
                        </a:spcAft>
                      </a:pPr>
                      <a:r>
                        <a:rPr lang="en-GB" sz="1050" kern="800" dirty="0">
                          <a:effectLst/>
                          <a:latin typeface="Times New Roman"/>
                          <a:ea typeface="Times New Roman"/>
                        </a:rPr>
                        <a:t>6 </a:t>
                      </a:r>
                      <a:r>
                        <a:rPr lang="en-GB" sz="1050" kern="800" dirty="0" err="1">
                          <a:effectLst/>
                          <a:latin typeface="Times New Roman"/>
                          <a:ea typeface="Times New Roman"/>
                        </a:rPr>
                        <a:t>pt</a:t>
                      </a:r>
                      <a:endParaRPr lang="en-AU" sz="1050" dirty="0">
                        <a:effectLst/>
                        <a:latin typeface="Times New Roman"/>
                        <a:ea typeface="Times New Roman"/>
                      </a:endParaRPr>
                    </a:p>
                  </a:txBody>
                  <a:tcPr marL="65699" marR="65699" marT="0" marB="0">
                    <a:lnL>
                      <a:noFill/>
                    </a:lnL>
                    <a:lnR>
                      <a:noFill/>
                    </a:lnR>
                    <a:lnT>
                      <a:noFill/>
                    </a:lnT>
                    <a:lnB>
                      <a:noFill/>
                    </a:lnB>
                  </a:tcPr>
                </a:tc>
                <a:tc>
                  <a:txBody>
                    <a:bodyPr/>
                    <a:lstStyle/>
                    <a:p>
                      <a:pPr algn="r">
                        <a:spcBef>
                          <a:spcPts val="200"/>
                        </a:spcBef>
                        <a:spcAft>
                          <a:spcPts val="200"/>
                        </a:spcAft>
                      </a:pPr>
                      <a:r>
                        <a:rPr lang="en-GB" sz="1050" kern="800">
                          <a:effectLst/>
                          <a:latin typeface="Times New Roman"/>
                          <a:ea typeface="Times New Roman"/>
                        </a:rPr>
                        <a:t>3 pt</a:t>
                      </a:r>
                      <a:endParaRPr lang="en-AU" sz="1050">
                        <a:effectLst/>
                        <a:latin typeface="Times New Roman"/>
                        <a:ea typeface="Times New Roman"/>
                      </a:endParaRPr>
                    </a:p>
                  </a:txBody>
                  <a:tcPr marL="65699" marR="65699" marT="0" marB="0">
                    <a:lnL>
                      <a:noFill/>
                    </a:lnL>
                    <a:lnR>
                      <a:noFill/>
                    </a:lnR>
                    <a:lnT>
                      <a:noFill/>
                    </a:lnT>
                    <a:lnB>
                      <a:noFill/>
                    </a:lnB>
                  </a:tcPr>
                </a:tc>
                <a:extLst>
                  <a:ext uri="{0D108BD9-81ED-4DB2-BD59-A6C34878D82A}">
                    <a16:rowId xmlns:a16="http://schemas.microsoft.com/office/drawing/2014/main" val="10005"/>
                  </a:ext>
                </a:extLst>
              </a:tr>
              <a:tr h="437996">
                <a:tc>
                  <a:txBody>
                    <a:bodyPr/>
                    <a:lstStyle/>
                    <a:p>
                      <a:pPr algn="l">
                        <a:spcBef>
                          <a:spcPts val="200"/>
                        </a:spcBef>
                        <a:spcAft>
                          <a:spcPts val="200"/>
                        </a:spcAft>
                      </a:pPr>
                      <a:r>
                        <a:rPr lang="en-GB" sz="1400" b="1" kern="800" dirty="0">
                          <a:effectLst/>
                          <a:latin typeface="Times New Roman"/>
                          <a:ea typeface="Times New Roman"/>
                        </a:rPr>
                        <a:t>Third-level Heading </a:t>
                      </a:r>
                      <a:endParaRPr lang="en-AU" sz="1400" dirty="0">
                        <a:effectLst/>
                        <a:latin typeface="Times New Roman"/>
                        <a:ea typeface="Times New Roman"/>
                      </a:endParaRPr>
                    </a:p>
                  </a:txBody>
                  <a:tcPr marL="65699" marR="65699" marT="0" marB="0">
                    <a:lnL>
                      <a:noFill/>
                    </a:lnL>
                    <a:lnR>
                      <a:noFill/>
                    </a:lnR>
                    <a:lnT>
                      <a:noFill/>
                    </a:lnT>
                    <a:lnB>
                      <a:noFill/>
                    </a:lnB>
                  </a:tcPr>
                </a:tc>
                <a:tc>
                  <a:txBody>
                    <a:bodyPr/>
                    <a:lstStyle/>
                    <a:p>
                      <a:pPr algn="l">
                        <a:spcBef>
                          <a:spcPts val="200"/>
                        </a:spcBef>
                        <a:spcAft>
                          <a:spcPts val="200"/>
                        </a:spcAft>
                      </a:pPr>
                      <a:r>
                        <a:rPr lang="en-GB" sz="1050" kern="800" dirty="0">
                          <a:effectLst/>
                          <a:latin typeface="Times New Roman"/>
                          <a:ea typeface="Times New Roman"/>
                        </a:rPr>
                        <a:t>10 </a:t>
                      </a:r>
                      <a:r>
                        <a:rPr lang="en-GB" sz="1050" kern="800" dirty="0" err="1">
                          <a:effectLst/>
                          <a:latin typeface="Times New Roman"/>
                          <a:ea typeface="Times New Roman"/>
                        </a:rPr>
                        <a:t>pt</a:t>
                      </a:r>
                      <a:br>
                        <a:rPr lang="en-GB" sz="1050" dirty="0">
                          <a:effectLst/>
                          <a:latin typeface="Times New Roman"/>
                          <a:ea typeface="Times New Roman"/>
                        </a:rPr>
                      </a:br>
                      <a:r>
                        <a:rPr lang="en-GB" sz="1050" b="1" dirty="0">
                          <a:effectLst/>
                          <a:latin typeface="Times New Roman"/>
                          <a:ea typeface="Times New Roman"/>
                        </a:rPr>
                        <a:t>Initial Caps</a:t>
                      </a:r>
                      <a:br>
                        <a:rPr lang="en-GB" sz="1050" b="1" dirty="0">
                          <a:effectLst/>
                          <a:latin typeface="Times New Roman"/>
                          <a:ea typeface="Times New Roman"/>
                        </a:rPr>
                      </a:br>
                      <a:r>
                        <a:rPr lang="en-GB" sz="1050" b="1" dirty="0">
                          <a:effectLst/>
                          <a:latin typeface="Times New Roman"/>
                          <a:ea typeface="Times New Roman"/>
                        </a:rPr>
                        <a:t>Bold </a:t>
                      </a:r>
                      <a:endParaRPr lang="en-AU" sz="1050" dirty="0">
                        <a:effectLst/>
                        <a:latin typeface="Times New Roman"/>
                        <a:ea typeface="Times New Roman"/>
                      </a:endParaRPr>
                    </a:p>
                  </a:txBody>
                  <a:tcPr marL="65699" marR="65699" marT="0" marB="0">
                    <a:lnL>
                      <a:noFill/>
                    </a:lnL>
                    <a:lnR>
                      <a:noFill/>
                    </a:lnR>
                    <a:lnT>
                      <a:noFill/>
                    </a:lnT>
                    <a:lnB>
                      <a:noFill/>
                    </a:lnB>
                  </a:tcPr>
                </a:tc>
                <a:tc>
                  <a:txBody>
                    <a:bodyPr/>
                    <a:lstStyle/>
                    <a:p>
                      <a:pPr algn="r">
                        <a:spcBef>
                          <a:spcPts val="200"/>
                        </a:spcBef>
                        <a:spcAft>
                          <a:spcPts val="200"/>
                        </a:spcAft>
                      </a:pPr>
                      <a:r>
                        <a:rPr lang="en-GB" sz="1050" kern="800" dirty="0">
                          <a:effectLst/>
                          <a:latin typeface="Times New Roman"/>
                          <a:ea typeface="Times New Roman"/>
                        </a:rPr>
                        <a:t>6 </a:t>
                      </a:r>
                      <a:r>
                        <a:rPr lang="en-GB" sz="1050" kern="800" dirty="0" err="1">
                          <a:effectLst/>
                          <a:latin typeface="Times New Roman"/>
                          <a:ea typeface="Times New Roman"/>
                        </a:rPr>
                        <a:t>pt</a:t>
                      </a:r>
                      <a:endParaRPr lang="en-AU" sz="1050" dirty="0">
                        <a:effectLst/>
                        <a:latin typeface="Times New Roman"/>
                        <a:ea typeface="Times New Roman"/>
                      </a:endParaRPr>
                    </a:p>
                  </a:txBody>
                  <a:tcPr marL="65699" marR="65699" marT="0" marB="0">
                    <a:lnL>
                      <a:noFill/>
                    </a:lnL>
                    <a:lnR>
                      <a:noFill/>
                    </a:lnR>
                    <a:lnT>
                      <a:noFill/>
                    </a:lnT>
                    <a:lnB>
                      <a:noFill/>
                    </a:lnB>
                  </a:tcPr>
                </a:tc>
                <a:tc>
                  <a:txBody>
                    <a:bodyPr/>
                    <a:lstStyle/>
                    <a:p>
                      <a:pPr algn="r">
                        <a:spcBef>
                          <a:spcPts val="200"/>
                        </a:spcBef>
                        <a:spcAft>
                          <a:spcPts val="200"/>
                        </a:spcAft>
                      </a:pPr>
                      <a:r>
                        <a:rPr lang="en-GB" sz="1050" kern="800">
                          <a:effectLst/>
                          <a:latin typeface="Times New Roman"/>
                          <a:ea typeface="Times New Roman"/>
                        </a:rPr>
                        <a:t>0 pt</a:t>
                      </a:r>
                      <a:endParaRPr lang="en-AU" sz="1050">
                        <a:effectLst/>
                        <a:latin typeface="Times New Roman"/>
                        <a:ea typeface="Times New Roman"/>
                      </a:endParaRPr>
                    </a:p>
                  </a:txBody>
                  <a:tcPr marL="65699" marR="65699" marT="0" marB="0">
                    <a:lnL>
                      <a:noFill/>
                    </a:lnL>
                    <a:lnR>
                      <a:noFill/>
                    </a:lnR>
                    <a:lnT>
                      <a:noFill/>
                    </a:lnT>
                    <a:lnB>
                      <a:noFill/>
                    </a:lnB>
                  </a:tcPr>
                </a:tc>
                <a:extLst>
                  <a:ext uri="{0D108BD9-81ED-4DB2-BD59-A6C34878D82A}">
                    <a16:rowId xmlns:a16="http://schemas.microsoft.com/office/drawing/2014/main" val="10006"/>
                  </a:ext>
                </a:extLst>
              </a:tr>
              <a:tr h="291998">
                <a:tc>
                  <a:txBody>
                    <a:bodyPr/>
                    <a:lstStyle/>
                    <a:p>
                      <a:pPr algn="l">
                        <a:spcBef>
                          <a:spcPts val="200"/>
                        </a:spcBef>
                        <a:spcAft>
                          <a:spcPts val="200"/>
                        </a:spcAft>
                      </a:pPr>
                      <a:r>
                        <a:rPr lang="en-GB" sz="1400" kern="800" dirty="0">
                          <a:effectLst/>
                          <a:latin typeface="Times New Roman"/>
                          <a:ea typeface="Times New Roman"/>
                        </a:rPr>
                        <a:t>Figure</a:t>
                      </a:r>
                      <a:br>
                        <a:rPr lang="en-GB" sz="1400" kern="800" dirty="0">
                          <a:effectLst/>
                          <a:latin typeface="Times New Roman"/>
                          <a:ea typeface="Times New Roman"/>
                        </a:rPr>
                      </a:br>
                      <a:r>
                        <a:rPr lang="en-GB" sz="1400" kern="800" dirty="0">
                          <a:effectLst/>
                          <a:latin typeface="Times New Roman"/>
                          <a:ea typeface="Times New Roman"/>
                        </a:rPr>
                        <a:t>Caption</a:t>
                      </a:r>
                      <a:endParaRPr lang="en-AU" sz="1400" dirty="0">
                        <a:effectLst/>
                        <a:latin typeface="Times New Roman"/>
                        <a:ea typeface="Times New Roman"/>
                      </a:endParaRPr>
                    </a:p>
                  </a:txBody>
                  <a:tcPr marL="65699" marR="65699" marT="0" marB="0">
                    <a:lnL>
                      <a:noFill/>
                    </a:lnL>
                    <a:lnR>
                      <a:noFill/>
                    </a:lnR>
                    <a:lnT>
                      <a:noFill/>
                    </a:lnT>
                    <a:lnB>
                      <a:noFill/>
                    </a:lnB>
                  </a:tcPr>
                </a:tc>
                <a:tc>
                  <a:txBody>
                    <a:bodyPr/>
                    <a:lstStyle/>
                    <a:p>
                      <a:pPr algn="l">
                        <a:spcBef>
                          <a:spcPts val="200"/>
                        </a:spcBef>
                        <a:spcAft>
                          <a:spcPts val="200"/>
                        </a:spcAft>
                      </a:pPr>
                      <a:r>
                        <a:rPr lang="en-GB" sz="1050" kern="800" dirty="0">
                          <a:effectLst/>
                          <a:latin typeface="Times New Roman"/>
                          <a:ea typeface="Times New Roman"/>
                        </a:rPr>
                        <a:t>10 </a:t>
                      </a:r>
                      <a:r>
                        <a:rPr lang="en-GB" sz="1050" kern="800" dirty="0" err="1">
                          <a:effectLst/>
                          <a:latin typeface="Times New Roman"/>
                          <a:ea typeface="Times New Roman"/>
                        </a:rPr>
                        <a:t>pt</a:t>
                      </a:r>
                      <a:endParaRPr lang="en-AU" sz="1050" dirty="0">
                        <a:effectLst/>
                        <a:latin typeface="Times New Roman"/>
                        <a:ea typeface="Times New Roman"/>
                      </a:endParaRPr>
                    </a:p>
                  </a:txBody>
                  <a:tcPr marL="65699" marR="65699" marT="0" marB="0">
                    <a:lnL>
                      <a:noFill/>
                    </a:lnL>
                    <a:lnR>
                      <a:noFill/>
                    </a:lnR>
                    <a:lnT>
                      <a:noFill/>
                    </a:lnT>
                    <a:lnB>
                      <a:noFill/>
                    </a:lnB>
                  </a:tcPr>
                </a:tc>
                <a:tc>
                  <a:txBody>
                    <a:bodyPr/>
                    <a:lstStyle/>
                    <a:p>
                      <a:pPr algn="r">
                        <a:spcBef>
                          <a:spcPts val="200"/>
                        </a:spcBef>
                        <a:spcAft>
                          <a:spcPts val="200"/>
                        </a:spcAft>
                      </a:pPr>
                      <a:r>
                        <a:rPr lang="en-GB" sz="1050" kern="800" dirty="0">
                          <a:effectLst/>
                          <a:latin typeface="Times New Roman"/>
                          <a:ea typeface="Times New Roman"/>
                        </a:rPr>
                        <a:t>3 </a:t>
                      </a:r>
                      <a:r>
                        <a:rPr lang="en-GB" sz="1050" kern="800" dirty="0" err="1">
                          <a:effectLst/>
                          <a:latin typeface="Times New Roman"/>
                          <a:ea typeface="Times New Roman"/>
                        </a:rPr>
                        <a:t>pt</a:t>
                      </a:r>
                      <a:endParaRPr lang="en-AU" sz="1050" dirty="0">
                        <a:effectLst/>
                        <a:latin typeface="Times New Roman"/>
                        <a:ea typeface="Times New Roman"/>
                      </a:endParaRPr>
                    </a:p>
                  </a:txBody>
                  <a:tcPr marL="65699" marR="65699" marT="0" marB="0">
                    <a:lnL>
                      <a:noFill/>
                    </a:lnL>
                    <a:lnR>
                      <a:noFill/>
                    </a:lnR>
                    <a:lnT>
                      <a:noFill/>
                    </a:lnT>
                    <a:lnB>
                      <a:noFill/>
                    </a:lnB>
                  </a:tcPr>
                </a:tc>
                <a:tc>
                  <a:txBody>
                    <a:bodyPr/>
                    <a:lstStyle/>
                    <a:p>
                      <a:pPr algn="r">
                        <a:spcBef>
                          <a:spcPts val="200"/>
                        </a:spcBef>
                        <a:spcAft>
                          <a:spcPts val="200"/>
                        </a:spcAft>
                      </a:pPr>
                      <a:r>
                        <a:rPr lang="en-GB" sz="1050" kern="800" dirty="0">
                          <a:effectLst/>
                          <a:latin typeface="Times New Roman"/>
                          <a:ea typeface="Times New Roman"/>
                        </a:rPr>
                        <a:t>≥3 </a:t>
                      </a:r>
                      <a:r>
                        <a:rPr lang="en-GB" sz="1050" kern="800" dirty="0" err="1">
                          <a:effectLst/>
                          <a:latin typeface="Times New Roman"/>
                          <a:ea typeface="Times New Roman"/>
                        </a:rPr>
                        <a:t>pt</a:t>
                      </a:r>
                      <a:endParaRPr lang="en-AU" sz="1050" dirty="0">
                        <a:effectLst/>
                        <a:latin typeface="Times New Roman"/>
                        <a:ea typeface="Times New Roman"/>
                      </a:endParaRPr>
                    </a:p>
                  </a:txBody>
                  <a:tcPr marL="65699" marR="65699" marT="0" marB="0">
                    <a:lnL>
                      <a:noFill/>
                    </a:lnL>
                    <a:lnR>
                      <a:noFill/>
                    </a:lnR>
                    <a:lnT>
                      <a:noFill/>
                    </a:lnT>
                    <a:lnB>
                      <a:noFill/>
                    </a:lnB>
                  </a:tcPr>
                </a:tc>
                <a:extLst>
                  <a:ext uri="{0D108BD9-81ED-4DB2-BD59-A6C34878D82A}">
                    <a16:rowId xmlns:a16="http://schemas.microsoft.com/office/drawing/2014/main" val="10007"/>
                  </a:ext>
                </a:extLst>
              </a:tr>
              <a:tr h="291998">
                <a:tc>
                  <a:txBody>
                    <a:bodyPr/>
                    <a:lstStyle/>
                    <a:p>
                      <a:pPr algn="l">
                        <a:spcBef>
                          <a:spcPts val="200"/>
                        </a:spcBef>
                        <a:spcAft>
                          <a:spcPts val="200"/>
                        </a:spcAft>
                      </a:pPr>
                      <a:r>
                        <a:rPr lang="en-GB" sz="1400" kern="800" dirty="0">
                          <a:effectLst/>
                          <a:latin typeface="Times New Roman"/>
                          <a:ea typeface="Times New Roman"/>
                        </a:rPr>
                        <a:t>Table</a:t>
                      </a:r>
                      <a:br>
                        <a:rPr lang="en-GB" sz="1400" kern="800" dirty="0">
                          <a:effectLst/>
                          <a:latin typeface="Times New Roman"/>
                          <a:ea typeface="Times New Roman"/>
                        </a:rPr>
                      </a:br>
                      <a:r>
                        <a:rPr lang="en-GB" sz="1400" kern="800" dirty="0">
                          <a:effectLst/>
                          <a:latin typeface="Times New Roman"/>
                          <a:ea typeface="Times New Roman"/>
                        </a:rPr>
                        <a:t>Caption</a:t>
                      </a:r>
                      <a:endParaRPr lang="en-AU" sz="1400" dirty="0">
                        <a:effectLst/>
                        <a:latin typeface="Times New Roman"/>
                        <a:ea typeface="Times New Roman"/>
                      </a:endParaRPr>
                    </a:p>
                  </a:txBody>
                  <a:tcPr marL="65699" marR="65699" marT="0" marB="0">
                    <a:lnL>
                      <a:noFill/>
                    </a:lnL>
                    <a:lnR>
                      <a:noFill/>
                    </a:lnR>
                    <a:lnT>
                      <a:noFill/>
                    </a:lnT>
                    <a:lnB>
                      <a:noFill/>
                    </a:lnB>
                  </a:tcPr>
                </a:tc>
                <a:tc>
                  <a:txBody>
                    <a:bodyPr/>
                    <a:lstStyle/>
                    <a:p>
                      <a:pPr algn="l">
                        <a:spcBef>
                          <a:spcPts val="200"/>
                        </a:spcBef>
                        <a:spcAft>
                          <a:spcPts val="200"/>
                        </a:spcAft>
                      </a:pPr>
                      <a:r>
                        <a:rPr lang="en-GB" sz="1050" kern="800" dirty="0">
                          <a:effectLst/>
                          <a:latin typeface="Times New Roman"/>
                          <a:ea typeface="Times New Roman"/>
                        </a:rPr>
                        <a:t>10 </a:t>
                      </a:r>
                      <a:r>
                        <a:rPr lang="en-GB" sz="1050" kern="800" dirty="0" err="1">
                          <a:effectLst/>
                          <a:latin typeface="Times New Roman"/>
                          <a:ea typeface="Times New Roman"/>
                        </a:rPr>
                        <a:t>pt</a:t>
                      </a:r>
                      <a:endParaRPr lang="en-AU" sz="1050" dirty="0">
                        <a:effectLst/>
                        <a:latin typeface="Times New Roman"/>
                        <a:ea typeface="Times New Roman"/>
                      </a:endParaRPr>
                    </a:p>
                  </a:txBody>
                  <a:tcPr marL="65699" marR="65699" marT="0" marB="0">
                    <a:lnL>
                      <a:noFill/>
                    </a:lnL>
                    <a:lnR>
                      <a:noFill/>
                    </a:lnR>
                    <a:lnT>
                      <a:noFill/>
                    </a:lnT>
                    <a:lnB>
                      <a:noFill/>
                    </a:lnB>
                  </a:tcPr>
                </a:tc>
                <a:tc>
                  <a:txBody>
                    <a:bodyPr/>
                    <a:lstStyle/>
                    <a:p>
                      <a:pPr algn="r">
                        <a:spcBef>
                          <a:spcPts val="200"/>
                        </a:spcBef>
                        <a:spcAft>
                          <a:spcPts val="200"/>
                        </a:spcAft>
                      </a:pPr>
                      <a:r>
                        <a:rPr lang="en-GB" sz="1050" kern="800" dirty="0">
                          <a:effectLst/>
                          <a:latin typeface="Times New Roman"/>
                          <a:ea typeface="Times New Roman"/>
                        </a:rPr>
                        <a:t>≥3 </a:t>
                      </a:r>
                      <a:r>
                        <a:rPr lang="en-GB" sz="1050" kern="800" dirty="0" err="1">
                          <a:effectLst/>
                          <a:latin typeface="Times New Roman"/>
                          <a:ea typeface="Times New Roman"/>
                        </a:rPr>
                        <a:t>pt</a:t>
                      </a:r>
                      <a:endParaRPr lang="en-AU" sz="1050" dirty="0">
                        <a:effectLst/>
                        <a:latin typeface="Times New Roman"/>
                        <a:ea typeface="Times New Roman"/>
                      </a:endParaRPr>
                    </a:p>
                  </a:txBody>
                  <a:tcPr marL="65699" marR="65699" marT="0" marB="0">
                    <a:lnL>
                      <a:noFill/>
                    </a:lnL>
                    <a:lnR>
                      <a:noFill/>
                    </a:lnR>
                    <a:lnT>
                      <a:noFill/>
                    </a:lnT>
                    <a:lnB>
                      <a:noFill/>
                    </a:lnB>
                  </a:tcPr>
                </a:tc>
                <a:tc>
                  <a:txBody>
                    <a:bodyPr/>
                    <a:lstStyle/>
                    <a:p>
                      <a:pPr algn="r">
                        <a:spcBef>
                          <a:spcPts val="200"/>
                        </a:spcBef>
                        <a:spcAft>
                          <a:spcPts val="200"/>
                        </a:spcAft>
                      </a:pPr>
                      <a:r>
                        <a:rPr lang="en-GB" sz="1050" kern="800" dirty="0">
                          <a:effectLst/>
                          <a:latin typeface="Times New Roman"/>
                          <a:ea typeface="Times New Roman"/>
                        </a:rPr>
                        <a:t>3 </a:t>
                      </a:r>
                      <a:r>
                        <a:rPr lang="en-GB" sz="1050" kern="800" dirty="0" err="1">
                          <a:effectLst/>
                          <a:latin typeface="Times New Roman"/>
                          <a:ea typeface="Times New Roman"/>
                        </a:rPr>
                        <a:t>pt</a:t>
                      </a:r>
                      <a:endParaRPr lang="en-AU" sz="1050" dirty="0">
                        <a:effectLst/>
                        <a:latin typeface="Times New Roman"/>
                        <a:ea typeface="Times New Roman"/>
                      </a:endParaRPr>
                    </a:p>
                  </a:txBody>
                  <a:tcPr marL="65699" marR="65699" marT="0" marB="0">
                    <a:lnL>
                      <a:noFill/>
                    </a:lnL>
                    <a:lnR>
                      <a:noFill/>
                    </a:lnR>
                    <a:lnT>
                      <a:noFill/>
                    </a:lnT>
                    <a:lnB>
                      <a:noFill/>
                    </a:lnB>
                  </a:tcPr>
                </a:tc>
                <a:extLst>
                  <a:ext uri="{0D108BD9-81ED-4DB2-BD59-A6C34878D82A}">
                    <a16:rowId xmlns:a16="http://schemas.microsoft.com/office/drawing/2014/main" val="10008"/>
                  </a:ext>
                </a:extLst>
              </a:tr>
              <a:tr h="145999">
                <a:tc>
                  <a:txBody>
                    <a:bodyPr/>
                    <a:lstStyle/>
                    <a:p>
                      <a:pPr marL="228600" indent="-228600">
                        <a:spcBef>
                          <a:spcPts val="200"/>
                        </a:spcBef>
                        <a:spcAft>
                          <a:spcPts val="200"/>
                        </a:spcAft>
                        <a:tabLst>
                          <a:tab pos="228600" algn="l"/>
                        </a:tabLst>
                      </a:pPr>
                      <a:r>
                        <a:rPr lang="en-GB" sz="1400" dirty="0">
                          <a:effectLst/>
                          <a:latin typeface="Times New Roman"/>
                          <a:ea typeface="Times New Roman"/>
                          <a:cs typeface="Times New Roman"/>
                        </a:rPr>
                        <a:t>Equation</a:t>
                      </a:r>
                      <a:endParaRPr lang="en-AU" sz="1400" dirty="0">
                        <a:effectLst/>
                        <a:latin typeface="Times"/>
                        <a:ea typeface="Times New Roman"/>
                        <a:cs typeface="Times New Roman"/>
                      </a:endParaRPr>
                    </a:p>
                  </a:txBody>
                  <a:tcPr marL="65699" marR="65699" marT="0" marB="0">
                    <a:lnL>
                      <a:noFill/>
                    </a:lnL>
                    <a:lnR>
                      <a:noFill/>
                    </a:lnR>
                    <a:lnT>
                      <a:noFill/>
                    </a:lnT>
                    <a:lnB>
                      <a:noFill/>
                    </a:lnB>
                  </a:tcPr>
                </a:tc>
                <a:tc>
                  <a:txBody>
                    <a:bodyPr/>
                    <a:lstStyle/>
                    <a:p>
                      <a:pPr algn="l">
                        <a:spcBef>
                          <a:spcPts val="200"/>
                        </a:spcBef>
                        <a:spcAft>
                          <a:spcPts val="200"/>
                        </a:spcAft>
                      </a:pPr>
                      <a:r>
                        <a:rPr lang="en-GB" sz="1050" kern="800">
                          <a:effectLst/>
                          <a:latin typeface="Times New Roman"/>
                          <a:ea typeface="Times New Roman"/>
                        </a:rPr>
                        <a:t>10 pt base font</a:t>
                      </a:r>
                      <a:endParaRPr lang="en-AU" sz="1050">
                        <a:effectLst/>
                        <a:latin typeface="Times New Roman"/>
                        <a:ea typeface="Times New Roman"/>
                      </a:endParaRPr>
                    </a:p>
                  </a:txBody>
                  <a:tcPr marL="65699" marR="65699" marT="0" marB="0">
                    <a:lnL>
                      <a:noFill/>
                    </a:lnL>
                    <a:lnR>
                      <a:noFill/>
                    </a:lnR>
                    <a:lnT>
                      <a:noFill/>
                    </a:lnT>
                    <a:lnB>
                      <a:noFill/>
                    </a:lnB>
                  </a:tcPr>
                </a:tc>
                <a:tc>
                  <a:txBody>
                    <a:bodyPr/>
                    <a:lstStyle/>
                    <a:p>
                      <a:pPr algn="r">
                        <a:spcBef>
                          <a:spcPts val="200"/>
                        </a:spcBef>
                        <a:spcAft>
                          <a:spcPts val="200"/>
                        </a:spcAft>
                      </a:pPr>
                      <a:r>
                        <a:rPr lang="en-GB" sz="1050" kern="800" dirty="0">
                          <a:effectLst/>
                          <a:latin typeface="Times New Roman"/>
                          <a:ea typeface="Times New Roman"/>
                        </a:rPr>
                        <a:t>12 </a:t>
                      </a:r>
                      <a:r>
                        <a:rPr lang="en-GB" sz="1050" kern="800" dirty="0" err="1">
                          <a:effectLst/>
                          <a:latin typeface="Times New Roman"/>
                          <a:ea typeface="Times New Roman"/>
                        </a:rPr>
                        <a:t>pt</a:t>
                      </a:r>
                      <a:endParaRPr lang="en-AU" sz="1050" dirty="0">
                        <a:effectLst/>
                        <a:latin typeface="Times New Roman"/>
                        <a:ea typeface="Times New Roman"/>
                      </a:endParaRPr>
                    </a:p>
                  </a:txBody>
                  <a:tcPr marL="65699" marR="65699" marT="0" marB="0">
                    <a:lnL>
                      <a:noFill/>
                    </a:lnL>
                    <a:lnR>
                      <a:noFill/>
                    </a:lnR>
                    <a:lnT>
                      <a:noFill/>
                    </a:lnT>
                    <a:lnB>
                      <a:noFill/>
                    </a:lnB>
                  </a:tcPr>
                </a:tc>
                <a:tc>
                  <a:txBody>
                    <a:bodyPr/>
                    <a:lstStyle/>
                    <a:p>
                      <a:pPr algn="r">
                        <a:spcBef>
                          <a:spcPts val="200"/>
                        </a:spcBef>
                        <a:spcAft>
                          <a:spcPts val="200"/>
                        </a:spcAft>
                      </a:pPr>
                      <a:r>
                        <a:rPr lang="en-GB" sz="1050" kern="800" dirty="0">
                          <a:effectLst/>
                          <a:latin typeface="Times New Roman"/>
                          <a:ea typeface="Times New Roman"/>
                        </a:rPr>
                        <a:t>12 </a:t>
                      </a:r>
                      <a:r>
                        <a:rPr lang="en-GB" sz="1050" kern="800" dirty="0" err="1">
                          <a:effectLst/>
                          <a:latin typeface="Times New Roman"/>
                          <a:ea typeface="Times New Roman"/>
                        </a:rPr>
                        <a:t>pt</a:t>
                      </a:r>
                      <a:endParaRPr lang="en-AU" sz="1050" dirty="0">
                        <a:effectLst/>
                        <a:latin typeface="Times New Roman"/>
                        <a:ea typeface="Times New Roman"/>
                      </a:endParaRPr>
                    </a:p>
                  </a:txBody>
                  <a:tcPr marL="65699" marR="65699" marT="0" marB="0">
                    <a:lnL>
                      <a:noFill/>
                    </a:lnL>
                    <a:lnR>
                      <a:noFill/>
                    </a:lnR>
                    <a:lnT>
                      <a:noFill/>
                    </a:lnT>
                    <a:lnB>
                      <a:noFill/>
                    </a:lnB>
                  </a:tcPr>
                </a:tc>
                <a:extLst>
                  <a:ext uri="{0D108BD9-81ED-4DB2-BD59-A6C34878D82A}">
                    <a16:rowId xmlns:a16="http://schemas.microsoft.com/office/drawing/2014/main" val="10009"/>
                  </a:ext>
                </a:extLst>
              </a:tr>
              <a:tr h="437996">
                <a:tc>
                  <a:txBody>
                    <a:bodyPr/>
                    <a:lstStyle/>
                    <a:p>
                      <a:pPr>
                        <a:spcBef>
                          <a:spcPts val="200"/>
                        </a:spcBef>
                        <a:spcAft>
                          <a:spcPts val="200"/>
                        </a:spcAft>
                      </a:pPr>
                      <a:r>
                        <a:rPr lang="en-GB" sz="1400" dirty="0">
                          <a:effectLst/>
                          <a:latin typeface="Times New Roman"/>
                          <a:ea typeface="Times New Roman"/>
                          <a:cs typeface="Times New Roman"/>
                        </a:rPr>
                        <a:t>References</a:t>
                      </a:r>
                      <a:r>
                        <a:rPr lang="en-GB" sz="1400" baseline="30000" dirty="0">
                          <a:effectLst/>
                          <a:latin typeface="Times New Roman"/>
                          <a:ea typeface="Times New Roman"/>
                          <a:cs typeface="Times New Roman"/>
                        </a:rPr>
                        <a:t>1 </a:t>
                      </a:r>
                      <a:r>
                        <a:rPr lang="en-GB" sz="1400" dirty="0">
                          <a:effectLst/>
                          <a:latin typeface="Times New Roman"/>
                          <a:ea typeface="Times New Roman"/>
                          <a:cs typeface="Times New Roman"/>
                        </a:rPr>
                        <a:t>when ≤ 9 </a:t>
                      </a:r>
                      <a:endParaRPr lang="en-AU" sz="1400" dirty="0">
                        <a:effectLst/>
                        <a:latin typeface="Times"/>
                        <a:ea typeface="Times New Roman"/>
                        <a:cs typeface="Times New Roman"/>
                      </a:endParaRPr>
                    </a:p>
                  </a:txBody>
                  <a:tcPr marL="65699" marR="656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spcBef>
                          <a:spcPts val="200"/>
                        </a:spcBef>
                        <a:spcAft>
                          <a:spcPts val="200"/>
                        </a:spcAft>
                      </a:pPr>
                      <a:r>
                        <a:rPr lang="en-GB" sz="1050" dirty="0">
                          <a:effectLst/>
                          <a:latin typeface="Times New Roman"/>
                          <a:ea typeface="Times New Roman"/>
                          <a:cs typeface="Times New Roman"/>
                        </a:rPr>
                        <a:t>9 </a:t>
                      </a:r>
                      <a:r>
                        <a:rPr lang="en-GB" sz="1050" dirty="0" err="1">
                          <a:effectLst/>
                          <a:latin typeface="Times New Roman"/>
                          <a:ea typeface="Times New Roman"/>
                          <a:cs typeface="Times New Roman"/>
                        </a:rPr>
                        <a:t>pt</a:t>
                      </a:r>
                      <a:r>
                        <a:rPr lang="en-GB" sz="1050" dirty="0">
                          <a:effectLst/>
                          <a:latin typeface="Times New Roman"/>
                          <a:ea typeface="Times New Roman"/>
                          <a:cs typeface="Times New Roman"/>
                        </a:rPr>
                        <a:t>, justified with 0.52 cm (0.2 in) hanging indent </a:t>
                      </a:r>
                      <a:endParaRPr lang="en-AU" sz="1050" dirty="0">
                        <a:effectLst/>
                        <a:latin typeface="Times"/>
                        <a:ea typeface="Times New Roman"/>
                        <a:cs typeface="Times New Roman"/>
                      </a:endParaRPr>
                    </a:p>
                  </a:txBody>
                  <a:tcPr marL="65699" marR="656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r">
                        <a:spcBef>
                          <a:spcPts val="200"/>
                        </a:spcBef>
                        <a:spcAft>
                          <a:spcPts val="200"/>
                        </a:spcAft>
                      </a:pPr>
                      <a:r>
                        <a:rPr lang="en-GB" sz="1050" dirty="0">
                          <a:effectLst/>
                          <a:latin typeface="Times New Roman"/>
                          <a:ea typeface="Times New Roman"/>
                          <a:cs typeface="Times New Roman"/>
                        </a:rPr>
                        <a:t>0 </a:t>
                      </a:r>
                      <a:r>
                        <a:rPr lang="en-GB" sz="1050" dirty="0" err="1">
                          <a:effectLst/>
                          <a:latin typeface="Times New Roman"/>
                          <a:ea typeface="Times New Roman"/>
                          <a:cs typeface="Times New Roman"/>
                        </a:rPr>
                        <a:t>pt</a:t>
                      </a:r>
                      <a:endParaRPr lang="en-AU" sz="1050" dirty="0">
                        <a:effectLst/>
                        <a:latin typeface="Times"/>
                        <a:ea typeface="Times New Roman"/>
                        <a:cs typeface="Times New Roman"/>
                      </a:endParaRPr>
                    </a:p>
                  </a:txBody>
                  <a:tcPr marL="65699" marR="65699"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r">
                        <a:spcBef>
                          <a:spcPts val="200"/>
                        </a:spcBef>
                        <a:spcAft>
                          <a:spcPts val="200"/>
                        </a:spcAft>
                      </a:pPr>
                      <a:r>
                        <a:rPr lang="en-GB" sz="1050" dirty="0">
                          <a:effectLst/>
                          <a:latin typeface="Times New Roman"/>
                          <a:ea typeface="Times New Roman"/>
                          <a:cs typeface="Times New Roman"/>
                        </a:rPr>
                        <a:t>3 </a:t>
                      </a:r>
                      <a:r>
                        <a:rPr lang="en-GB" sz="1050" dirty="0" err="1">
                          <a:effectLst/>
                          <a:latin typeface="Times New Roman"/>
                          <a:ea typeface="Times New Roman"/>
                          <a:cs typeface="Times New Roman"/>
                        </a:rPr>
                        <a:t>pt</a:t>
                      </a:r>
                      <a:endParaRPr lang="en-AU" sz="1050" dirty="0">
                        <a:effectLst/>
                        <a:latin typeface="Times"/>
                        <a:ea typeface="Times New Roman"/>
                        <a:cs typeface="Times New Roman"/>
                      </a:endParaRPr>
                    </a:p>
                  </a:txBody>
                  <a:tcPr marL="65699" marR="65699"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314900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4618856" cy="1080120"/>
          </a:xfrm>
        </p:spPr>
        <p:txBody>
          <a:bodyPr>
            <a:normAutofit fontScale="90000"/>
          </a:bodyPr>
          <a:lstStyle/>
          <a:p>
            <a:r>
              <a:rPr lang="en-AU" sz="3600" dirty="0"/>
              <a:t>Turn on hidden symbols</a:t>
            </a:r>
            <a:endParaRPr lang="en-AU" dirty="0"/>
          </a:p>
        </p:txBody>
      </p:sp>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326"/>
          <a:stretch/>
        </p:blipFill>
        <p:spPr bwMode="auto">
          <a:xfrm>
            <a:off x="965112" y="1484785"/>
            <a:ext cx="7567328" cy="39447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Oval 4"/>
          <p:cNvSpPr/>
          <p:nvPr/>
        </p:nvSpPr>
        <p:spPr>
          <a:xfrm>
            <a:off x="3629408" y="1628801"/>
            <a:ext cx="3600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a:off x="533064" y="5517232"/>
            <a:ext cx="8149965" cy="923330"/>
          </a:xfrm>
          <a:prstGeom prst="rect">
            <a:avLst/>
          </a:prstGeom>
          <a:noFill/>
        </p:spPr>
        <p:txBody>
          <a:bodyPr wrap="square" rtlCol="0">
            <a:spAutoFit/>
          </a:bodyPr>
          <a:lstStyle/>
          <a:p>
            <a:pPr algn="ctr"/>
            <a:r>
              <a:rPr lang="en-AU" b="1" dirty="0"/>
              <a:t>Displays non-visual text layout and punctuation characters as symbols</a:t>
            </a:r>
          </a:p>
          <a:p>
            <a:pPr marL="285750" indent="-285750">
              <a:buFont typeface="Arial" panose="020B0604020202020204" pitchFamily="34" charset="0"/>
              <a:buChar char="•"/>
            </a:pPr>
            <a:r>
              <a:rPr lang="en-AU" dirty="0"/>
              <a:t>Can give editor clues as to what the author has done during construction of their document, can however flow your view. </a:t>
            </a:r>
          </a:p>
        </p:txBody>
      </p:sp>
      <p:sp>
        <p:nvSpPr>
          <p:cNvPr id="8" name="Down Arrow 7"/>
          <p:cNvSpPr/>
          <p:nvPr/>
        </p:nvSpPr>
        <p:spPr>
          <a:xfrm rot="3138974">
            <a:off x="4178648" y="546555"/>
            <a:ext cx="777843"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sz="1200" dirty="0"/>
              <a:t>Paragraph symbol</a:t>
            </a:r>
          </a:p>
        </p:txBody>
      </p:sp>
    </p:spTree>
    <p:extLst>
      <p:ext uri="{BB962C8B-B14F-4D97-AF65-F5344CB8AC3E}">
        <p14:creationId xmlns:p14="http://schemas.microsoft.com/office/powerpoint/2010/main" val="1722497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962764"/>
          </a:xfrm>
        </p:spPr>
        <p:txBody>
          <a:bodyPr>
            <a:normAutofit/>
          </a:bodyPr>
          <a:lstStyle/>
          <a:p>
            <a:r>
              <a:rPr lang="en-AU" sz="3600" dirty="0"/>
              <a:t>Show Text Boundaries</a:t>
            </a:r>
            <a:endParaRPr lang="en-AU" dirty="0"/>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7056"/>
          <a:stretch/>
        </p:blipFill>
        <p:spPr bwMode="auto">
          <a:xfrm>
            <a:off x="539552" y="1124744"/>
            <a:ext cx="8150400" cy="42611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8" name="TextBox 17"/>
          <p:cNvSpPr txBox="1"/>
          <p:nvPr/>
        </p:nvSpPr>
        <p:spPr>
          <a:xfrm>
            <a:off x="533064" y="5589240"/>
            <a:ext cx="8149965" cy="646331"/>
          </a:xfrm>
          <a:prstGeom prst="rect">
            <a:avLst/>
          </a:prstGeom>
          <a:noFill/>
        </p:spPr>
        <p:txBody>
          <a:bodyPr wrap="square" rtlCol="0">
            <a:spAutoFit/>
          </a:bodyPr>
          <a:lstStyle/>
          <a:p>
            <a:pPr algn="ctr"/>
            <a:r>
              <a:rPr lang="en-AU" b="1" dirty="0"/>
              <a:t>Shows the boundaries to which sections of text can exist within</a:t>
            </a:r>
          </a:p>
          <a:p>
            <a:pPr marL="285750" indent="-285750">
              <a:buFont typeface="Arial" panose="020B0604020202020204" pitchFamily="34" charset="0"/>
              <a:buChar char="•"/>
            </a:pPr>
            <a:r>
              <a:rPr lang="en-AU" dirty="0"/>
              <a:t>Good for giving simple clues to the layout problem in document</a:t>
            </a:r>
          </a:p>
        </p:txBody>
      </p:sp>
      <p:sp>
        <p:nvSpPr>
          <p:cNvPr id="7" name="Down Arrow 6"/>
          <p:cNvSpPr/>
          <p:nvPr/>
        </p:nvSpPr>
        <p:spPr>
          <a:xfrm rot="2495871">
            <a:off x="6968507" y="1084582"/>
            <a:ext cx="777843"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sz="1200" dirty="0"/>
              <a:t>Text Boundary </a:t>
            </a:r>
          </a:p>
        </p:txBody>
      </p:sp>
    </p:spTree>
    <p:extLst>
      <p:ext uri="{BB962C8B-B14F-4D97-AF65-F5344CB8AC3E}">
        <p14:creationId xmlns:p14="http://schemas.microsoft.com/office/powerpoint/2010/main" val="18597271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538828"/>
          </a:xfrm>
        </p:spPr>
        <p:txBody>
          <a:bodyPr>
            <a:normAutofit/>
          </a:bodyPr>
          <a:lstStyle/>
          <a:p>
            <a:r>
              <a:rPr lang="en-AU" sz="3600" dirty="0"/>
              <a:t>Show Text Boundaries</a:t>
            </a:r>
            <a:endParaRPr lang="en-AU" dirty="0"/>
          </a:p>
        </p:txBody>
      </p:sp>
      <p:grpSp>
        <p:nvGrpSpPr>
          <p:cNvPr id="7" name="Group 6"/>
          <p:cNvGrpSpPr/>
          <p:nvPr/>
        </p:nvGrpSpPr>
        <p:grpSpPr>
          <a:xfrm>
            <a:off x="355465" y="1762197"/>
            <a:ext cx="8495159" cy="3242405"/>
            <a:chOff x="0" y="1230312"/>
            <a:chExt cx="9106719" cy="3475824"/>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924" t="8142" r="23075" b="13256"/>
            <a:stretch/>
          </p:blipFill>
          <p:spPr bwMode="auto">
            <a:xfrm>
              <a:off x="5436096" y="1700808"/>
              <a:ext cx="3670623" cy="30053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1674" b="25794"/>
            <a:stretch/>
          </p:blipFill>
          <p:spPr bwMode="auto">
            <a:xfrm>
              <a:off x="156584" y="1700808"/>
              <a:ext cx="4919472" cy="30053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ight Arrow 2"/>
            <p:cNvSpPr/>
            <p:nvPr/>
          </p:nvSpPr>
          <p:spPr>
            <a:xfrm rot="5400000">
              <a:off x="0" y="1230312"/>
              <a:ext cx="576064" cy="576064"/>
            </a:xfrm>
            <a:prstGeom prst="rightArrow">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dirty="0">
                  <a:solidFill>
                    <a:schemeClr val="tx1"/>
                  </a:solidFill>
                </a:rPr>
                <a:t>1</a:t>
              </a:r>
            </a:p>
          </p:txBody>
        </p:sp>
        <p:sp>
          <p:nvSpPr>
            <p:cNvPr id="8" name="Right Arrow 7"/>
            <p:cNvSpPr/>
            <p:nvPr/>
          </p:nvSpPr>
          <p:spPr>
            <a:xfrm>
              <a:off x="4901560" y="2217056"/>
              <a:ext cx="576064" cy="576064"/>
            </a:xfrm>
            <a:prstGeom prst="rightArrow">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AU" dirty="0">
                  <a:solidFill>
                    <a:schemeClr val="tx1"/>
                  </a:solidFill>
                </a:rPr>
                <a:t>3</a:t>
              </a:r>
            </a:p>
          </p:txBody>
        </p:sp>
        <p:sp>
          <p:nvSpPr>
            <p:cNvPr id="4" name="Down Arrow 3"/>
            <p:cNvSpPr/>
            <p:nvPr/>
          </p:nvSpPr>
          <p:spPr>
            <a:xfrm rot="5400000">
              <a:off x="577266" y="3369926"/>
              <a:ext cx="585152" cy="559284"/>
            </a:xfrm>
            <a:prstGeom prst="downArrow">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AU" dirty="0">
                  <a:solidFill>
                    <a:schemeClr val="tx1"/>
                  </a:solidFill>
                </a:rPr>
                <a:t>2</a:t>
              </a:r>
            </a:p>
          </p:txBody>
        </p:sp>
        <p:sp>
          <p:nvSpPr>
            <p:cNvPr id="10" name="Right Arrow 9"/>
            <p:cNvSpPr/>
            <p:nvPr/>
          </p:nvSpPr>
          <p:spPr>
            <a:xfrm>
              <a:off x="8225287" y="2322381"/>
              <a:ext cx="739202" cy="674571"/>
            </a:xfrm>
            <a:prstGeom prst="rightArrow">
              <a:avLst/>
            </a:prstGeom>
            <a:solidFill>
              <a:schemeClr val="accent2">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AU" sz="1000" dirty="0">
                  <a:solidFill>
                    <a:schemeClr val="tx1"/>
                  </a:solidFill>
                </a:rPr>
                <a:t>Scroll</a:t>
              </a:r>
            </a:p>
            <a:p>
              <a:pPr algn="ctr"/>
              <a:r>
                <a:rPr lang="en-AU" sz="1000" dirty="0">
                  <a:solidFill>
                    <a:schemeClr val="tx1"/>
                  </a:solidFill>
                </a:rPr>
                <a:t>Down</a:t>
              </a:r>
              <a:endParaRPr lang="en-AU" sz="2000" dirty="0">
                <a:solidFill>
                  <a:schemeClr val="tx1"/>
                </a:solidFill>
              </a:endParaRPr>
            </a:p>
          </p:txBody>
        </p:sp>
        <p:sp>
          <p:nvSpPr>
            <p:cNvPr id="12" name="Right Arrow 11"/>
            <p:cNvSpPr/>
            <p:nvPr/>
          </p:nvSpPr>
          <p:spPr>
            <a:xfrm>
              <a:off x="5538584" y="3897624"/>
              <a:ext cx="576064" cy="576064"/>
            </a:xfrm>
            <a:prstGeom prst="rightArrow">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AU" dirty="0">
                  <a:solidFill>
                    <a:schemeClr val="tx1"/>
                  </a:solidFill>
                </a:rPr>
                <a:t>4</a:t>
              </a:r>
            </a:p>
          </p:txBody>
        </p:sp>
      </p:grpSp>
      <p:sp>
        <p:nvSpPr>
          <p:cNvPr id="6" name="TextBox 5"/>
          <p:cNvSpPr txBox="1"/>
          <p:nvPr/>
        </p:nvSpPr>
        <p:spPr>
          <a:xfrm>
            <a:off x="348455" y="5380504"/>
            <a:ext cx="8529936" cy="369332"/>
          </a:xfrm>
          <a:prstGeom prst="rect">
            <a:avLst/>
          </a:prstGeom>
          <a:noFill/>
        </p:spPr>
        <p:txBody>
          <a:bodyPr wrap="square" rtlCol="0">
            <a:spAutoFit/>
          </a:bodyPr>
          <a:lstStyle/>
          <a:p>
            <a:pPr algn="ctr"/>
            <a:r>
              <a:rPr lang="en-AU" dirty="0"/>
              <a:t>File &gt; Options &gt; Advanced &gt; (Check) Show Text Boundaries</a:t>
            </a:r>
          </a:p>
        </p:txBody>
      </p:sp>
      <p:sp>
        <p:nvSpPr>
          <p:cNvPr id="16" name="TextBox 15"/>
          <p:cNvSpPr txBox="1"/>
          <p:nvPr/>
        </p:nvSpPr>
        <p:spPr>
          <a:xfrm>
            <a:off x="362544" y="1484784"/>
            <a:ext cx="8529936" cy="369332"/>
          </a:xfrm>
          <a:prstGeom prst="rect">
            <a:avLst/>
          </a:prstGeom>
          <a:noFill/>
        </p:spPr>
        <p:txBody>
          <a:bodyPr wrap="square" rtlCol="0">
            <a:spAutoFit/>
          </a:bodyPr>
          <a:lstStyle/>
          <a:p>
            <a:pPr algn="ctr"/>
            <a:r>
              <a:rPr lang="en-AU" dirty="0"/>
              <a:t>How to Turn On Text Boundaries</a:t>
            </a:r>
          </a:p>
        </p:txBody>
      </p:sp>
    </p:spTree>
    <p:extLst>
      <p:ext uri="{BB962C8B-B14F-4D97-AF65-F5344CB8AC3E}">
        <p14:creationId xmlns:p14="http://schemas.microsoft.com/office/powerpoint/2010/main" val="1373662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538828"/>
          </a:xfrm>
        </p:spPr>
        <p:txBody>
          <a:bodyPr>
            <a:normAutofit/>
          </a:bodyPr>
          <a:lstStyle/>
          <a:p>
            <a:r>
              <a:rPr lang="en-AU" dirty="0"/>
              <a:t>Search’s</a:t>
            </a:r>
            <a:br>
              <a:rPr lang="en-AU" dirty="0"/>
            </a:br>
            <a:r>
              <a:rPr lang="en-AU" sz="3600" dirty="0"/>
              <a:t>Find (ctrl – f)</a:t>
            </a:r>
            <a:endParaRPr lang="en-AU" dirty="0"/>
          </a:p>
        </p:txBody>
      </p:sp>
      <p:sp>
        <p:nvSpPr>
          <p:cNvPr id="7" name="TextBox 6"/>
          <p:cNvSpPr txBox="1"/>
          <p:nvPr/>
        </p:nvSpPr>
        <p:spPr>
          <a:xfrm>
            <a:off x="611560" y="1988840"/>
            <a:ext cx="8208912" cy="1477328"/>
          </a:xfrm>
          <a:prstGeom prst="rect">
            <a:avLst/>
          </a:prstGeom>
          <a:noFill/>
        </p:spPr>
        <p:txBody>
          <a:bodyPr wrap="square" rtlCol="0">
            <a:spAutoFit/>
          </a:bodyPr>
          <a:lstStyle/>
          <a:p>
            <a:r>
              <a:rPr lang="en-AU" dirty="0"/>
              <a:t>The find tool can be use to locate existence of in text references such as;</a:t>
            </a:r>
          </a:p>
          <a:p>
            <a:pPr marL="285750" indent="-285750">
              <a:buFont typeface="Arial" panose="020B0604020202020204" pitchFamily="34" charset="0"/>
              <a:buChar char="•"/>
            </a:pPr>
            <a:r>
              <a:rPr lang="en-AU" dirty="0"/>
              <a:t>Figure references (</a:t>
            </a:r>
            <a:r>
              <a:rPr lang="en-AU" i="1" dirty="0"/>
              <a:t>search for “fig.”)</a:t>
            </a:r>
          </a:p>
          <a:p>
            <a:pPr marL="285750" indent="-285750">
              <a:buFont typeface="Arial" panose="020B0604020202020204" pitchFamily="34" charset="0"/>
              <a:buChar char="•"/>
            </a:pPr>
            <a:r>
              <a:rPr lang="en-AU" dirty="0"/>
              <a:t>Sighting of reference in text (</a:t>
            </a:r>
            <a:r>
              <a:rPr lang="en-AU" i="1" dirty="0"/>
              <a:t>search for “[”)</a:t>
            </a:r>
            <a:endParaRPr lang="en-AU" dirty="0"/>
          </a:p>
          <a:p>
            <a:pPr marL="285750" indent="-285750">
              <a:buFont typeface="Arial" panose="020B0604020202020204" pitchFamily="34" charset="0"/>
              <a:buChar char="•"/>
            </a:pPr>
            <a:r>
              <a:rPr lang="en-AU" dirty="0"/>
              <a:t>Table references (</a:t>
            </a:r>
            <a:r>
              <a:rPr lang="en-AU" i="1" dirty="0"/>
              <a:t>search for “table”)</a:t>
            </a:r>
            <a:endParaRPr lang="en-AU" dirty="0"/>
          </a:p>
          <a:p>
            <a:pPr marL="285750" indent="-285750">
              <a:buFont typeface="Arial" panose="020B0604020202020204" pitchFamily="34" charset="0"/>
              <a:buChar char="•"/>
            </a:pPr>
            <a:r>
              <a:rPr lang="en-AU" dirty="0"/>
              <a:t>Etc.</a:t>
            </a:r>
          </a:p>
        </p:txBody>
      </p:sp>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8832"/>
          <a:stretch/>
        </p:blipFill>
        <p:spPr bwMode="auto">
          <a:xfrm>
            <a:off x="4438668" y="2924944"/>
            <a:ext cx="4493339" cy="23042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Oval 9"/>
          <p:cNvSpPr/>
          <p:nvPr/>
        </p:nvSpPr>
        <p:spPr>
          <a:xfrm rot="5400000">
            <a:off x="8417640" y="2951803"/>
            <a:ext cx="613234" cy="4154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9003" b="82412"/>
          <a:stretch/>
        </p:blipFill>
        <p:spPr bwMode="auto">
          <a:xfrm>
            <a:off x="7236296" y="318427"/>
            <a:ext cx="1584176" cy="14251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9" name="Straight Arrow Connector 8"/>
          <p:cNvCxnSpPr>
            <a:stCxn id="10" idx="2"/>
          </p:cNvCxnSpPr>
          <p:nvPr/>
        </p:nvCxnSpPr>
        <p:spPr>
          <a:xfrm flipH="1" flipV="1">
            <a:off x="8316416" y="1628800"/>
            <a:ext cx="407841" cy="122413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635896" y="3159552"/>
            <a:ext cx="929208" cy="6294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736044" y="3789040"/>
            <a:ext cx="1702624" cy="369332"/>
          </a:xfrm>
          <a:prstGeom prst="rect">
            <a:avLst/>
          </a:prstGeom>
          <a:noFill/>
        </p:spPr>
        <p:txBody>
          <a:bodyPr wrap="square" rtlCol="0">
            <a:spAutoFit/>
          </a:bodyPr>
          <a:lstStyle/>
          <a:p>
            <a:r>
              <a:rPr lang="en-AU" b="1" dirty="0"/>
              <a:t>Home Ribbon</a:t>
            </a:r>
          </a:p>
        </p:txBody>
      </p:sp>
    </p:spTree>
    <p:extLst>
      <p:ext uri="{BB962C8B-B14F-4D97-AF65-F5344CB8AC3E}">
        <p14:creationId xmlns:p14="http://schemas.microsoft.com/office/powerpoint/2010/main" val="675204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1" name="Picture 1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819" t="19550" r="24236" b="32221"/>
          <a:stretch/>
        </p:blipFill>
        <p:spPr bwMode="auto">
          <a:xfrm>
            <a:off x="4974776" y="2924944"/>
            <a:ext cx="4053253" cy="2116804"/>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2" name="Title 1"/>
          <p:cNvSpPr>
            <a:spLocks noGrp="1"/>
          </p:cNvSpPr>
          <p:nvPr>
            <p:ph type="title"/>
          </p:nvPr>
        </p:nvSpPr>
        <p:spPr>
          <a:xfrm>
            <a:off x="457200" y="116632"/>
            <a:ext cx="8229600" cy="1538828"/>
          </a:xfrm>
        </p:spPr>
        <p:txBody>
          <a:bodyPr>
            <a:normAutofit/>
          </a:bodyPr>
          <a:lstStyle/>
          <a:p>
            <a:r>
              <a:rPr lang="en-AU" dirty="0"/>
              <a:t>Search’s</a:t>
            </a:r>
            <a:br>
              <a:rPr lang="en-AU" dirty="0"/>
            </a:br>
            <a:r>
              <a:rPr lang="en-AU" sz="3600" dirty="0"/>
              <a:t>Replace (ctrl – h)</a:t>
            </a:r>
            <a:endParaRPr lang="en-AU" dirty="0"/>
          </a:p>
        </p:txBody>
      </p:sp>
      <p:pic>
        <p:nvPicPr>
          <p:cNvPr id="4109"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l="23749" t="28642" r="22223" b="26901"/>
          <a:stretch/>
        </p:blipFill>
        <p:spPr bwMode="auto">
          <a:xfrm>
            <a:off x="86298" y="1662891"/>
            <a:ext cx="4710193" cy="2180174"/>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5" name="Rounded Rectangle 4"/>
          <p:cNvSpPr/>
          <p:nvPr/>
        </p:nvSpPr>
        <p:spPr>
          <a:xfrm>
            <a:off x="594283" y="3357769"/>
            <a:ext cx="338976" cy="20338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ounded Rectangle 14"/>
          <p:cNvSpPr/>
          <p:nvPr/>
        </p:nvSpPr>
        <p:spPr>
          <a:xfrm>
            <a:off x="2492546" y="2651285"/>
            <a:ext cx="338976" cy="20338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 name="Straight Arrow Connector 11"/>
          <p:cNvCxnSpPr>
            <a:endCxn id="5" idx="0"/>
          </p:cNvCxnSpPr>
          <p:nvPr/>
        </p:nvCxnSpPr>
        <p:spPr>
          <a:xfrm flipH="1">
            <a:off x="763771" y="1256120"/>
            <a:ext cx="508463" cy="210164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272234" y="1256120"/>
            <a:ext cx="1389800" cy="13951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110" name="Picture 1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945" t="19551" r="24097" b="53580"/>
          <a:stretch/>
        </p:blipFill>
        <p:spPr bwMode="auto">
          <a:xfrm>
            <a:off x="5959899" y="1662891"/>
            <a:ext cx="3080792" cy="119520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 name="TextBox 18"/>
          <p:cNvSpPr txBox="1"/>
          <p:nvPr/>
        </p:nvSpPr>
        <p:spPr>
          <a:xfrm>
            <a:off x="35496" y="3823300"/>
            <a:ext cx="4810627" cy="1246495"/>
          </a:xfrm>
          <a:prstGeom prst="rect">
            <a:avLst/>
          </a:prstGeom>
          <a:noFill/>
        </p:spPr>
        <p:txBody>
          <a:bodyPr wrap="square" rtlCol="0">
            <a:spAutoFit/>
          </a:bodyPr>
          <a:lstStyle/>
          <a:p>
            <a:r>
              <a:rPr lang="en-AU" sz="1600" dirty="0"/>
              <a:t>Can iterate through document, and replace appropriate as “Found” in sequence, only replace the ones required.  </a:t>
            </a:r>
          </a:p>
          <a:p>
            <a:endParaRPr lang="en-AU" sz="500" dirty="0"/>
          </a:p>
          <a:p>
            <a:r>
              <a:rPr lang="en-AU" sz="1600" dirty="0"/>
              <a:t>More accurate than scanning and replacing by eye…</a:t>
            </a:r>
          </a:p>
          <a:p>
            <a:endParaRPr lang="en-AU" sz="400" dirty="0"/>
          </a:p>
          <a:p>
            <a:r>
              <a:rPr lang="en-AU" sz="1600" b="1" dirty="0"/>
              <a:t>Note: </a:t>
            </a:r>
            <a:r>
              <a:rPr lang="en-AU" sz="1600" b="1" u="sng" dirty="0"/>
              <a:t>Do Not</a:t>
            </a:r>
            <a:r>
              <a:rPr lang="en-AU" sz="1600" dirty="0"/>
              <a:t> use “</a:t>
            </a:r>
            <a:r>
              <a:rPr lang="en-AU" sz="1600" b="1" dirty="0"/>
              <a:t>Replace All</a:t>
            </a:r>
            <a:r>
              <a:rPr lang="en-AU" sz="1600" dirty="0"/>
              <a:t>”</a:t>
            </a:r>
          </a:p>
        </p:txBody>
      </p:sp>
      <p:sp>
        <p:nvSpPr>
          <p:cNvPr id="24" name="TextBox 23"/>
          <p:cNvSpPr txBox="1"/>
          <p:nvPr/>
        </p:nvSpPr>
        <p:spPr>
          <a:xfrm>
            <a:off x="6551368" y="1078116"/>
            <a:ext cx="1897853" cy="584775"/>
          </a:xfrm>
          <a:prstGeom prst="rect">
            <a:avLst/>
          </a:prstGeom>
          <a:noFill/>
        </p:spPr>
        <p:txBody>
          <a:bodyPr wrap="square" rtlCol="0">
            <a:spAutoFit/>
          </a:bodyPr>
          <a:lstStyle/>
          <a:p>
            <a:pPr algn="ctr"/>
            <a:r>
              <a:rPr lang="en-AU" sz="1400" dirty="0"/>
              <a:t>Find What:  “Fig.”</a:t>
            </a:r>
          </a:p>
          <a:p>
            <a:pPr algn="ctr"/>
            <a:r>
              <a:rPr lang="en-AU" sz="1400" dirty="0"/>
              <a:t>Replace With:  “Figure</a:t>
            </a:r>
            <a:r>
              <a:rPr lang="en-AU" dirty="0"/>
              <a:t>”</a:t>
            </a:r>
          </a:p>
        </p:txBody>
      </p:sp>
      <p:pic>
        <p:nvPicPr>
          <p:cNvPr id="4" name="Picture 3" descr="bacodebatman_jt.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188640"/>
            <a:ext cx="1835696" cy="1281972"/>
          </a:xfrm>
          <a:prstGeom prst="rect">
            <a:avLst/>
          </a:prstGeom>
        </p:spPr>
      </p:pic>
    </p:spTree>
    <p:extLst>
      <p:ext uri="{BB962C8B-B14F-4D97-AF65-F5344CB8AC3E}">
        <p14:creationId xmlns:p14="http://schemas.microsoft.com/office/powerpoint/2010/main" val="307162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par>
                          <p:cTn id="11" fill="hold">
                            <p:stCondLst>
                              <p:cond delay="500"/>
                            </p:stCondLst>
                            <p:childTnLst>
                              <p:par>
                                <p:cTn id="12" presetID="21" presetClass="entr" presetSubtype="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500"/>
                                        <p:tgtEl>
                                          <p:spTgt spid="5"/>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16"/>
            <a:ext cx="8229600" cy="1538828"/>
          </a:xfrm>
        </p:spPr>
        <p:txBody>
          <a:bodyPr>
            <a:normAutofit/>
          </a:bodyPr>
          <a:lstStyle/>
          <a:p>
            <a:r>
              <a:rPr lang="en-AU" dirty="0"/>
              <a:t>Formatting</a:t>
            </a:r>
            <a:br>
              <a:rPr lang="en-AU" dirty="0"/>
            </a:br>
            <a:r>
              <a:rPr lang="en-AU" sz="3600" dirty="0"/>
              <a:t>Styles</a:t>
            </a:r>
            <a:endParaRPr lang="en-AU" dirty="0"/>
          </a:p>
        </p:txBody>
      </p:sp>
      <p:sp>
        <p:nvSpPr>
          <p:cNvPr id="19" name="TextBox 18"/>
          <p:cNvSpPr txBox="1"/>
          <p:nvPr/>
        </p:nvSpPr>
        <p:spPr>
          <a:xfrm>
            <a:off x="35496" y="1124744"/>
            <a:ext cx="9083907" cy="369332"/>
          </a:xfrm>
          <a:prstGeom prst="rect">
            <a:avLst/>
          </a:prstGeom>
          <a:noFill/>
        </p:spPr>
        <p:txBody>
          <a:bodyPr wrap="square" rtlCol="0">
            <a:spAutoFit/>
          </a:bodyPr>
          <a:lstStyle/>
          <a:p>
            <a:pPr algn="ctr"/>
            <a:r>
              <a:rPr lang="en-AU" dirty="0"/>
              <a:t>The template comes with JACoW required styles as displayed on the Home Ribbon </a:t>
            </a:r>
          </a:p>
        </p:txBody>
      </p:sp>
      <p:sp>
        <p:nvSpPr>
          <p:cNvPr id="13" name="TextBox 12"/>
          <p:cNvSpPr txBox="1"/>
          <p:nvPr/>
        </p:nvSpPr>
        <p:spPr>
          <a:xfrm>
            <a:off x="82860" y="5214232"/>
            <a:ext cx="4233605" cy="1477328"/>
          </a:xfrm>
          <a:prstGeom prst="rect">
            <a:avLst/>
          </a:prstGeom>
          <a:noFill/>
        </p:spPr>
        <p:txBody>
          <a:bodyPr wrap="square" rtlCol="0">
            <a:spAutoFit/>
          </a:bodyPr>
          <a:lstStyle/>
          <a:p>
            <a:r>
              <a:rPr lang="en-AU" dirty="0"/>
              <a:t>If “Automatically update” is checked then every time you modify the justification of one caption, it will change for every caption in the document of that type. </a:t>
            </a:r>
            <a:r>
              <a:rPr lang="en-AU" b="1" dirty="0"/>
              <a:t>Un-Check </a:t>
            </a:r>
            <a:r>
              <a:rPr lang="en-AU" dirty="0"/>
              <a:t>if</a:t>
            </a:r>
            <a:r>
              <a:rPr lang="en-AU" b="1" dirty="0"/>
              <a:t> Checked</a:t>
            </a:r>
            <a:r>
              <a:rPr lang="en-AU" dirty="0"/>
              <a:t>.</a:t>
            </a:r>
          </a:p>
        </p:txBody>
      </p:sp>
      <p:sp>
        <p:nvSpPr>
          <p:cNvPr id="20" name="TextBox 19"/>
          <p:cNvSpPr txBox="1"/>
          <p:nvPr/>
        </p:nvSpPr>
        <p:spPr>
          <a:xfrm>
            <a:off x="880179" y="2326291"/>
            <a:ext cx="1186408" cy="369332"/>
          </a:xfrm>
          <a:prstGeom prst="rect">
            <a:avLst/>
          </a:prstGeom>
          <a:noFill/>
        </p:spPr>
        <p:txBody>
          <a:bodyPr wrap="square" rtlCol="0">
            <a:spAutoFit/>
          </a:bodyPr>
          <a:lstStyle/>
          <a:p>
            <a:pPr algn="ctr"/>
            <a:r>
              <a:rPr lang="en-AU" b="1" dirty="0"/>
              <a:t>Right Click</a:t>
            </a:r>
          </a:p>
        </p:txBody>
      </p:sp>
      <p:grpSp>
        <p:nvGrpSpPr>
          <p:cNvPr id="15" name="Group 14"/>
          <p:cNvGrpSpPr/>
          <p:nvPr/>
        </p:nvGrpSpPr>
        <p:grpSpPr>
          <a:xfrm>
            <a:off x="82860" y="1484784"/>
            <a:ext cx="8964488" cy="5112566"/>
            <a:chOff x="82860" y="1484784"/>
            <a:chExt cx="8964488" cy="5112566"/>
          </a:xfrm>
        </p:grpSpPr>
        <p:grpSp>
          <p:nvGrpSpPr>
            <p:cNvPr id="7" name="Group 6"/>
            <p:cNvGrpSpPr/>
            <p:nvPr/>
          </p:nvGrpSpPr>
          <p:grpSpPr>
            <a:xfrm>
              <a:off x="82860" y="1484784"/>
              <a:ext cx="8964488" cy="678561"/>
              <a:chOff x="65112" y="1484784"/>
              <a:chExt cx="8964488" cy="678561"/>
            </a:xfrm>
          </p:grpSpPr>
          <p:pic>
            <p:nvPicPr>
              <p:cNvPr id="717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716" b="83827"/>
              <a:stretch/>
            </p:blipFill>
            <p:spPr bwMode="auto">
              <a:xfrm>
                <a:off x="65112" y="1484784"/>
                <a:ext cx="8964488" cy="67856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ounded Rectangle 3"/>
              <p:cNvSpPr/>
              <p:nvPr/>
            </p:nvSpPr>
            <p:spPr>
              <a:xfrm>
                <a:off x="3491880" y="1484784"/>
                <a:ext cx="4680520" cy="67856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806" t="3457" r="42500" b="71482"/>
            <a:stretch/>
          </p:blipFill>
          <p:spPr bwMode="auto">
            <a:xfrm>
              <a:off x="899592" y="2713649"/>
              <a:ext cx="2523068" cy="17187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3194" t="15432" r="32916" b="22840"/>
            <a:stretch/>
          </p:blipFill>
          <p:spPr bwMode="auto">
            <a:xfrm>
              <a:off x="4746435" y="2713647"/>
              <a:ext cx="3790494" cy="38837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5" name="Straight Arrow Connector 4"/>
            <p:cNvCxnSpPr>
              <a:endCxn id="10242" idx="0"/>
            </p:cNvCxnSpPr>
            <p:nvPr/>
          </p:nvCxnSpPr>
          <p:spPr>
            <a:xfrm flipH="1">
              <a:off x="2161126" y="1988840"/>
              <a:ext cx="1546778" cy="72480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endCxn id="10243" idx="1"/>
            </p:cNvCxnSpPr>
            <p:nvPr/>
          </p:nvCxnSpPr>
          <p:spPr>
            <a:xfrm>
              <a:off x="2730211" y="3501007"/>
              <a:ext cx="2016224" cy="11544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724128" y="5949280"/>
              <a:ext cx="917554"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ounded Rectangle 20"/>
            <p:cNvSpPr/>
            <p:nvPr/>
          </p:nvSpPr>
          <p:spPr>
            <a:xfrm>
              <a:off x="1069009" y="2819068"/>
              <a:ext cx="720079" cy="57606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4248345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60648"/>
            <a:ext cx="7067128" cy="1538828"/>
          </a:xfrm>
        </p:spPr>
        <p:txBody>
          <a:bodyPr>
            <a:normAutofit fontScale="90000"/>
          </a:bodyPr>
          <a:lstStyle/>
          <a:p>
            <a:r>
              <a:rPr lang="en-AU" dirty="0"/>
              <a:t>Fudging space - David’s way </a:t>
            </a:r>
            <a:br>
              <a:rPr lang="en-AU" dirty="0"/>
            </a:br>
            <a:r>
              <a:rPr lang="en-AU" sz="3600" dirty="0"/>
              <a:t>Fudging Line Spacing </a:t>
            </a:r>
            <a:br>
              <a:rPr lang="en-AU" sz="3600" dirty="0"/>
            </a:br>
            <a:r>
              <a:rPr lang="en-AU" sz="3600" dirty="0"/>
              <a:t>(Shift + Ctrl + “&lt;“ OR “&gt;”)</a:t>
            </a:r>
          </a:p>
        </p:txBody>
      </p:sp>
      <p:sp>
        <p:nvSpPr>
          <p:cNvPr id="3" name="TextBox 2"/>
          <p:cNvSpPr txBox="1"/>
          <p:nvPr/>
        </p:nvSpPr>
        <p:spPr>
          <a:xfrm>
            <a:off x="395536" y="1844824"/>
            <a:ext cx="8280920" cy="923330"/>
          </a:xfrm>
          <a:prstGeom prst="rect">
            <a:avLst/>
          </a:prstGeom>
          <a:noFill/>
        </p:spPr>
        <p:txBody>
          <a:bodyPr wrap="square" rtlCol="0">
            <a:spAutoFit/>
          </a:bodyPr>
          <a:lstStyle/>
          <a:p>
            <a:r>
              <a:rPr lang="en-AU" dirty="0"/>
              <a:t>In </a:t>
            </a:r>
            <a:r>
              <a:rPr lang="en-AU" dirty="0" err="1"/>
              <a:t>Pitstop</a:t>
            </a:r>
            <a:r>
              <a:rPr lang="en-AU" dirty="0"/>
              <a:t> the editor will use the move tools to improve the layout and distribution of text. You can use a small trick to do this in word. This is done by increasing or decreasing the font size on a line.</a:t>
            </a:r>
          </a:p>
        </p:txBody>
      </p:sp>
      <p:pic>
        <p:nvPicPr>
          <p:cNvPr id="12289"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2639" t="23086" r="44306" b="17284"/>
          <a:stretch/>
        </p:blipFill>
        <p:spPr bwMode="auto">
          <a:xfrm>
            <a:off x="539552" y="2852936"/>
            <a:ext cx="3600400" cy="3653346"/>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cxnSp>
        <p:nvCxnSpPr>
          <p:cNvPr id="10" name="Straight Arrow Connector 9"/>
          <p:cNvCxnSpPr/>
          <p:nvPr/>
        </p:nvCxnSpPr>
        <p:spPr>
          <a:xfrm flipH="1">
            <a:off x="755576" y="3933056"/>
            <a:ext cx="4032448" cy="165618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788024" y="3573016"/>
            <a:ext cx="3700028" cy="646331"/>
          </a:xfrm>
          <a:prstGeom prst="rect">
            <a:avLst/>
          </a:prstGeom>
          <a:noFill/>
        </p:spPr>
        <p:txBody>
          <a:bodyPr wrap="square" rtlCol="0">
            <a:spAutoFit/>
          </a:bodyPr>
          <a:lstStyle/>
          <a:p>
            <a:r>
              <a:rPr lang="en-AU" dirty="0"/>
              <a:t>1. Select Blank Line</a:t>
            </a:r>
          </a:p>
          <a:p>
            <a:r>
              <a:rPr lang="en-AU" dirty="0"/>
              <a:t>2. Use Shift + Ctrl AND “&lt;“ or “&gt;”  </a:t>
            </a:r>
          </a:p>
        </p:txBody>
      </p:sp>
      <p:pic>
        <p:nvPicPr>
          <p:cNvPr id="4" name="Picture 3" descr="Batman-symbol_j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012" y="116632"/>
            <a:ext cx="1425724" cy="1627952"/>
          </a:xfrm>
          <a:prstGeom prst="rect">
            <a:avLst/>
          </a:prstGeom>
        </p:spPr>
      </p:pic>
    </p:spTree>
    <p:extLst>
      <p:ext uri="{BB962C8B-B14F-4D97-AF65-F5344CB8AC3E}">
        <p14:creationId xmlns:p14="http://schemas.microsoft.com/office/powerpoint/2010/main" val="375476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0888" y="260648"/>
            <a:ext cx="6923112" cy="1538828"/>
          </a:xfrm>
        </p:spPr>
        <p:txBody>
          <a:bodyPr>
            <a:normAutofit fontScale="90000"/>
          </a:bodyPr>
          <a:lstStyle/>
          <a:p>
            <a:r>
              <a:rPr lang="en-AU" dirty="0"/>
              <a:t>Fudging space </a:t>
            </a:r>
            <a:r>
              <a:rPr lang="mr-IN" dirty="0"/>
              <a:t>–</a:t>
            </a:r>
            <a:r>
              <a:rPr lang="en-AU" dirty="0"/>
              <a:t> Jana’s way</a:t>
            </a:r>
            <a:br>
              <a:rPr lang="en-AU" dirty="0"/>
            </a:br>
            <a:r>
              <a:rPr lang="en-AU" sz="2700" dirty="0"/>
              <a:t>Fudging Line Spacing: (paragraph spacing).  </a:t>
            </a:r>
            <a:br>
              <a:rPr lang="en-AU" sz="2700" dirty="0"/>
            </a:br>
            <a:r>
              <a:rPr lang="en-AU" sz="2700" dirty="0"/>
              <a:t>You can put in the </a:t>
            </a:r>
            <a:r>
              <a:rPr lang="en-AU" sz="2700" dirty="0" err="1"/>
              <a:t>pt</a:t>
            </a:r>
            <a:r>
              <a:rPr lang="en-AU" sz="2700" dirty="0"/>
              <a:t> amount you want to move down</a:t>
            </a:r>
          </a:p>
        </p:txBody>
      </p:sp>
      <p:pic>
        <p:nvPicPr>
          <p:cNvPr id="12289"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22639" t="23086" r="44306" b="17284"/>
          <a:stretch/>
        </p:blipFill>
        <p:spPr bwMode="auto">
          <a:xfrm>
            <a:off x="539552" y="2860348"/>
            <a:ext cx="3096344" cy="3141878"/>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cxnSp>
        <p:nvCxnSpPr>
          <p:cNvPr id="10" name="Straight Arrow Connector 9"/>
          <p:cNvCxnSpPr/>
          <p:nvPr/>
        </p:nvCxnSpPr>
        <p:spPr>
          <a:xfrm flipH="1">
            <a:off x="827584" y="2924944"/>
            <a:ext cx="3816424" cy="23042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644008" y="2276872"/>
            <a:ext cx="4104456" cy="3493264"/>
          </a:xfrm>
          <a:prstGeom prst="rect">
            <a:avLst/>
          </a:prstGeom>
          <a:noFill/>
        </p:spPr>
        <p:txBody>
          <a:bodyPr wrap="square" rtlCol="0">
            <a:spAutoFit/>
          </a:bodyPr>
          <a:lstStyle/>
          <a:p>
            <a:r>
              <a:rPr lang="en-AU" dirty="0"/>
              <a:t>1. Insert cursor, right click or choose </a:t>
            </a:r>
            <a:r>
              <a:rPr lang="en-AU" dirty="0">
                <a:solidFill>
                  <a:srgbClr val="FF0000"/>
                </a:solidFill>
              </a:rPr>
              <a:t>paragraph from menu bar</a:t>
            </a:r>
            <a:r>
              <a:rPr lang="en-AU" dirty="0"/>
              <a:t>.</a:t>
            </a:r>
          </a:p>
          <a:p>
            <a:r>
              <a:rPr lang="en-AU" dirty="0"/>
              <a:t>2. Put in the points you want increased above or below. (for headings </a:t>
            </a:r>
            <a:r>
              <a:rPr lang="en-AU" dirty="0" err="1"/>
              <a:t>JACoW</a:t>
            </a:r>
            <a:r>
              <a:rPr lang="en-AU" dirty="0"/>
              <a:t> style is pre-defined, correct points when the heading or subheading is at the top of a column to align the tops of the columns)</a:t>
            </a:r>
          </a:p>
          <a:p>
            <a:pPr>
              <a:spcBef>
                <a:spcPts val="600"/>
              </a:spcBef>
            </a:pPr>
            <a:r>
              <a:rPr lang="en-AU" dirty="0"/>
              <a:t>This is very useful when you have moved text around and the Heading is 12pts below the top of the page, meaning the columns are now uneven at the top.</a:t>
            </a:r>
          </a:p>
        </p:txBody>
      </p:sp>
      <p:pic>
        <p:nvPicPr>
          <p:cNvPr id="5" name="Picture 4" descr="catgir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36262"/>
            <a:ext cx="1656184" cy="2057749"/>
          </a:xfrm>
          <a:prstGeom prst="rect">
            <a:avLst/>
          </a:prstGeom>
        </p:spPr>
      </p:pic>
    </p:spTree>
    <p:extLst>
      <p:ext uri="{BB962C8B-B14F-4D97-AF65-F5344CB8AC3E}">
        <p14:creationId xmlns:p14="http://schemas.microsoft.com/office/powerpoint/2010/main" val="2410310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39552" y="836712"/>
            <a:ext cx="8229600" cy="4104456"/>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dirty="0"/>
              <a:t>What you have learned so far:</a:t>
            </a:r>
          </a:p>
          <a:p>
            <a:endParaRPr lang="en-AU" dirty="0"/>
          </a:p>
          <a:p>
            <a:pPr marL="571500" indent="-571500" algn="l">
              <a:buFont typeface="Arial"/>
              <a:buChar char="•"/>
            </a:pPr>
            <a:r>
              <a:rPr lang="en-AU" dirty="0"/>
              <a:t>It is very important that the settings for MSWord, Acrobat and </a:t>
            </a:r>
            <a:r>
              <a:rPr lang="en-AU" dirty="0" err="1"/>
              <a:t>PitStop</a:t>
            </a:r>
            <a:r>
              <a:rPr lang="en-AU" dirty="0"/>
              <a:t> conform to </a:t>
            </a:r>
            <a:r>
              <a:rPr lang="en-AU" dirty="0" err="1"/>
              <a:t>JACoW</a:t>
            </a:r>
            <a:r>
              <a:rPr lang="en-AU" dirty="0"/>
              <a:t> settings;</a:t>
            </a:r>
          </a:p>
          <a:p>
            <a:pPr marL="571500" indent="-571500" algn="l">
              <a:buFont typeface="Arial"/>
              <a:buChar char="•"/>
            </a:pPr>
            <a:r>
              <a:rPr lang="en-AU" dirty="0"/>
              <a:t>All the machines in the room have the same settings;</a:t>
            </a:r>
          </a:p>
          <a:p>
            <a:pPr marL="571500" indent="-571500" algn="l">
              <a:buFont typeface="Arial"/>
              <a:buChar char="•"/>
            </a:pPr>
            <a:r>
              <a:rPr lang="en-AU" dirty="0"/>
              <a:t>For small conferences you may need to configure your machine assigned to you.</a:t>
            </a:r>
          </a:p>
          <a:p>
            <a:pPr marL="571500" indent="-571500" algn="l">
              <a:buFont typeface="Arial"/>
              <a:buChar char="•"/>
            </a:pPr>
            <a:endParaRPr lang="en-AU" dirty="0"/>
          </a:p>
        </p:txBody>
      </p:sp>
    </p:spTree>
    <p:extLst>
      <p:ext uri="{BB962C8B-B14F-4D97-AF65-F5344CB8AC3E}">
        <p14:creationId xmlns:p14="http://schemas.microsoft.com/office/powerpoint/2010/main" val="736929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538828"/>
          </a:xfrm>
        </p:spPr>
        <p:txBody>
          <a:bodyPr>
            <a:normAutofit/>
          </a:bodyPr>
          <a:lstStyle/>
          <a:p>
            <a:r>
              <a:rPr lang="en-AU" dirty="0"/>
              <a:t>Formatting</a:t>
            </a:r>
            <a:br>
              <a:rPr lang="en-AU" dirty="0"/>
            </a:br>
            <a:r>
              <a:rPr lang="en-AU" sz="3600" dirty="0"/>
              <a:t>Format Painter Tool</a:t>
            </a:r>
            <a:endParaRPr lang="en-AU" dirty="0"/>
          </a:p>
        </p:txBody>
      </p:sp>
      <p:pic>
        <p:nvPicPr>
          <p:cNvPr id="133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90069" b="84114"/>
          <a:stretch/>
        </p:blipFill>
        <p:spPr bwMode="auto">
          <a:xfrm>
            <a:off x="2483768" y="3717032"/>
            <a:ext cx="2376264" cy="21383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2" name="Rounded Rectangle 21"/>
          <p:cNvSpPr/>
          <p:nvPr/>
        </p:nvSpPr>
        <p:spPr>
          <a:xfrm>
            <a:off x="3088271" y="4673547"/>
            <a:ext cx="1571514" cy="4567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p:cNvSpPr txBox="1"/>
          <p:nvPr/>
        </p:nvSpPr>
        <p:spPr>
          <a:xfrm>
            <a:off x="1907704" y="1988840"/>
            <a:ext cx="5616624" cy="1200329"/>
          </a:xfrm>
          <a:prstGeom prst="rect">
            <a:avLst/>
          </a:prstGeom>
          <a:noFill/>
        </p:spPr>
        <p:txBody>
          <a:bodyPr wrap="square" rtlCol="0">
            <a:spAutoFit/>
          </a:bodyPr>
          <a:lstStyle/>
          <a:p>
            <a:pPr marL="342900" indent="-342900">
              <a:buFont typeface="+mj-lt"/>
              <a:buAutoNum type="arabicPeriod"/>
            </a:pPr>
            <a:r>
              <a:rPr lang="en-AU" dirty="0"/>
              <a:t>Highlight the text which is formatted the way you want to copy.</a:t>
            </a:r>
          </a:p>
          <a:p>
            <a:pPr marL="342900" indent="-342900">
              <a:buFont typeface="+mj-lt"/>
              <a:buAutoNum type="arabicPeriod"/>
            </a:pPr>
            <a:r>
              <a:rPr lang="en-AU" dirty="0"/>
              <a:t>With the select brush paint the text you want to have the same formatting. </a:t>
            </a:r>
          </a:p>
        </p:txBody>
      </p:sp>
    </p:spTree>
    <p:extLst>
      <p:ext uri="{BB962C8B-B14F-4D97-AF65-F5344CB8AC3E}">
        <p14:creationId xmlns:p14="http://schemas.microsoft.com/office/powerpoint/2010/main" val="1972166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538828"/>
          </a:xfrm>
        </p:spPr>
        <p:txBody>
          <a:bodyPr>
            <a:normAutofit/>
          </a:bodyPr>
          <a:lstStyle/>
          <a:p>
            <a:r>
              <a:rPr lang="en-AU" dirty="0"/>
              <a:t>Formatting</a:t>
            </a:r>
            <a:br>
              <a:rPr lang="en-AU" dirty="0"/>
            </a:br>
            <a:r>
              <a:rPr lang="en-AU" sz="3600" dirty="0"/>
              <a:t>Figure and or Table captions</a:t>
            </a:r>
            <a:endParaRPr lang="en-AU" dirty="0"/>
          </a:p>
        </p:txBody>
      </p:sp>
      <p:sp>
        <p:nvSpPr>
          <p:cNvPr id="14" name="TextBox 13"/>
          <p:cNvSpPr txBox="1"/>
          <p:nvPr/>
        </p:nvSpPr>
        <p:spPr>
          <a:xfrm>
            <a:off x="1907704" y="1700808"/>
            <a:ext cx="5616624" cy="1754327"/>
          </a:xfrm>
          <a:prstGeom prst="rect">
            <a:avLst/>
          </a:prstGeom>
          <a:noFill/>
        </p:spPr>
        <p:txBody>
          <a:bodyPr wrap="square" rtlCol="0">
            <a:spAutoFit/>
          </a:bodyPr>
          <a:lstStyle/>
          <a:p>
            <a:pPr marL="342900" indent="-342900">
              <a:buFont typeface="+mj-lt"/>
              <a:buAutoNum type="arabicPeriod"/>
            </a:pPr>
            <a:r>
              <a:rPr lang="en-AU" dirty="0"/>
              <a:t>Highlight the figure caption or table caption text.</a:t>
            </a:r>
          </a:p>
          <a:p>
            <a:pPr marL="342900" indent="-342900">
              <a:buFont typeface="+mj-lt"/>
              <a:buAutoNum type="arabicPeriod"/>
            </a:pPr>
            <a:r>
              <a:rPr lang="en-AU" dirty="0"/>
              <a:t>Choose from style menu the appropriate text style (</a:t>
            </a:r>
            <a:r>
              <a:rPr lang="en-AU" dirty="0" err="1"/>
              <a:t>i.e</a:t>
            </a:r>
            <a:r>
              <a:rPr lang="en-AU" dirty="0"/>
              <a:t>  Figure caption multi-line (left/right justified); Figure caption single-line (centred).   The correct amount of points will be put in above and below the caption pre-defined in the </a:t>
            </a:r>
            <a:r>
              <a:rPr lang="en-AU" dirty="0" err="1"/>
              <a:t>JACoW</a:t>
            </a:r>
            <a:r>
              <a:rPr lang="en-AU" dirty="0"/>
              <a:t> style.</a:t>
            </a:r>
          </a:p>
        </p:txBody>
      </p:sp>
    </p:spTree>
    <p:extLst>
      <p:ext uri="{BB962C8B-B14F-4D97-AF65-F5344CB8AC3E}">
        <p14:creationId xmlns:p14="http://schemas.microsoft.com/office/powerpoint/2010/main" val="3925428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52128"/>
          </a:xfrm>
        </p:spPr>
        <p:txBody>
          <a:bodyPr>
            <a:normAutofit/>
          </a:bodyPr>
          <a:lstStyle/>
          <a:p>
            <a:r>
              <a:rPr lang="en-AU" dirty="0"/>
              <a:t>Visualisation – </a:t>
            </a:r>
            <a:r>
              <a:rPr lang="en-AU" sz="3600" dirty="0"/>
              <a:t>Document Outline</a:t>
            </a:r>
            <a:endParaRPr lang="en-AU" dirty="0"/>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9084"/>
          <a:stretch/>
        </p:blipFill>
        <p:spPr bwMode="auto">
          <a:xfrm>
            <a:off x="467544" y="1556792"/>
            <a:ext cx="8150400" cy="41681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533064" y="5949280"/>
            <a:ext cx="8149965" cy="923330"/>
          </a:xfrm>
          <a:prstGeom prst="rect">
            <a:avLst/>
          </a:prstGeom>
          <a:noFill/>
        </p:spPr>
        <p:txBody>
          <a:bodyPr wrap="square" rtlCol="0">
            <a:spAutoFit/>
          </a:bodyPr>
          <a:lstStyle/>
          <a:p>
            <a:pPr algn="ctr"/>
            <a:r>
              <a:rPr lang="en-AU" b="1" dirty="0"/>
              <a:t>Flattens document into linear sequence  </a:t>
            </a:r>
          </a:p>
          <a:p>
            <a:pPr marL="285750" indent="-285750">
              <a:buFont typeface="Arial" panose="020B0604020202020204" pitchFamily="34" charset="0"/>
              <a:buChar char="•"/>
            </a:pPr>
            <a:r>
              <a:rPr lang="en-AU" dirty="0"/>
              <a:t>Good for finding tricky formatting issue in the document, elements which have moved outside of workable view.  </a:t>
            </a:r>
          </a:p>
        </p:txBody>
      </p:sp>
      <p:sp>
        <p:nvSpPr>
          <p:cNvPr id="7" name="Right Arrow 6"/>
          <p:cNvSpPr/>
          <p:nvPr/>
        </p:nvSpPr>
        <p:spPr>
          <a:xfrm rot="5400000">
            <a:off x="994460" y="1196752"/>
            <a:ext cx="576064" cy="576064"/>
          </a:xfrm>
          <a:prstGeom prst="rightArrow">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AU" dirty="0">
              <a:solidFill>
                <a:schemeClr val="tx1"/>
              </a:solidFill>
            </a:endParaRPr>
          </a:p>
        </p:txBody>
      </p:sp>
      <p:sp>
        <p:nvSpPr>
          <p:cNvPr id="8" name="Oval 7"/>
          <p:cNvSpPr/>
          <p:nvPr/>
        </p:nvSpPr>
        <p:spPr>
          <a:xfrm>
            <a:off x="2991252" y="1556792"/>
            <a:ext cx="36004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06012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538828"/>
          </a:xfrm>
        </p:spPr>
        <p:txBody>
          <a:bodyPr>
            <a:normAutofit/>
          </a:bodyPr>
          <a:lstStyle/>
          <a:p>
            <a:r>
              <a:rPr lang="en-AU" dirty="0"/>
              <a:t>Formatting - Figures</a:t>
            </a:r>
            <a:br>
              <a:rPr lang="en-AU" dirty="0"/>
            </a:br>
            <a:r>
              <a:rPr lang="en-AU" sz="3600" dirty="0"/>
              <a:t>Inline with text</a:t>
            </a:r>
            <a:endParaRPr lang="en-AU" dirty="0"/>
          </a:p>
        </p:txBody>
      </p:sp>
      <p:grpSp>
        <p:nvGrpSpPr>
          <p:cNvPr id="12" name="Group 11"/>
          <p:cNvGrpSpPr/>
          <p:nvPr/>
        </p:nvGrpSpPr>
        <p:grpSpPr>
          <a:xfrm>
            <a:off x="4781128" y="1669450"/>
            <a:ext cx="4183360" cy="3969103"/>
            <a:chOff x="100608" y="1669450"/>
            <a:chExt cx="4183360" cy="3969103"/>
          </a:xfrm>
        </p:grpSpPr>
        <p:sp>
          <p:nvSpPr>
            <p:cNvPr id="7" name="TextBox 6"/>
            <p:cNvSpPr txBox="1"/>
            <p:nvPr/>
          </p:nvSpPr>
          <p:spPr>
            <a:xfrm>
              <a:off x="100608" y="1669450"/>
              <a:ext cx="4183360" cy="1200329"/>
            </a:xfrm>
            <a:prstGeom prst="rect">
              <a:avLst/>
            </a:prstGeom>
            <a:noFill/>
          </p:spPr>
          <p:txBody>
            <a:bodyPr wrap="square" rtlCol="0">
              <a:spAutoFit/>
            </a:bodyPr>
            <a:lstStyle/>
            <a:p>
              <a:pPr algn="just"/>
              <a:r>
                <a:rPr lang="en-AU" dirty="0"/>
                <a:t>Author has constructed figure in a text box </a:t>
              </a:r>
            </a:p>
            <a:p>
              <a:pPr algn="just"/>
              <a:r>
                <a:rPr lang="en-AU" dirty="0"/>
                <a:t>with text wrapped around the shape.</a:t>
              </a:r>
            </a:p>
            <a:p>
              <a:pPr algn="just"/>
              <a:endParaRPr lang="en-AU" dirty="0"/>
            </a:p>
            <a:p>
              <a:r>
                <a:rPr lang="en-AU" sz="1400" i="1" dirty="0"/>
                <a:t>(</a:t>
              </a:r>
              <a:r>
                <a:rPr lang="en-AU" sz="1400" b="1" i="1" dirty="0"/>
                <a:t>To Get Menu</a:t>
              </a:r>
              <a:r>
                <a:rPr lang="en-AU" sz="1400" i="1" dirty="0"/>
                <a:t>: Select Shape/Object, Right Click)</a:t>
              </a:r>
              <a:r>
                <a:rPr lang="en-AU" dirty="0"/>
                <a:t> </a:t>
              </a:r>
            </a:p>
          </p:txBody>
        </p:sp>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681" t="15309" r="23610" b="11605"/>
            <a:stretch/>
          </p:blipFill>
          <p:spPr bwMode="auto">
            <a:xfrm>
              <a:off x="100608" y="2852936"/>
              <a:ext cx="3571424" cy="27856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ounded Rectangle 7"/>
            <p:cNvSpPr/>
            <p:nvPr/>
          </p:nvSpPr>
          <p:spPr>
            <a:xfrm>
              <a:off x="1979712" y="3908400"/>
              <a:ext cx="1800200" cy="3846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5" name="TextBox 14"/>
          <p:cNvSpPr txBox="1"/>
          <p:nvPr/>
        </p:nvSpPr>
        <p:spPr>
          <a:xfrm>
            <a:off x="179512" y="1700808"/>
            <a:ext cx="4104456" cy="4755149"/>
          </a:xfrm>
          <a:prstGeom prst="rect">
            <a:avLst/>
          </a:prstGeom>
          <a:noFill/>
        </p:spPr>
        <p:txBody>
          <a:bodyPr wrap="square" rtlCol="0">
            <a:spAutoFit/>
          </a:bodyPr>
          <a:lstStyle/>
          <a:p>
            <a:pPr algn="just"/>
            <a:r>
              <a:rPr lang="en-AU" dirty="0"/>
              <a:t>Documents which have figures or objects which are not in-line with text are highly unstable and almost impossible to edit without document layout changing unpredictably.</a:t>
            </a:r>
          </a:p>
          <a:p>
            <a:pPr algn="just">
              <a:spcBef>
                <a:spcPts val="600"/>
              </a:spcBef>
            </a:pPr>
            <a:r>
              <a:rPr lang="en-AU" dirty="0"/>
              <a:t>Another “feature” you might experience is a figure put into a table environment, or as a text box.  This complicates  formatting un-necessarily. </a:t>
            </a:r>
          </a:p>
          <a:p>
            <a:pPr algn="just">
              <a:spcBef>
                <a:spcPts val="600"/>
              </a:spcBef>
            </a:pPr>
            <a:r>
              <a:rPr lang="en-AU" dirty="0"/>
              <a:t>You will recognize this type of ‘author’ formatting by the figure caption being </a:t>
            </a:r>
            <a:r>
              <a:rPr lang="en-AU" dirty="0" err="1"/>
              <a:t>centered</a:t>
            </a:r>
            <a:r>
              <a:rPr lang="en-AU" dirty="0"/>
              <a:t> within the boundaries of the figure, not the text boundaries.</a:t>
            </a:r>
          </a:p>
          <a:p>
            <a:pPr algn="just">
              <a:spcBef>
                <a:spcPts val="600"/>
              </a:spcBef>
            </a:pPr>
            <a:r>
              <a:rPr lang="en-AU" dirty="0">
                <a:solidFill>
                  <a:srgbClr val="0000FF"/>
                </a:solidFill>
              </a:rPr>
              <a:t>You need to place the figures/objects inline with text, or top/bottom, and re-format.</a:t>
            </a:r>
          </a:p>
        </p:txBody>
      </p:sp>
    </p:spTree>
    <p:extLst>
      <p:ext uri="{BB962C8B-B14F-4D97-AF65-F5344CB8AC3E}">
        <p14:creationId xmlns:p14="http://schemas.microsoft.com/office/powerpoint/2010/main" val="442514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538828"/>
          </a:xfrm>
        </p:spPr>
        <p:txBody>
          <a:bodyPr>
            <a:normAutofit/>
          </a:bodyPr>
          <a:lstStyle/>
          <a:p>
            <a:r>
              <a:rPr lang="en-AU" dirty="0"/>
              <a:t>Formatting</a:t>
            </a:r>
            <a:br>
              <a:rPr lang="en-AU" dirty="0"/>
            </a:br>
            <a:r>
              <a:rPr lang="en-AU" sz="3600" dirty="0"/>
              <a:t>Inline with text -Grouping</a:t>
            </a:r>
            <a:endParaRPr lang="en-AU" dirty="0"/>
          </a:p>
        </p:txBody>
      </p:sp>
      <p:sp>
        <p:nvSpPr>
          <p:cNvPr id="13" name="TextBox 12"/>
          <p:cNvSpPr txBox="1"/>
          <p:nvPr/>
        </p:nvSpPr>
        <p:spPr>
          <a:xfrm>
            <a:off x="539552" y="1844824"/>
            <a:ext cx="3670300" cy="369332"/>
          </a:xfrm>
          <a:prstGeom prst="rect">
            <a:avLst/>
          </a:prstGeom>
          <a:noFill/>
        </p:spPr>
        <p:txBody>
          <a:bodyPr wrap="square" rtlCol="0">
            <a:spAutoFit/>
          </a:bodyPr>
          <a:lstStyle/>
          <a:p>
            <a:pPr algn="ctr"/>
            <a:r>
              <a:rPr lang="en-AU" dirty="0"/>
              <a:t>Objects to Group</a:t>
            </a:r>
          </a:p>
        </p:txBody>
      </p:sp>
      <p:sp>
        <p:nvSpPr>
          <p:cNvPr id="19" name="TextBox 18"/>
          <p:cNvSpPr txBox="1"/>
          <p:nvPr/>
        </p:nvSpPr>
        <p:spPr>
          <a:xfrm>
            <a:off x="5024211" y="1835532"/>
            <a:ext cx="3670300" cy="369332"/>
          </a:xfrm>
          <a:prstGeom prst="rect">
            <a:avLst/>
          </a:prstGeom>
          <a:noFill/>
        </p:spPr>
        <p:txBody>
          <a:bodyPr wrap="square" rtlCol="0">
            <a:spAutoFit/>
          </a:bodyPr>
          <a:lstStyle/>
          <a:p>
            <a:pPr algn="ctr"/>
            <a:r>
              <a:rPr lang="en-AU" dirty="0"/>
              <a:t>Can now be place inline with text</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2395190"/>
            <a:ext cx="3670300" cy="3194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60069" t="35555" r="18264" b="29876"/>
          <a:stretch/>
        </p:blipFill>
        <p:spPr bwMode="auto">
          <a:xfrm>
            <a:off x="5546320" y="2149790"/>
            <a:ext cx="3346160" cy="30029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extBox 2"/>
          <p:cNvSpPr txBox="1"/>
          <p:nvPr/>
        </p:nvSpPr>
        <p:spPr>
          <a:xfrm>
            <a:off x="683568" y="5651956"/>
            <a:ext cx="8064896" cy="923330"/>
          </a:xfrm>
          <a:prstGeom prst="rect">
            <a:avLst/>
          </a:prstGeom>
          <a:noFill/>
        </p:spPr>
        <p:txBody>
          <a:bodyPr wrap="square" rtlCol="0">
            <a:spAutoFit/>
          </a:bodyPr>
          <a:lstStyle/>
          <a:p>
            <a:r>
              <a:rPr lang="en-AU" b="1" dirty="0"/>
              <a:t>Note:</a:t>
            </a:r>
            <a:r>
              <a:rPr lang="en-AU" dirty="0"/>
              <a:t> You may have to use the “</a:t>
            </a:r>
            <a:r>
              <a:rPr lang="en-AU" b="1" dirty="0"/>
              <a:t>Group</a:t>
            </a:r>
            <a:r>
              <a:rPr lang="en-AU" dirty="0"/>
              <a:t>”  tool if the figure is made up of a number of objects.    </a:t>
            </a:r>
          </a:p>
          <a:p>
            <a:r>
              <a:rPr lang="en-US" dirty="0"/>
              <a:t>Select all of the items, and choose  “group”.  This will flatten/group as one object.</a:t>
            </a:r>
          </a:p>
        </p:txBody>
      </p:sp>
      <p:sp>
        <p:nvSpPr>
          <p:cNvPr id="9" name="Right Arrow 8"/>
          <p:cNvSpPr/>
          <p:nvPr/>
        </p:nvSpPr>
        <p:spPr>
          <a:xfrm rot="7202476">
            <a:off x="4112804" y="4451548"/>
            <a:ext cx="743784" cy="366350"/>
          </a:xfrm>
          <a:prstGeom prst="rightArrow">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AU" sz="1050" dirty="0">
              <a:solidFill>
                <a:schemeClr val="tx1"/>
              </a:solidFill>
            </a:endParaRPr>
          </a:p>
        </p:txBody>
      </p:sp>
      <p:sp>
        <p:nvSpPr>
          <p:cNvPr id="4" name="TextBox 3"/>
          <p:cNvSpPr txBox="1"/>
          <p:nvPr/>
        </p:nvSpPr>
        <p:spPr>
          <a:xfrm rot="18003610">
            <a:off x="4162290" y="4434521"/>
            <a:ext cx="652714" cy="261610"/>
          </a:xfrm>
          <a:prstGeom prst="rect">
            <a:avLst/>
          </a:prstGeom>
          <a:noFill/>
        </p:spPr>
        <p:txBody>
          <a:bodyPr wrap="square" rtlCol="0">
            <a:spAutoFit/>
          </a:bodyPr>
          <a:lstStyle/>
          <a:p>
            <a:r>
              <a:rPr lang="en-US" sz="1100" dirty="0"/>
              <a:t>group</a:t>
            </a:r>
            <a:endParaRPr lang="en-US" sz="900" dirty="0"/>
          </a:p>
        </p:txBody>
      </p:sp>
    </p:spTree>
    <p:extLst>
      <p:ext uri="{BB962C8B-B14F-4D97-AF65-F5344CB8AC3E}">
        <p14:creationId xmlns:p14="http://schemas.microsoft.com/office/powerpoint/2010/main" val="5304487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538828"/>
          </a:xfrm>
        </p:spPr>
        <p:txBody>
          <a:bodyPr>
            <a:normAutofit/>
          </a:bodyPr>
          <a:lstStyle/>
          <a:p>
            <a:r>
              <a:rPr lang="en-AU" dirty="0"/>
              <a:t>Formatting</a:t>
            </a:r>
            <a:br>
              <a:rPr lang="en-AU" dirty="0"/>
            </a:br>
            <a:r>
              <a:rPr lang="en-AU" sz="3600" dirty="0"/>
              <a:t>Removing Hyperlinks (ctrl + k)</a:t>
            </a:r>
            <a:endParaRPr lang="en-AU" dirty="0"/>
          </a:p>
        </p:txBody>
      </p:sp>
      <p:sp>
        <p:nvSpPr>
          <p:cNvPr id="13" name="TextBox 12"/>
          <p:cNvSpPr txBox="1"/>
          <p:nvPr/>
        </p:nvSpPr>
        <p:spPr>
          <a:xfrm>
            <a:off x="100608" y="1844824"/>
            <a:ext cx="8928992" cy="646331"/>
          </a:xfrm>
          <a:prstGeom prst="rect">
            <a:avLst/>
          </a:prstGeom>
          <a:noFill/>
        </p:spPr>
        <p:txBody>
          <a:bodyPr wrap="square" rtlCol="0">
            <a:spAutoFit/>
          </a:bodyPr>
          <a:lstStyle/>
          <a:p>
            <a:r>
              <a:rPr lang="en-AU" dirty="0"/>
              <a:t>The final PDF JACoW format document should not have any hyper links.  To remove hyperlinks in the word document use the “Ctrl + K” Edit Hyperlink menu, click “Remove Link”.</a:t>
            </a:r>
          </a:p>
        </p:txBody>
      </p:sp>
      <p:grpSp>
        <p:nvGrpSpPr>
          <p:cNvPr id="4" name="Group 3"/>
          <p:cNvGrpSpPr/>
          <p:nvPr/>
        </p:nvGrpSpPr>
        <p:grpSpPr>
          <a:xfrm>
            <a:off x="1800779" y="2631860"/>
            <a:ext cx="5579533" cy="3101396"/>
            <a:chOff x="1907704" y="2492896"/>
            <a:chExt cx="5579533" cy="3101396"/>
          </a:xfrm>
        </p:grpSpPr>
        <p:pic>
          <p:nvPicPr>
            <p:cNvPr id="143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833" t="29345" r="28403" b="25432"/>
            <a:stretch/>
          </p:blipFill>
          <p:spPr bwMode="auto">
            <a:xfrm>
              <a:off x="1907704" y="2492896"/>
              <a:ext cx="5579533" cy="31013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2" name="Rounded Rectangle 11"/>
            <p:cNvSpPr/>
            <p:nvPr/>
          </p:nvSpPr>
          <p:spPr>
            <a:xfrm>
              <a:off x="6507749" y="4847455"/>
              <a:ext cx="900100" cy="3126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4" name="TextBox 13"/>
          <p:cNvSpPr txBox="1"/>
          <p:nvPr/>
        </p:nvSpPr>
        <p:spPr>
          <a:xfrm>
            <a:off x="3811653" y="5853277"/>
            <a:ext cx="1692672" cy="369332"/>
          </a:xfrm>
          <a:prstGeom prst="rect">
            <a:avLst/>
          </a:prstGeom>
          <a:noFill/>
        </p:spPr>
        <p:txBody>
          <a:bodyPr wrap="square" rtlCol="0">
            <a:spAutoFit/>
          </a:bodyPr>
          <a:lstStyle/>
          <a:p>
            <a:pPr algn="ctr"/>
            <a:r>
              <a:rPr lang="en-AU" dirty="0">
                <a:hlinkClick r:id="rId3"/>
              </a:rPr>
              <a:t>www.jacow.org</a:t>
            </a:r>
            <a:r>
              <a:rPr lang="en-AU" dirty="0"/>
              <a:t> </a:t>
            </a:r>
          </a:p>
        </p:txBody>
      </p:sp>
    </p:spTree>
    <p:extLst>
      <p:ext uri="{BB962C8B-B14F-4D97-AF65-F5344CB8AC3E}">
        <p14:creationId xmlns:p14="http://schemas.microsoft.com/office/powerpoint/2010/main" val="1097267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1250796"/>
          </a:xfrm>
        </p:spPr>
        <p:txBody>
          <a:bodyPr>
            <a:normAutofit/>
          </a:bodyPr>
          <a:lstStyle/>
          <a:p>
            <a:r>
              <a:rPr lang="en-AU" sz="3200" b="1" dirty="0">
                <a:latin typeface="Arial"/>
                <a:cs typeface="Arial"/>
              </a:rPr>
              <a:t>Formatting </a:t>
            </a:r>
            <a:r>
              <a:rPr lang="mr-IN" sz="3200" b="1" dirty="0">
                <a:latin typeface="Arial"/>
                <a:cs typeface="Arial"/>
              </a:rPr>
              <a:t>–</a:t>
            </a:r>
            <a:r>
              <a:rPr lang="en-AU" sz="3200" b="1" dirty="0">
                <a:latin typeface="Arial"/>
                <a:cs typeface="Arial"/>
              </a:rPr>
              <a:t> break tips</a:t>
            </a:r>
          </a:p>
        </p:txBody>
      </p:sp>
      <p:graphicFrame>
        <p:nvGraphicFramePr>
          <p:cNvPr id="3" name="Table 2"/>
          <p:cNvGraphicFramePr>
            <a:graphicFrameLocks noGrp="1"/>
          </p:cNvGraphicFramePr>
          <p:nvPr>
            <p:extLst>
              <p:ext uri="{D42A27DB-BD31-4B8C-83A1-F6EECF244321}">
                <p14:modId xmlns:p14="http://schemas.microsoft.com/office/powerpoint/2010/main" val="1935941069"/>
              </p:ext>
            </p:extLst>
          </p:nvPr>
        </p:nvGraphicFramePr>
        <p:xfrm>
          <a:off x="323528" y="1484784"/>
          <a:ext cx="8496945" cy="4775200"/>
        </p:xfrm>
        <a:graphic>
          <a:graphicData uri="http://schemas.openxmlformats.org/drawingml/2006/table">
            <a:tbl>
              <a:tblPr firstRow="1" bandRow="1">
                <a:tableStyleId>{5C22544A-7EE6-4342-B048-85BDC9FD1C3A}</a:tableStyleId>
              </a:tblPr>
              <a:tblGrid>
                <a:gridCol w="3384377">
                  <a:extLst>
                    <a:ext uri="{9D8B030D-6E8A-4147-A177-3AD203B41FA5}">
                      <a16:colId xmlns:a16="http://schemas.microsoft.com/office/drawing/2014/main" val="20000"/>
                    </a:ext>
                  </a:extLst>
                </a:gridCol>
                <a:gridCol w="2280253">
                  <a:extLst>
                    <a:ext uri="{9D8B030D-6E8A-4147-A177-3AD203B41FA5}">
                      <a16:colId xmlns:a16="http://schemas.microsoft.com/office/drawing/2014/main" val="20001"/>
                    </a:ext>
                  </a:extLst>
                </a:gridCol>
                <a:gridCol w="2832315">
                  <a:extLst>
                    <a:ext uri="{9D8B030D-6E8A-4147-A177-3AD203B41FA5}">
                      <a16:colId xmlns:a16="http://schemas.microsoft.com/office/drawing/2014/main" val="20002"/>
                    </a:ext>
                  </a:extLst>
                </a:gridCol>
              </a:tblGrid>
              <a:tr h="370840">
                <a:tc>
                  <a:txBody>
                    <a:bodyPr/>
                    <a:lstStyle/>
                    <a:p>
                      <a:endParaRPr lang="en-AU" sz="1600" dirty="0"/>
                    </a:p>
                  </a:txBody>
                  <a:tcPr/>
                </a:tc>
                <a:tc>
                  <a:txBody>
                    <a:bodyPr/>
                    <a:lstStyle/>
                    <a:p>
                      <a:endParaRPr lang="en-AU" sz="1600" dirty="0"/>
                    </a:p>
                  </a:txBody>
                  <a:tcPr/>
                </a:tc>
                <a:tc>
                  <a:txBody>
                    <a:bodyPr/>
                    <a:lstStyle/>
                    <a:p>
                      <a:endParaRPr lang="en-AU" sz="1600" dirty="0"/>
                    </a:p>
                  </a:txBody>
                  <a:tcPr/>
                </a:tc>
                <a:extLst>
                  <a:ext uri="{0D108BD9-81ED-4DB2-BD59-A6C34878D82A}">
                    <a16:rowId xmlns:a16="http://schemas.microsoft.com/office/drawing/2014/main" val="10000"/>
                  </a:ext>
                </a:extLst>
              </a:tr>
              <a:tr h="370840">
                <a:tc>
                  <a:txBody>
                    <a:bodyPr/>
                    <a:lstStyle/>
                    <a:p>
                      <a:r>
                        <a:rPr lang="en-AU" sz="1600" dirty="0"/>
                        <a:t>Paragraph Break</a:t>
                      </a:r>
                      <a:r>
                        <a:rPr lang="en-AU" sz="1600" baseline="0" dirty="0"/>
                        <a:t> New Line</a:t>
                      </a:r>
                      <a:endParaRPr lang="en-AU" sz="1600" dirty="0"/>
                    </a:p>
                  </a:txBody>
                  <a:tcPr/>
                </a:tc>
                <a:tc>
                  <a:txBody>
                    <a:bodyPr/>
                    <a:lstStyle/>
                    <a:p>
                      <a:pPr algn="ctr"/>
                      <a:r>
                        <a:rPr lang="en-AU" sz="1600" dirty="0"/>
                        <a:t>Enter</a:t>
                      </a:r>
                    </a:p>
                  </a:txBody>
                  <a:tcPr/>
                </a:tc>
                <a:tc>
                  <a:txBody>
                    <a:bodyPr/>
                    <a:lstStyle/>
                    <a:p>
                      <a:pPr algn="ctr"/>
                      <a:r>
                        <a:rPr lang="en-AU" sz="1600" dirty="0"/>
                        <a:t>Standard carriage return </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a:t>Line Break</a:t>
                      </a:r>
                    </a:p>
                  </a:txBody>
                  <a:tcPr/>
                </a:tc>
                <a:tc>
                  <a:txBody>
                    <a:bodyPr/>
                    <a:lstStyle/>
                    <a:p>
                      <a:pPr algn="ctr"/>
                      <a:r>
                        <a:rPr lang="en-AU" sz="1600" baseline="0" dirty="0"/>
                        <a:t>Shift + Enter</a:t>
                      </a:r>
                      <a:endParaRPr lang="en-AU" sz="1600" dirty="0"/>
                    </a:p>
                  </a:txBody>
                  <a:tcPr/>
                </a:tc>
                <a:tc>
                  <a:txBody>
                    <a:bodyPr/>
                    <a:lstStyle/>
                    <a:p>
                      <a:pPr algn="ctr"/>
                      <a:r>
                        <a:rPr lang="en-AU" sz="1600" dirty="0"/>
                        <a:t>Soft return, goes to</a:t>
                      </a:r>
                      <a:r>
                        <a:rPr lang="en-AU" sz="1600" baseline="0" dirty="0"/>
                        <a:t> next line without new paragraph.  Very useful for Headings, </a:t>
                      </a:r>
                      <a:r>
                        <a:rPr lang="en-AU" sz="1600" baseline="0" dirty="0" err="1"/>
                        <a:t>subhedings</a:t>
                      </a:r>
                      <a:r>
                        <a:rPr lang="en-AU" sz="1600" baseline="0" dirty="0"/>
                        <a:t> and the title</a:t>
                      </a:r>
                      <a:endParaRPr lang="en-AU" sz="1600" dirty="0"/>
                    </a:p>
                  </a:txBody>
                  <a:tcPr/>
                </a:tc>
                <a:extLst>
                  <a:ext uri="{0D108BD9-81ED-4DB2-BD59-A6C34878D82A}">
                    <a16:rowId xmlns:a16="http://schemas.microsoft.com/office/drawing/2014/main" val="10002"/>
                  </a:ext>
                </a:extLst>
              </a:tr>
              <a:tr h="370840">
                <a:tc>
                  <a:txBody>
                    <a:bodyPr/>
                    <a:lstStyle/>
                    <a:p>
                      <a:r>
                        <a:rPr lang="en-AU" sz="1600" dirty="0"/>
                        <a:t>Page Break</a:t>
                      </a:r>
                    </a:p>
                  </a:txBody>
                  <a:tcPr/>
                </a:tc>
                <a:tc>
                  <a:txBody>
                    <a:bodyPr/>
                    <a:lstStyle/>
                    <a:p>
                      <a:pPr algn="ctr"/>
                      <a:r>
                        <a:rPr lang="en-AU" sz="1600" dirty="0" err="1"/>
                        <a:t>Crtl</a:t>
                      </a:r>
                      <a:r>
                        <a:rPr lang="en-AU" sz="1600" dirty="0"/>
                        <a:t> + Enter</a:t>
                      </a:r>
                    </a:p>
                  </a:txBody>
                  <a:tcPr/>
                </a:tc>
                <a:tc>
                  <a:txBody>
                    <a:bodyPr/>
                    <a:lstStyle/>
                    <a:p>
                      <a:pPr algn="ctr"/>
                      <a:r>
                        <a:rPr lang="en-AU" sz="1600" dirty="0"/>
                        <a:t>Starts text on</a:t>
                      </a:r>
                      <a:r>
                        <a:rPr lang="en-AU" sz="1600" baseline="0" dirty="0"/>
                        <a:t> next page</a:t>
                      </a:r>
                      <a:endParaRPr lang="en-AU" sz="1600" dirty="0"/>
                    </a:p>
                  </a:txBody>
                  <a:tcPr/>
                </a:tc>
                <a:extLst>
                  <a:ext uri="{0D108BD9-81ED-4DB2-BD59-A6C34878D82A}">
                    <a16:rowId xmlns:a16="http://schemas.microsoft.com/office/drawing/2014/main" val="10003"/>
                  </a:ext>
                </a:extLst>
              </a:tr>
              <a:tr h="370840">
                <a:tc>
                  <a:txBody>
                    <a:bodyPr/>
                    <a:lstStyle/>
                    <a:p>
                      <a:r>
                        <a:rPr lang="en-AU" sz="1600" dirty="0"/>
                        <a:t>Column Break</a:t>
                      </a:r>
                    </a:p>
                  </a:txBody>
                  <a:tcPr/>
                </a:tc>
                <a:tc>
                  <a:txBody>
                    <a:bodyPr/>
                    <a:lstStyle/>
                    <a:p>
                      <a:pPr algn="ctr"/>
                      <a:r>
                        <a:rPr lang="en-AU" sz="1600" dirty="0"/>
                        <a:t>Ctrl + Shift + Enter</a:t>
                      </a:r>
                    </a:p>
                  </a:txBody>
                  <a:tcPr/>
                </a:tc>
                <a:tc>
                  <a:txBody>
                    <a:bodyPr/>
                    <a:lstStyle/>
                    <a:p>
                      <a:pPr algn="ctr"/>
                      <a:r>
                        <a:rPr lang="en-AU" sz="1600" dirty="0"/>
                        <a:t>Starts</a:t>
                      </a:r>
                      <a:r>
                        <a:rPr lang="en-AU" sz="1600" baseline="0" dirty="0"/>
                        <a:t> text in top next column</a:t>
                      </a:r>
                      <a:endParaRPr lang="en-AU" sz="1600" dirty="0"/>
                    </a:p>
                  </a:txBody>
                  <a:tcPr/>
                </a:tc>
                <a:extLst>
                  <a:ext uri="{0D108BD9-81ED-4DB2-BD59-A6C34878D82A}">
                    <a16:rowId xmlns:a16="http://schemas.microsoft.com/office/drawing/2014/main" val="10004"/>
                  </a:ext>
                </a:extLst>
              </a:tr>
              <a:tr h="370840">
                <a:tc>
                  <a:txBody>
                    <a:bodyPr/>
                    <a:lstStyle/>
                    <a:p>
                      <a:r>
                        <a:rPr lang="en-AU" sz="1600" dirty="0"/>
                        <a:t>Section Break (Continues Break)</a:t>
                      </a:r>
                    </a:p>
                  </a:txBody>
                  <a:tcPr/>
                </a:tc>
                <a:tc>
                  <a:txBody>
                    <a:bodyPr/>
                    <a:lstStyle/>
                    <a:p>
                      <a:pPr algn="ctr"/>
                      <a:r>
                        <a:rPr lang="en-AU" sz="1600" dirty="0"/>
                        <a:t>Page Layout</a:t>
                      </a:r>
                    </a:p>
                    <a:p>
                      <a:pPr algn="ctr"/>
                      <a:r>
                        <a:rPr lang="en-AU" sz="1600" dirty="0"/>
                        <a:t>Page Setup</a:t>
                      </a:r>
                    </a:p>
                    <a:p>
                      <a:pPr algn="ctr"/>
                      <a:r>
                        <a:rPr lang="en-AU" sz="1600" dirty="0"/>
                        <a:t>Breaks</a:t>
                      </a:r>
                    </a:p>
                  </a:txBody>
                  <a:tcPr/>
                </a:tc>
                <a:tc>
                  <a:txBody>
                    <a:bodyPr/>
                    <a:lstStyle/>
                    <a:p>
                      <a:pPr algn="ctr"/>
                      <a:r>
                        <a:rPr lang="en-AU" sz="1600" dirty="0"/>
                        <a:t>Used when changing from column</a:t>
                      </a:r>
                      <a:r>
                        <a:rPr lang="en-AU" sz="1600" baseline="0" dirty="0"/>
                        <a:t> sections </a:t>
                      </a:r>
                      <a:endParaRPr lang="en-AU" sz="1600" dirty="0"/>
                    </a:p>
                  </a:txBody>
                  <a:tcPr/>
                </a:tc>
                <a:extLst>
                  <a:ext uri="{0D108BD9-81ED-4DB2-BD59-A6C34878D82A}">
                    <a16:rowId xmlns:a16="http://schemas.microsoft.com/office/drawing/2014/main" val="10005"/>
                  </a:ext>
                </a:extLst>
              </a:tr>
              <a:tr h="370840">
                <a:tc>
                  <a:txBody>
                    <a:bodyPr/>
                    <a:lstStyle/>
                    <a:p>
                      <a:r>
                        <a:rPr lang="en-AU" sz="1600" dirty="0"/>
                        <a:t>Non-break hyphen</a:t>
                      </a:r>
                    </a:p>
                  </a:txBody>
                  <a:tcPr/>
                </a:tc>
                <a:tc>
                  <a:txBody>
                    <a:bodyPr/>
                    <a:lstStyle/>
                    <a:p>
                      <a:pPr algn="ctr"/>
                      <a:r>
                        <a:rPr lang="en-AU" sz="1600" dirty="0"/>
                        <a:t>Ctrl/shift</a:t>
                      </a:r>
                      <a:r>
                        <a:rPr lang="en-AU" sz="1600" baseline="0" dirty="0"/>
                        <a:t> + -</a:t>
                      </a:r>
                      <a:endParaRPr lang="en-AU" sz="1600" dirty="0"/>
                    </a:p>
                  </a:txBody>
                  <a:tcPr/>
                </a:tc>
                <a:tc>
                  <a:txBody>
                    <a:bodyPr/>
                    <a:lstStyle/>
                    <a:p>
                      <a:pPr algn="ctr"/>
                      <a:r>
                        <a:rPr lang="en-AU" sz="1600" dirty="0"/>
                        <a:t>Keep hyphenated</a:t>
                      </a:r>
                      <a:r>
                        <a:rPr lang="en-AU" sz="1600" baseline="0" dirty="0"/>
                        <a:t> word together</a:t>
                      </a:r>
                      <a:endParaRPr lang="en-AU" sz="1600" dirty="0"/>
                    </a:p>
                  </a:txBody>
                  <a:tcPr/>
                </a:tc>
                <a:extLst>
                  <a:ext uri="{0D108BD9-81ED-4DB2-BD59-A6C34878D82A}">
                    <a16:rowId xmlns:a16="http://schemas.microsoft.com/office/drawing/2014/main" val="10006"/>
                  </a:ext>
                </a:extLst>
              </a:tr>
              <a:tr h="370840">
                <a:tc>
                  <a:txBody>
                    <a:bodyPr/>
                    <a:lstStyle/>
                    <a:p>
                      <a:r>
                        <a:rPr lang="en-AU" sz="1600" dirty="0"/>
                        <a:t>Non-breaking space</a:t>
                      </a:r>
                    </a:p>
                  </a:txBody>
                  <a:tcPr/>
                </a:tc>
                <a:tc>
                  <a:txBody>
                    <a:bodyPr/>
                    <a:lstStyle/>
                    <a:p>
                      <a:pPr algn="ctr"/>
                      <a:r>
                        <a:rPr lang="en-AU" sz="1600" dirty="0"/>
                        <a:t>Ctrl</a:t>
                      </a:r>
                      <a:r>
                        <a:rPr lang="en-AU" sz="1600" baseline="0" dirty="0"/>
                        <a:t>/shift + space bar</a:t>
                      </a:r>
                      <a:endParaRPr lang="en-AU" sz="1600" dirty="0"/>
                    </a:p>
                  </a:txBody>
                  <a:tcPr/>
                </a:tc>
                <a:tc>
                  <a:txBody>
                    <a:bodyPr/>
                    <a:lstStyle/>
                    <a:p>
                      <a:pPr algn="ctr"/>
                      <a:r>
                        <a:rPr lang="en-AU" sz="1600" dirty="0"/>
                        <a:t>Use to keep units together</a:t>
                      </a:r>
                      <a:r>
                        <a:rPr lang="en-AU" sz="1600" baseline="0" dirty="0"/>
                        <a:t> with number. Initials together with last name</a:t>
                      </a:r>
                      <a:endParaRPr lang="en-AU" sz="160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73999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8229600" cy="1152128"/>
          </a:xfrm>
        </p:spPr>
        <p:txBody>
          <a:bodyPr>
            <a:normAutofit/>
          </a:bodyPr>
          <a:lstStyle/>
          <a:p>
            <a:r>
              <a:rPr lang="es-ES" sz="3200" dirty="0" err="1">
                <a:solidFill>
                  <a:srgbClr val="FF0000"/>
                </a:solidFill>
              </a:rPr>
              <a:t>Editing</a:t>
            </a:r>
            <a:r>
              <a:rPr lang="es-ES" sz="3200" dirty="0">
                <a:solidFill>
                  <a:srgbClr val="FF0000"/>
                </a:solidFill>
              </a:rPr>
              <a:t> at PDF </a:t>
            </a:r>
            <a:r>
              <a:rPr lang="es-ES" sz="3200" dirty="0" err="1">
                <a:solidFill>
                  <a:srgbClr val="FF0000"/>
                </a:solidFill>
              </a:rPr>
              <a:t>level</a:t>
            </a:r>
            <a:r>
              <a:rPr lang="es-ES" sz="3200" dirty="0">
                <a:solidFill>
                  <a:srgbClr val="FF0000"/>
                </a:solidFill>
              </a:rPr>
              <a:t> </a:t>
            </a:r>
            <a:r>
              <a:rPr lang="mr-IN" sz="3200" dirty="0">
                <a:solidFill>
                  <a:srgbClr val="FF0000"/>
                </a:solidFill>
              </a:rPr>
              <a:t>–</a:t>
            </a:r>
            <a:r>
              <a:rPr lang="es-ES" sz="3200" dirty="0">
                <a:solidFill>
                  <a:srgbClr val="FF0000"/>
                </a:solidFill>
              </a:rPr>
              <a:t>  Acrobat </a:t>
            </a:r>
            <a:r>
              <a:rPr lang="es-ES" sz="3200" dirty="0" err="1">
                <a:solidFill>
                  <a:srgbClr val="FF0000"/>
                </a:solidFill>
              </a:rPr>
              <a:t>or</a:t>
            </a:r>
            <a:r>
              <a:rPr lang="es-ES" sz="3200" dirty="0">
                <a:solidFill>
                  <a:srgbClr val="FF0000"/>
                </a:solidFill>
              </a:rPr>
              <a:t> </a:t>
            </a:r>
            <a:r>
              <a:rPr lang="es-ES" sz="3200" dirty="0" err="1">
                <a:solidFill>
                  <a:srgbClr val="FF0000"/>
                </a:solidFill>
              </a:rPr>
              <a:t>PitStop</a:t>
            </a:r>
            <a:r>
              <a:rPr lang="es-ES" sz="3200" dirty="0">
                <a:solidFill>
                  <a:srgbClr val="FF0000"/>
                </a:solidFill>
              </a:rPr>
              <a:t> </a:t>
            </a:r>
            <a:r>
              <a:rPr lang="es-ES" sz="3200" dirty="0" err="1">
                <a:solidFill>
                  <a:srgbClr val="FF0000"/>
                </a:solidFill>
              </a:rPr>
              <a:t>only</a:t>
            </a:r>
            <a:endParaRPr lang="es-ES" sz="3200" dirty="0"/>
          </a:p>
        </p:txBody>
      </p:sp>
      <p:sp>
        <p:nvSpPr>
          <p:cNvPr id="5" name="Rounded Rectangle 4"/>
          <p:cNvSpPr/>
          <p:nvPr/>
        </p:nvSpPr>
        <p:spPr>
          <a:xfrm>
            <a:off x="4572000" y="1700808"/>
            <a:ext cx="3240360" cy="1021130"/>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solidFill>
                  <a:schemeClr val="accent1">
                    <a:lumMod val="50000"/>
                  </a:schemeClr>
                </a:solidFill>
              </a:rPr>
              <a:t>Editors Time costs and is a Premium!!!</a:t>
            </a:r>
          </a:p>
        </p:txBody>
      </p:sp>
      <p:cxnSp>
        <p:nvCxnSpPr>
          <p:cNvPr id="8" name="Straight Arrow Connector 7"/>
          <p:cNvCxnSpPr>
            <a:stCxn id="5" idx="1"/>
          </p:cNvCxnSpPr>
          <p:nvPr/>
        </p:nvCxnSpPr>
        <p:spPr>
          <a:xfrm flipH="1">
            <a:off x="3779912" y="2211373"/>
            <a:ext cx="79208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34" name="Picture 110"/>
          <p:cNvPicPr>
            <a:picLocks noChangeAspect="1" noChangeArrowheads="1"/>
          </p:cNvPicPr>
          <p:nvPr/>
        </p:nvPicPr>
        <p:blipFill rotWithShape="1">
          <a:blip r:embed="rId2">
            <a:clrChange>
              <a:clrFrom>
                <a:srgbClr val="FDFDFD"/>
              </a:clrFrom>
              <a:clrTo>
                <a:srgbClr val="FDFDFD">
                  <a:alpha val="0"/>
                </a:srgbClr>
              </a:clrTo>
            </a:clrChange>
            <a:extLst>
              <a:ext uri="{28A0092B-C50C-407E-A947-70E740481C1C}">
                <a14:useLocalDpi xmlns:a14="http://schemas.microsoft.com/office/drawing/2010/main" val="0"/>
              </a:ext>
            </a:extLst>
          </a:blip>
          <a:srcRect b="8369"/>
          <a:stretch/>
        </p:blipFill>
        <p:spPr bwMode="auto">
          <a:xfrm>
            <a:off x="1979712" y="1700808"/>
            <a:ext cx="1073098" cy="9230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Title 1"/>
          <p:cNvSpPr txBox="1">
            <a:spLocks/>
          </p:cNvSpPr>
          <p:nvPr/>
        </p:nvSpPr>
        <p:spPr>
          <a:xfrm>
            <a:off x="323528" y="2852936"/>
            <a:ext cx="8568952" cy="3384376"/>
          </a:xfrm>
          <a:prstGeom prst="rect">
            <a:avLst/>
          </a:prstGeom>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635000" indent="-296863" algn="l"/>
            <a:r>
              <a:rPr lang="es-ES" dirty="0" err="1">
                <a:solidFill>
                  <a:srgbClr val="FF0000"/>
                </a:solidFill>
                <a:latin typeface="Arial"/>
                <a:cs typeface="Arial"/>
              </a:rPr>
              <a:t>Extensive</a:t>
            </a:r>
            <a:r>
              <a:rPr lang="es-ES" dirty="0">
                <a:solidFill>
                  <a:srgbClr val="FF0000"/>
                </a:solidFill>
                <a:latin typeface="Arial"/>
                <a:cs typeface="Arial"/>
              </a:rPr>
              <a:t> </a:t>
            </a:r>
            <a:r>
              <a:rPr lang="es-ES" dirty="0" err="1">
                <a:solidFill>
                  <a:srgbClr val="FF0000"/>
                </a:solidFill>
                <a:latin typeface="Arial"/>
                <a:cs typeface="Arial"/>
              </a:rPr>
              <a:t>editing</a:t>
            </a:r>
            <a:r>
              <a:rPr lang="es-ES" dirty="0">
                <a:solidFill>
                  <a:srgbClr val="FF0000"/>
                </a:solidFill>
                <a:latin typeface="Arial"/>
                <a:cs typeface="Arial"/>
              </a:rPr>
              <a:t> </a:t>
            </a:r>
            <a:r>
              <a:rPr lang="es-ES" dirty="0" err="1">
                <a:solidFill>
                  <a:srgbClr val="FF0000"/>
                </a:solidFill>
                <a:latin typeface="Arial"/>
                <a:cs typeface="Arial"/>
              </a:rPr>
              <a:t>using</a:t>
            </a:r>
            <a:r>
              <a:rPr lang="es-ES" dirty="0">
                <a:solidFill>
                  <a:srgbClr val="FF0000"/>
                </a:solidFill>
                <a:latin typeface="Arial"/>
                <a:cs typeface="Arial"/>
              </a:rPr>
              <a:t> </a:t>
            </a:r>
            <a:r>
              <a:rPr lang="es-ES" dirty="0" err="1">
                <a:solidFill>
                  <a:srgbClr val="FF0000"/>
                </a:solidFill>
                <a:latin typeface="Arial"/>
                <a:cs typeface="Arial"/>
              </a:rPr>
              <a:t>PitStop</a:t>
            </a:r>
            <a:r>
              <a:rPr lang="es-ES" dirty="0">
                <a:solidFill>
                  <a:srgbClr val="FF0000"/>
                </a:solidFill>
                <a:latin typeface="Arial"/>
                <a:cs typeface="Arial"/>
              </a:rPr>
              <a:t> </a:t>
            </a:r>
            <a:r>
              <a:rPr lang="es-ES" dirty="0" err="1">
                <a:solidFill>
                  <a:srgbClr val="FF0000"/>
                </a:solidFill>
                <a:latin typeface="Arial"/>
                <a:cs typeface="Arial"/>
              </a:rPr>
              <a:t>or</a:t>
            </a:r>
            <a:r>
              <a:rPr lang="es-ES" dirty="0">
                <a:solidFill>
                  <a:srgbClr val="FF0000"/>
                </a:solidFill>
                <a:latin typeface="Arial"/>
                <a:cs typeface="Arial"/>
              </a:rPr>
              <a:t> Acrobat has </a:t>
            </a:r>
            <a:r>
              <a:rPr lang="es-ES" dirty="0" err="1">
                <a:solidFill>
                  <a:srgbClr val="FF0000"/>
                </a:solidFill>
                <a:latin typeface="Arial"/>
                <a:cs typeface="Arial"/>
              </a:rPr>
              <a:t>its</a:t>
            </a:r>
            <a:r>
              <a:rPr lang="es-ES" dirty="0">
                <a:solidFill>
                  <a:srgbClr val="FF0000"/>
                </a:solidFill>
                <a:latin typeface="Arial"/>
                <a:cs typeface="Arial"/>
              </a:rPr>
              <a:t> </a:t>
            </a:r>
            <a:r>
              <a:rPr lang="es-ES" dirty="0" err="1">
                <a:solidFill>
                  <a:srgbClr val="FF0000"/>
                </a:solidFill>
                <a:latin typeface="Arial"/>
                <a:cs typeface="Arial"/>
              </a:rPr>
              <a:t>Pitfalls</a:t>
            </a:r>
            <a:r>
              <a:rPr lang="es-ES" dirty="0">
                <a:solidFill>
                  <a:srgbClr val="FF0000"/>
                </a:solidFill>
                <a:latin typeface="Arial"/>
                <a:cs typeface="Arial"/>
              </a:rPr>
              <a:t>: </a:t>
            </a:r>
          </a:p>
          <a:p>
            <a:pPr marL="635000" indent="-296863" algn="l"/>
            <a:endParaRPr lang="es-ES" dirty="0">
              <a:solidFill>
                <a:srgbClr val="FF0000"/>
              </a:solidFill>
              <a:latin typeface="Arial"/>
              <a:cs typeface="Arial"/>
            </a:endParaRPr>
          </a:p>
          <a:p>
            <a:pPr marL="635000" indent="-296863" algn="l">
              <a:buFont typeface="Arial"/>
              <a:buChar char="•"/>
            </a:pPr>
            <a:r>
              <a:rPr lang="es-ES" dirty="0">
                <a:solidFill>
                  <a:srgbClr val="FF0000"/>
                </a:solidFill>
                <a:latin typeface="Arial"/>
                <a:cs typeface="Arial"/>
              </a:rPr>
              <a:t>at QA more </a:t>
            </a:r>
            <a:r>
              <a:rPr lang="es-ES" dirty="0" err="1">
                <a:solidFill>
                  <a:srgbClr val="FF0000"/>
                </a:solidFill>
                <a:latin typeface="Arial"/>
                <a:cs typeface="Arial"/>
              </a:rPr>
              <a:t>corrections</a:t>
            </a:r>
            <a:r>
              <a:rPr lang="es-ES" dirty="0">
                <a:solidFill>
                  <a:srgbClr val="FF0000"/>
                </a:solidFill>
                <a:latin typeface="Arial"/>
                <a:cs typeface="Arial"/>
              </a:rPr>
              <a:t> are </a:t>
            </a:r>
            <a:r>
              <a:rPr lang="es-ES" dirty="0" err="1">
                <a:solidFill>
                  <a:srgbClr val="FF0000"/>
                </a:solidFill>
                <a:latin typeface="Arial"/>
                <a:cs typeface="Arial"/>
              </a:rPr>
              <a:t>found</a:t>
            </a:r>
            <a:r>
              <a:rPr lang="es-ES" dirty="0">
                <a:solidFill>
                  <a:srgbClr val="FF0000"/>
                </a:solidFill>
                <a:latin typeface="Arial"/>
                <a:cs typeface="Arial"/>
              </a:rPr>
              <a:t> and </a:t>
            </a:r>
            <a:r>
              <a:rPr lang="es-ES" dirty="0" err="1">
                <a:solidFill>
                  <a:srgbClr val="FF0000"/>
                </a:solidFill>
                <a:latin typeface="Arial"/>
                <a:cs typeface="Arial"/>
              </a:rPr>
              <a:t>either</a:t>
            </a:r>
            <a:r>
              <a:rPr lang="es-ES" dirty="0">
                <a:solidFill>
                  <a:srgbClr val="FF0000"/>
                </a:solidFill>
                <a:latin typeface="Arial"/>
                <a:cs typeface="Arial"/>
              </a:rPr>
              <a:t> </a:t>
            </a:r>
            <a:r>
              <a:rPr lang="es-ES" dirty="0" err="1">
                <a:solidFill>
                  <a:srgbClr val="FF0000"/>
                </a:solidFill>
                <a:latin typeface="Arial"/>
                <a:cs typeface="Arial"/>
              </a:rPr>
              <a:t>the</a:t>
            </a:r>
            <a:r>
              <a:rPr lang="es-ES" dirty="0">
                <a:solidFill>
                  <a:srgbClr val="FF0000"/>
                </a:solidFill>
                <a:latin typeface="Arial"/>
                <a:cs typeface="Arial"/>
              </a:rPr>
              <a:t> original editor </a:t>
            </a:r>
            <a:r>
              <a:rPr lang="es-ES" dirty="0" err="1">
                <a:solidFill>
                  <a:srgbClr val="FF0000"/>
                </a:solidFill>
                <a:latin typeface="Arial"/>
                <a:cs typeface="Arial"/>
              </a:rPr>
              <a:t>or</a:t>
            </a:r>
            <a:r>
              <a:rPr lang="es-ES" dirty="0">
                <a:solidFill>
                  <a:srgbClr val="FF0000"/>
                </a:solidFill>
                <a:latin typeface="Arial"/>
                <a:cs typeface="Arial"/>
              </a:rPr>
              <a:t> QA editor </a:t>
            </a:r>
            <a:r>
              <a:rPr lang="es-ES" dirty="0" err="1">
                <a:solidFill>
                  <a:srgbClr val="FF0000"/>
                </a:solidFill>
                <a:latin typeface="Arial"/>
                <a:cs typeface="Arial"/>
              </a:rPr>
              <a:t>need</a:t>
            </a:r>
            <a:r>
              <a:rPr lang="es-ES" dirty="0">
                <a:solidFill>
                  <a:srgbClr val="FF0000"/>
                </a:solidFill>
                <a:latin typeface="Arial"/>
                <a:cs typeface="Arial"/>
              </a:rPr>
              <a:t> </a:t>
            </a:r>
            <a:r>
              <a:rPr lang="es-ES" dirty="0" err="1">
                <a:solidFill>
                  <a:srgbClr val="FF0000"/>
                </a:solidFill>
                <a:latin typeface="Arial"/>
                <a:cs typeface="Arial"/>
              </a:rPr>
              <a:t>to</a:t>
            </a:r>
            <a:r>
              <a:rPr lang="es-ES" dirty="0">
                <a:solidFill>
                  <a:srgbClr val="FF0000"/>
                </a:solidFill>
                <a:latin typeface="Arial"/>
                <a:cs typeface="Arial"/>
              </a:rPr>
              <a:t> </a:t>
            </a:r>
            <a:r>
              <a:rPr lang="es-ES" dirty="0" err="1">
                <a:solidFill>
                  <a:srgbClr val="FF0000"/>
                </a:solidFill>
                <a:latin typeface="Arial"/>
                <a:cs typeface="Arial"/>
              </a:rPr>
              <a:t>fix</a:t>
            </a:r>
            <a:r>
              <a:rPr lang="es-ES" dirty="0">
                <a:solidFill>
                  <a:srgbClr val="FF0000"/>
                </a:solidFill>
                <a:latin typeface="Arial"/>
                <a:cs typeface="Arial"/>
              </a:rPr>
              <a:t> more </a:t>
            </a:r>
            <a:r>
              <a:rPr lang="es-ES" dirty="0" err="1">
                <a:solidFill>
                  <a:srgbClr val="FF0000"/>
                </a:solidFill>
                <a:latin typeface="Arial"/>
                <a:cs typeface="Arial"/>
              </a:rPr>
              <a:t>errors</a:t>
            </a:r>
            <a:endParaRPr lang="es-ES" dirty="0">
              <a:solidFill>
                <a:srgbClr val="FF0000"/>
              </a:solidFill>
              <a:latin typeface="Arial"/>
              <a:cs typeface="Arial"/>
            </a:endParaRPr>
          </a:p>
          <a:p>
            <a:pPr marL="635000" indent="-296863" algn="l">
              <a:buFont typeface="Arial"/>
              <a:buChar char="•"/>
            </a:pPr>
            <a:r>
              <a:rPr lang="es-ES" dirty="0" err="1">
                <a:solidFill>
                  <a:srgbClr val="FF0000"/>
                </a:solidFill>
                <a:latin typeface="Arial"/>
                <a:cs typeface="Arial"/>
              </a:rPr>
              <a:t>when</a:t>
            </a:r>
            <a:r>
              <a:rPr lang="es-ES" dirty="0">
                <a:solidFill>
                  <a:srgbClr val="FF0000"/>
                </a:solidFill>
                <a:latin typeface="Arial"/>
                <a:cs typeface="Arial"/>
              </a:rPr>
              <a:t> </a:t>
            </a:r>
            <a:r>
              <a:rPr lang="es-ES" dirty="0" err="1">
                <a:solidFill>
                  <a:srgbClr val="FF0000"/>
                </a:solidFill>
                <a:latin typeface="Arial"/>
                <a:cs typeface="Arial"/>
              </a:rPr>
              <a:t>the</a:t>
            </a:r>
            <a:r>
              <a:rPr lang="es-ES" dirty="0">
                <a:solidFill>
                  <a:srgbClr val="FF0000"/>
                </a:solidFill>
                <a:latin typeface="Arial"/>
                <a:cs typeface="Arial"/>
              </a:rPr>
              <a:t> final script </a:t>
            </a:r>
            <a:r>
              <a:rPr lang="es-ES" dirty="0" err="1">
                <a:solidFill>
                  <a:srgbClr val="FF0000"/>
                </a:solidFill>
                <a:latin typeface="Arial"/>
                <a:cs typeface="Arial"/>
              </a:rPr>
              <a:t>is</a:t>
            </a:r>
            <a:r>
              <a:rPr lang="es-ES" dirty="0">
                <a:solidFill>
                  <a:srgbClr val="FF0000"/>
                </a:solidFill>
                <a:latin typeface="Arial"/>
                <a:cs typeface="Arial"/>
              </a:rPr>
              <a:t> </a:t>
            </a:r>
            <a:r>
              <a:rPr lang="es-ES" dirty="0" err="1">
                <a:solidFill>
                  <a:srgbClr val="FF0000"/>
                </a:solidFill>
                <a:latin typeface="Arial"/>
                <a:cs typeface="Arial"/>
              </a:rPr>
              <a:t>run</a:t>
            </a:r>
            <a:r>
              <a:rPr lang="es-ES" dirty="0">
                <a:solidFill>
                  <a:srgbClr val="FF0000"/>
                </a:solidFill>
                <a:latin typeface="Arial"/>
                <a:cs typeface="Arial"/>
              </a:rPr>
              <a:t> </a:t>
            </a:r>
            <a:r>
              <a:rPr lang="es-ES" dirty="0" err="1">
                <a:solidFill>
                  <a:srgbClr val="FF0000"/>
                </a:solidFill>
                <a:latin typeface="Arial"/>
                <a:cs typeface="Arial"/>
              </a:rPr>
              <a:t>on</a:t>
            </a:r>
            <a:r>
              <a:rPr lang="es-ES" dirty="0">
                <a:solidFill>
                  <a:srgbClr val="FF0000"/>
                </a:solidFill>
                <a:latin typeface="Arial"/>
                <a:cs typeface="Arial"/>
              </a:rPr>
              <a:t> </a:t>
            </a:r>
            <a:r>
              <a:rPr lang="es-ES" dirty="0" err="1">
                <a:solidFill>
                  <a:srgbClr val="FF0000"/>
                </a:solidFill>
                <a:latin typeface="Arial"/>
                <a:cs typeface="Arial"/>
              </a:rPr>
              <a:t>the</a:t>
            </a:r>
            <a:r>
              <a:rPr lang="es-ES" dirty="0">
                <a:solidFill>
                  <a:srgbClr val="FF0000"/>
                </a:solidFill>
                <a:latin typeface="Arial"/>
                <a:cs typeface="Arial"/>
              </a:rPr>
              <a:t> </a:t>
            </a:r>
            <a:r>
              <a:rPr lang="es-ES" dirty="0" err="1">
                <a:solidFill>
                  <a:srgbClr val="FF0000"/>
                </a:solidFill>
                <a:latin typeface="Arial"/>
                <a:cs typeface="Arial"/>
              </a:rPr>
              <a:t>body</a:t>
            </a:r>
            <a:r>
              <a:rPr lang="es-ES" dirty="0">
                <a:solidFill>
                  <a:srgbClr val="FF0000"/>
                </a:solidFill>
                <a:latin typeface="Arial"/>
                <a:cs typeface="Arial"/>
              </a:rPr>
              <a:t> of </a:t>
            </a:r>
            <a:r>
              <a:rPr lang="es-ES" dirty="0" err="1">
                <a:solidFill>
                  <a:srgbClr val="FF0000"/>
                </a:solidFill>
                <a:latin typeface="Arial"/>
                <a:cs typeface="Arial"/>
              </a:rPr>
              <a:t>papers</a:t>
            </a:r>
            <a:r>
              <a:rPr lang="es-ES" dirty="0">
                <a:solidFill>
                  <a:srgbClr val="FF0000"/>
                </a:solidFill>
                <a:latin typeface="Arial"/>
                <a:cs typeface="Arial"/>
              </a:rPr>
              <a:t> and </a:t>
            </a:r>
            <a:r>
              <a:rPr lang="es-ES" dirty="0" err="1">
                <a:solidFill>
                  <a:srgbClr val="FF0000"/>
                </a:solidFill>
                <a:latin typeface="Arial"/>
                <a:cs typeface="Arial"/>
              </a:rPr>
              <a:t>errors</a:t>
            </a:r>
            <a:r>
              <a:rPr lang="es-ES" dirty="0">
                <a:solidFill>
                  <a:srgbClr val="FF0000"/>
                </a:solidFill>
                <a:latin typeface="Arial"/>
                <a:cs typeface="Arial"/>
              </a:rPr>
              <a:t> are </a:t>
            </a:r>
            <a:r>
              <a:rPr lang="es-ES" dirty="0" err="1">
                <a:solidFill>
                  <a:srgbClr val="FF0000"/>
                </a:solidFill>
                <a:latin typeface="Arial"/>
                <a:cs typeface="Arial"/>
              </a:rPr>
              <a:t>found</a:t>
            </a:r>
            <a:r>
              <a:rPr lang="es-ES" dirty="0">
                <a:solidFill>
                  <a:srgbClr val="FF0000"/>
                </a:solidFill>
                <a:latin typeface="Arial"/>
                <a:cs typeface="Arial"/>
              </a:rPr>
              <a:t>, more </a:t>
            </a:r>
            <a:r>
              <a:rPr lang="es-ES" dirty="0" err="1">
                <a:solidFill>
                  <a:srgbClr val="FF0000"/>
                </a:solidFill>
                <a:latin typeface="Arial"/>
                <a:cs typeface="Arial"/>
              </a:rPr>
              <a:t>often</a:t>
            </a:r>
            <a:r>
              <a:rPr lang="es-ES" dirty="0">
                <a:solidFill>
                  <a:srgbClr val="FF0000"/>
                </a:solidFill>
                <a:latin typeface="Arial"/>
                <a:cs typeface="Arial"/>
              </a:rPr>
              <a:t> </a:t>
            </a:r>
            <a:r>
              <a:rPr lang="es-ES" dirty="0" err="1">
                <a:solidFill>
                  <a:srgbClr val="FF0000"/>
                </a:solidFill>
                <a:latin typeface="Arial"/>
                <a:cs typeface="Arial"/>
              </a:rPr>
              <a:t>than</a:t>
            </a:r>
            <a:r>
              <a:rPr lang="es-ES" dirty="0">
                <a:solidFill>
                  <a:srgbClr val="FF0000"/>
                </a:solidFill>
                <a:latin typeface="Arial"/>
                <a:cs typeface="Arial"/>
              </a:rPr>
              <a:t> </a:t>
            </a:r>
            <a:r>
              <a:rPr lang="es-ES" dirty="0" err="1">
                <a:solidFill>
                  <a:srgbClr val="FF0000"/>
                </a:solidFill>
                <a:latin typeface="Arial"/>
                <a:cs typeface="Arial"/>
              </a:rPr>
              <a:t>not</a:t>
            </a:r>
            <a:r>
              <a:rPr lang="es-ES" dirty="0">
                <a:solidFill>
                  <a:srgbClr val="FF0000"/>
                </a:solidFill>
                <a:latin typeface="Arial"/>
                <a:cs typeface="Arial"/>
              </a:rPr>
              <a:t> </a:t>
            </a:r>
            <a:r>
              <a:rPr lang="es-ES" dirty="0" err="1">
                <a:solidFill>
                  <a:srgbClr val="FF0000"/>
                </a:solidFill>
                <a:latin typeface="Arial"/>
                <a:cs typeface="Arial"/>
              </a:rPr>
              <a:t>the</a:t>
            </a:r>
            <a:r>
              <a:rPr lang="es-ES" dirty="0">
                <a:solidFill>
                  <a:srgbClr val="FF0000"/>
                </a:solidFill>
                <a:latin typeface="Arial"/>
                <a:cs typeface="Arial"/>
              </a:rPr>
              <a:t> Editor-in-</a:t>
            </a:r>
            <a:r>
              <a:rPr lang="es-ES" dirty="0" err="1">
                <a:solidFill>
                  <a:srgbClr val="FF0000"/>
                </a:solidFill>
                <a:latin typeface="Arial"/>
                <a:cs typeface="Arial"/>
              </a:rPr>
              <a:t>Chief</a:t>
            </a:r>
            <a:r>
              <a:rPr lang="es-ES" dirty="0">
                <a:solidFill>
                  <a:srgbClr val="FF0000"/>
                </a:solidFill>
                <a:latin typeface="Arial"/>
                <a:cs typeface="Arial"/>
              </a:rPr>
              <a:t> </a:t>
            </a:r>
            <a:r>
              <a:rPr lang="es-ES" dirty="0" err="1">
                <a:solidFill>
                  <a:srgbClr val="FF0000"/>
                </a:solidFill>
                <a:latin typeface="Arial"/>
                <a:cs typeface="Arial"/>
              </a:rPr>
              <a:t>needs</a:t>
            </a:r>
            <a:r>
              <a:rPr lang="es-ES" dirty="0">
                <a:solidFill>
                  <a:srgbClr val="FF0000"/>
                </a:solidFill>
                <a:latin typeface="Arial"/>
                <a:cs typeface="Arial"/>
              </a:rPr>
              <a:t> </a:t>
            </a:r>
            <a:r>
              <a:rPr lang="es-ES" dirty="0" err="1">
                <a:solidFill>
                  <a:srgbClr val="FF0000"/>
                </a:solidFill>
                <a:latin typeface="Arial"/>
                <a:cs typeface="Arial"/>
              </a:rPr>
              <a:t>to</a:t>
            </a:r>
            <a:r>
              <a:rPr lang="es-ES" dirty="0">
                <a:solidFill>
                  <a:srgbClr val="FF0000"/>
                </a:solidFill>
                <a:latin typeface="Arial"/>
                <a:cs typeface="Arial"/>
              </a:rPr>
              <a:t> </a:t>
            </a:r>
            <a:r>
              <a:rPr lang="es-ES" dirty="0" err="1">
                <a:solidFill>
                  <a:srgbClr val="FF0000"/>
                </a:solidFill>
                <a:latin typeface="Arial"/>
                <a:cs typeface="Arial"/>
              </a:rPr>
              <a:t>go</a:t>
            </a:r>
            <a:r>
              <a:rPr lang="es-ES" dirty="0">
                <a:solidFill>
                  <a:srgbClr val="FF0000"/>
                </a:solidFill>
                <a:latin typeface="Arial"/>
                <a:cs typeface="Arial"/>
              </a:rPr>
              <a:t> back </a:t>
            </a:r>
            <a:r>
              <a:rPr lang="es-ES" dirty="0" err="1">
                <a:solidFill>
                  <a:srgbClr val="FF0000"/>
                </a:solidFill>
                <a:latin typeface="Arial"/>
                <a:cs typeface="Arial"/>
              </a:rPr>
              <a:t>to</a:t>
            </a:r>
            <a:r>
              <a:rPr lang="es-ES" dirty="0">
                <a:solidFill>
                  <a:srgbClr val="FF0000"/>
                </a:solidFill>
                <a:latin typeface="Arial"/>
                <a:cs typeface="Arial"/>
              </a:rPr>
              <a:t> </a:t>
            </a:r>
            <a:r>
              <a:rPr lang="es-ES" dirty="0" err="1">
                <a:solidFill>
                  <a:srgbClr val="FF0000"/>
                </a:solidFill>
                <a:latin typeface="Arial"/>
                <a:cs typeface="Arial"/>
              </a:rPr>
              <a:t>the</a:t>
            </a:r>
            <a:r>
              <a:rPr lang="es-ES" dirty="0">
                <a:solidFill>
                  <a:srgbClr val="FF0000"/>
                </a:solidFill>
                <a:latin typeface="Arial"/>
                <a:cs typeface="Arial"/>
              </a:rPr>
              <a:t> </a:t>
            </a:r>
            <a:r>
              <a:rPr lang="es-ES" dirty="0" err="1">
                <a:solidFill>
                  <a:srgbClr val="FF0000"/>
                </a:solidFill>
                <a:latin typeface="Arial"/>
                <a:cs typeface="Arial"/>
              </a:rPr>
              <a:t>source</a:t>
            </a:r>
            <a:r>
              <a:rPr lang="es-ES" dirty="0">
                <a:solidFill>
                  <a:srgbClr val="FF0000"/>
                </a:solidFill>
                <a:latin typeface="Arial"/>
                <a:cs typeface="Arial"/>
              </a:rPr>
              <a:t> and re-do </a:t>
            </a:r>
            <a:r>
              <a:rPr lang="es-ES" dirty="0" err="1">
                <a:solidFill>
                  <a:srgbClr val="FF0000"/>
                </a:solidFill>
                <a:latin typeface="Arial"/>
                <a:cs typeface="Arial"/>
              </a:rPr>
              <a:t>the</a:t>
            </a:r>
            <a:r>
              <a:rPr lang="es-ES" dirty="0">
                <a:solidFill>
                  <a:srgbClr val="FF0000"/>
                </a:solidFill>
                <a:latin typeface="Arial"/>
                <a:cs typeface="Arial"/>
              </a:rPr>
              <a:t> </a:t>
            </a:r>
            <a:r>
              <a:rPr lang="es-ES" dirty="0" err="1">
                <a:solidFill>
                  <a:srgbClr val="FF0000"/>
                </a:solidFill>
                <a:latin typeface="Arial"/>
                <a:cs typeface="Arial"/>
              </a:rPr>
              <a:t>paper</a:t>
            </a:r>
            <a:r>
              <a:rPr lang="es-ES" dirty="0">
                <a:solidFill>
                  <a:srgbClr val="FF0000"/>
                </a:solidFill>
                <a:latin typeface="Arial"/>
                <a:cs typeface="Arial"/>
              </a:rPr>
              <a:t>  and </a:t>
            </a:r>
            <a:r>
              <a:rPr lang="es-ES" dirty="0" err="1">
                <a:solidFill>
                  <a:srgbClr val="FF0000"/>
                </a:solidFill>
                <a:latin typeface="Arial"/>
                <a:cs typeface="Arial"/>
              </a:rPr>
              <a:t>generate</a:t>
            </a:r>
            <a:r>
              <a:rPr lang="es-ES" dirty="0">
                <a:solidFill>
                  <a:srgbClr val="FF0000"/>
                </a:solidFill>
                <a:latin typeface="Arial"/>
                <a:cs typeface="Arial"/>
              </a:rPr>
              <a:t> a new PDF.</a:t>
            </a:r>
          </a:p>
          <a:p>
            <a:pPr marL="635000" indent="-296863" algn="l">
              <a:buFont typeface="Arial"/>
              <a:buChar char="•"/>
            </a:pPr>
            <a:endParaRPr lang="es-ES" dirty="0">
              <a:solidFill>
                <a:srgbClr val="FF0000"/>
              </a:solidFill>
              <a:latin typeface="Arial"/>
              <a:cs typeface="Arial"/>
            </a:endParaRPr>
          </a:p>
          <a:p>
            <a:pPr marL="338137"/>
            <a:r>
              <a:rPr lang="es-ES" b="1" dirty="0" err="1">
                <a:solidFill>
                  <a:srgbClr val="FF0000"/>
                </a:solidFill>
                <a:latin typeface="Arial"/>
                <a:cs typeface="Arial"/>
              </a:rPr>
              <a:t>Either</a:t>
            </a:r>
            <a:r>
              <a:rPr lang="es-ES" b="1" dirty="0">
                <a:solidFill>
                  <a:srgbClr val="FF0000"/>
                </a:solidFill>
                <a:latin typeface="Arial"/>
                <a:cs typeface="Arial"/>
              </a:rPr>
              <a:t> of </a:t>
            </a:r>
            <a:r>
              <a:rPr lang="es-ES" b="1" dirty="0" err="1">
                <a:solidFill>
                  <a:srgbClr val="FF0000"/>
                </a:solidFill>
                <a:latin typeface="Arial"/>
                <a:cs typeface="Arial"/>
              </a:rPr>
              <a:t>these</a:t>
            </a:r>
            <a:r>
              <a:rPr lang="es-ES" b="1" dirty="0">
                <a:solidFill>
                  <a:srgbClr val="FF0000"/>
                </a:solidFill>
                <a:latin typeface="Arial"/>
                <a:cs typeface="Arial"/>
              </a:rPr>
              <a:t> </a:t>
            </a:r>
            <a:r>
              <a:rPr lang="es-ES" b="1" dirty="0" err="1">
                <a:solidFill>
                  <a:srgbClr val="FF0000"/>
                </a:solidFill>
                <a:latin typeface="Arial"/>
                <a:cs typeface="Arial"/>
              </a:rPr>
              <a:t>scenarios</a:t>
            </a:r>
            <a:r>
              <a:rPr lang="es-ES" b="1" dirty="0">
                <a:solidFill>
                  <a:srgbClr val="FF0000"/>
                </a:solidFill>
                <a:latin typeface="Arial"/>
                <a:cs typeface="Arial"/>
              </a:rPr>
              <a:t> </a:t>
            </a:r>
            <a:r>
              <a:rPr lang="es-ES" b="1" dirty="0" err="1">
                <a:solidFill>
                  <a:srgbClr val="FF0000"/>
                </a:solidFill>
                <a:latin typeface="Arial"/>
                <a:cs typeface="Arial"/>
              </a:rPr>
              <a:t>cost</a:t>
            </a:r>
            <a:r>
              <a:rPr lang="es-ES" b="1" dirty="0">
                <a:solidFill>
                  <a:srgbClr val="FF0000"/>
                </a:solidFill>
                <a:latin typeface="Arial"/>
                <a:cs typeface="Arial"/>
              </a:rPr>
              <a:t> time </a:t>
            </a:r>
            <a:br>
              <a:rPr lang="es-ES" b="1" dirty="0">
                <a:solidFill>
                  <a:srgbClr val="FF0000"/>
                </a:solidFill>
                <a:latin typeface="Arial"/>
                <a:cs typeface="Arial"/>
              </a:rPr>
            </a:br>
            <a:r>
              <a:rPr lang="es-ES" b="1" dirty="0">
                <a:solidFill>
                  <a:srgbClr val="FF0000"/>
                </a:solidFill>
                <a:latin typeface="Arial"/>
                <a:cs typeface="Arial"/>
              </a:rPr>
              <a:t>and </a:t>
            </a:r>
            <a:r>
              <a:rPr lang="es-ES" b="1" dirty="0" err="1">
                <a:solidFill>
                  <a:srgbClr val="FF0000"/>
                </a:solidFill>
                <a:latin typeface="Arial"/>
                <a:cs typeface="Arial"/>
              </a:rPr>
              <a:t>money</a:t>
            </a:r>
            <a:r>
              <a:rPr lang="es-ES" b="1" dirty="0">
                <a:solidFill>
                  <a:srgbClr val="FF0000"/>
                </a:solidFill>
                <a:latin typeface="Arial"/>
                <a:cs typeface="Arial"/>
              </a:rPr>
              <a:t> </a:t>
            </a:r>
            <a:r>
              <a:rPr lang="es-ES" b="1" dirty="0" err="1">
                <a:solidFill>
                  <a:srgbClr val="FF0000"/>
                </a:solidFill>
                <a:latin typeface="Arial"/>
                <a:cs typeface="Arial"/>
              </a:rPr>
              <a:t>to</a:t>
            </a:r>
            <a:r>
              <a:rPr lang="es-ES" b="1" dirty="0">
                <a:solidFill>
                  <a:srgbClr val="FF0000"/>
                </a:solidFill>
                <a:latin typeface="Arial"/>
                <a:cs typeface="Arial"/>
              </a:rPr>
              <a:t> </a:t>
            </a:r>
            <a:r>
              <a:rPr lang="es-ES" b="1" dirty="0" err="1">
                <a:solidFill>
                  <a:srgbClr val="FF0000"/>
                </a:solidFill>
                <a:latin typeface="Arial"/>
                <a:cs typeface="Arial"/>
              </a:rPr>
              <a:t>the</a:t>
            </a:r>
            <a:r>
              <a:rPr lang="es-ES" b="1" dirty="0">
                <a:solidFill>
                  <a:srgbClr val="FF0000"/>
                </a:solidFill>
                <a:latin typeface="Arial"/>
                <a:cs typeface="Arial"/>
              </a:rPr>
              <a:t> </a:t>
            </a:r>
            <a:r>
              <a:rPr lang="es-ES" b="1" dirty="0" err="1">
                <a:solidFill>
                  <a:srgbClr val="FF0000"/>
                </a:solidFill>
                <a:latin typeface="Arial"/>
                <a:cs typeface="Arial"/>
              </a:rPr>
              <a:t>conference</a:t>
            </a:r>
            <a:endParaRPr lang="es-ES" b="1" dirty="0">
              <a:latin typeface="Arial"/>
              <a:cs typeface="Arial"/>
            </a:endParaRPr>
          </a:p>
        </p:txBody>
      </p:sp>
    </p:spTree>
    <p:extLst>
      <p:ext uri="{BB962C8B-B14F-4D97-AF65-F5344CB8AC3E}">
        <p14:creationId xmlns:p14="http://schemas.microsoft.com/office/powerpoint/2010/main" val="960641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544011">
            <a:off x="2895421" y="1512936"/>
            <a:ext cx="2781545" cy="707886"/>
          </a:xfrm>
          <a:prstGeom prst="rect">
            <a:avLst/>
          </a:prstGeom>
          <a:noFill/>
        </p:spPr>
        <p:txBody>
          <a:bodyPr wrap="square" rtlCol="0">
            <a:spAutoFit/>
          </a:bodyPr>
          <a:lstStyle/>
          <a:p>
            <a:pPr algn="ctr"/>
            <a:r>
              <a:rPr lang="en-AU" sz="4000" b="1" dirty="0">
                <a:solidFill>
                  <a:schemeClr val="bg1"/>
                </a:solidFill>
                <a:latin typeface="Bradley Hand ITC" panose="03070402050302030203" pitchFamily="66" charset="0"/>
              </a:rPr>
              <a:t>Thank You</a:t>
            </a:r>
          </a:p>
        </p:txBody>
      </p:sp>
      <p:sp>
        <p:nvSpPr>
          <p:cNvPr id="2" name="TextBox 1"/>
          <p:cNvSpPr txBox="1"/>
          <p:nvPr/>
        </p:nvSpPr>
        <p:spPr>
          <a:xfrm>
            <a:off x="899592" y="1064924"/>
            <a:ext cx="7560840" cy="4524316"/>
          </a:xfrm>
          <a:prstGeom prst="rect">
            <a:avLst/>
          </a:prstGeom>
          <a:noFill/>
          <a:ln w="38100" cmpd="sng">
            <a:solidFill>
              <a:srgbClr val="008000"/>
            </a:solidFill>
          </a:ln>
        </p:spPr>
        <p:txBody>
          <a:bodyPr wrap="square" rtlCol="0">
            <a:spAutoFit/>
          </a:bodyPr>
          <a:lstStyle/>
          <a:p>
            <a:r>
              <a:rPr lang="en-US" dirty="0"/>
              <a:t>References: when you remove the hyperlink</a:t>
            </a:r>
          </a:p>
          <a:p>
            <a:r>
              <a:rPr lang="en-US" dirty="0"/>
              <a:t>Font:  Lucida Sans Typewriter font size 8pt, or use the </a:t>
            </a:r>
            <a:r>
              <a:rPr lang="en-US" dirty="0" err="1"/>
              <a:t>JACoW</a:t>
            </a:r>
            <a:r>
              <a:rPr lang="en-US" dirty="0"/>
              <a:t> style references defined style for URLs.</a:t>
            </a:r>
          </a:p>
          <a:p>
            <a:endParaRPr lang="en-US" dirty="0"/>
          </a:p>
          <a:p>
            <a:pPr marL="0" lvl="1"/>
            <a:r>
              <a:rPr lang="en-US" dirty="0"/>
              <a:t>Footnote marker tip/trick:  </a:t>
            </a:r>
            <a:r>
              <a:rPr lang="en-AU" dirty="0">
                <a:latin typeface="Times New Roman"/>
                <a:ea typeface="Lucida Grande"/>
                <a:cs typeface="Times New Roman"/>
              </a:rPr>
              <a:t>order of use:  * † ‡ § | ¶ </a:t>
            </a:r>
            <a:endParaRPr lang="en-US" dirty="0"/>
          </a:p>
          <a:p>
            <a:r>
              <a:rPr lang="en-US" dirty="0"/>
              <a:t>Windows MSWord: ALT + 0134 will give you a single dagger</a:t>
            </a:r>
          </a:p>
          <a:p>
            <a:r>
              <a:rPr lang="en-US" dirty="0"/>
              <a:t>Mac MSWord: option + t   for dagger †</a:t>
            </a:r>
          </a:p>
          <a:p>
            <a:r>
              <a:rPr lang="en-US" dirty="0"/>
              <a:t>Windows MSWord:  ALT + 0135 will give you a double dagger</a:t>
            </a:r>
          </a:p>
          <a:p>
            <a:endParaRPr lang="en-US" dirty="0"/>
          </a:p>
          <a:p>
            <a:r>
              <a:rPr lang="en-US" dirty="0"/>
              <a:t>Right click + paragraph:  change point size to cinch up text on a page</a:t>
            </a:r>
          </a:p>
          <a:p>
            <a:endParaRPr lang="en-US" dirty="0"/>
          </a:p>
          <a:p>
            <a:r>
              <a:rPr lang="en-US" dirty="0"/>
              <a:t>Acrobat:</a:t>
            </a:r>
          </a:p>
          <a:p>
            <a:r>
              <a:rPr lang="en-US" dirty="0"/>
              <a:t>Shift + Ctrl + F = advance find (to search for Fig. / Ref. / Table / [</a:t>
            </a:r>
          </a:p>
          <a:p>
            <a:r>
              <a:rPr lang="en-US" dirty="0"/>
              <a:t>Ctrl + D = Check fonts</a:t>
            </a:r>
          </a:p>
          <a:p>
            <a:endParaRPr lang="en-US" dirty="0"/>
          </a:p>
          <a:p>
            <a:endParaRPr lang="en-US" dirty="0"/>
          </a:p>
        </p:txBody>
      </p:sp>
      <p:sp>
        <p:nvSpPr>
          <p:cNvPr id="3" name="TextBox 2"/>
          <p:cNvSpPr txBox="1"/>
          <p:nvPr/>
        </p:nvSpPr>
        <p:spPr>
          <a:xfrm>
            <a:off x="827584" y="188640"/>
            <a:ext cx="7200800" cy="523220"/>
          </a:xfrm>
          <a:prstGeom prst="rect">
            <a:avLst/>
          </a:prstGeom>
          <a:noFill/>
        </p:spPr>
        <p:txBody>
          <a:bodyPr wrap="square" rtlCol="0">
            <a:spAutoFit/>
          </a:bodyPr>
          <a:lstStyle/>
          <a:p>
            <a:r>
              <a:rPr lang="en-US" sz="2800" dirty="0">
                <a:solidFill>
                  <a:srgbClr val="FF0000"/>
                </a:solidFill>
              </a:rPr>
              <a:t>Mixed bag of editing:</a:t>
            </a:r>
          </a:p>
        </p:txBody>
      </p:sp>
    </p:spTree>
    <p:extLst>
      <p:ext uri="{BB962C8B-B14F-4D97-AF65-F5344CB8AC3E}">
        <p14:creationId xmlns:p14="http://schemas.microsoft.com/office/powerpoint/2010/main" val="1859756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3568" y="476672"/>
            <a:ext cx="7560840" cy="1754327"/>
          </a:xfrm>
          <a:prstGeom prst="rect">
            <a:avLst/>
          </a:prstGeom>
        </p:spPr>
        <p:txBody>
          <a:bodyPr wrap="square">
            <a:spAutoFit/>
          </a:bodyPr>
          <a:lstStyle/>
          <a:p>
            <a:r>
              <a:rPr lang="en-US" dirty="0"/>
              <a:t>A Table is 3.25 cm wide = fix this by going into table properties.  Ensure your units are in centimeters (in preferences for Word).     Change the table if needed to be “preferred width 3.25 cm”.     If they have put a figure within a table, you need to play with this.</a:t>
            </a:r>
          </a:p>
          <a:p>
            <a:endParaRPr lang="en-US" dirty="0"/>
          </a:p>
          <a:p>
            <a:endParaRPr lang="en-US" dirty="0"/>
          </a:p>
        </p:txBody>
      </p:sp>
      <p:pic>
        <p:nvPicPr>
          <p:cNvPr id="2" name="Picture 1" descr="Screen Shot 2019-12-02 at 10.49.09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2996952"/>
            <a:ext cx="2920175" cy="2831852"/>
          </a:xfrm>
          <a:prstGeom prst="rect">
            <a:avLst/>
          </a:prstGeom>
        </p:spPr>
      </p:pic>
      <p:pic>
        <p:nvPicPr>
          <p:cNvPr id="3" name="Picture 2" descr="Screen Shot 2019-12-02 at 10.48.41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2996952"/>
            <a:ext cx="2736304" cy="2979531"/>
          </a:xfrm>
          <a:prstGeom prst="rect">
            <a:avLst/>
          </a:prstGeom>
        </p:spPr>
      </p:pic>
    </p:spTree>
    <p:extLst>
      <p:ext uri="{BB962C8B-B14F-4D97-AF65-F5344CB8AC3E}">
        <p14:creationId xmlns:p14="http://schemas.microsoft.com/office/powerpoint/2010/main" val="3492000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IPAC’17 Common Mistakes</a:t>
            </a:r>
          </a:p>
        </p:txBody>
      </p:sp>
      <p:graphicFrame>
        <p:nvGraphicFramePr>
          <p:cNvPr id="7" name="Chart 6"/>
          <p:cNvGraphicFramePr>
            <a:graphicFrameLocks/>
          </p:cNvGraphicFramePr>
          <p:nvPr>
            <p:extLst>
              <p:ext uri="{D42A27DB-BD31-4B8C-83A1-F6EECF244321}">
                <p14:modId xmlns:p14="http://schemas.microsoft.com/office/powerpoint/2010/main" val="2788881842"/>
              </p:ext>
            </p:extLst>
          </p:nvPr>
        </p:nvGraphicFramePr>
        <p:xfrm>
          <a:off x="251520" y="1628800"/>
          <a:ext cx="6084168" cy="45091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51720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3568" y="476672"/>
            <a:ext cx="7560840" cy="1200329"/>
          </a:xfrm>
          <a:prstGeom prst="rect">
            <a:avLst/>
          </a:prstGeom>
        </p:spPr>
        <p:txBody>
          <a:bodyPr wrap="square">
            <a:spAutoFit/>
          </a:bodyPr>
          <a:lstStyle/>
          <a:p>
            <a:r>
              <a:rPr lang="en-US" dirty="0"/>
              <a:t>References: </a:t>
            </a:r>
            <a:r>
              <a:rPr lang="en-US" i="1" dirty="0"/>
              <a:t>et al. </a:t>
            </a:r>
            <a:r>
              <a:rPr lang="en-US" dirty="0"/>
              <a:t>in italics.   1 author </a:t>
            </a:r>
            <a:r>
              <a:rPr lang="en-US" i="1" dirty="0"/>
              <a:t>et al. </a:t>
            </a:r>
            <a:r>
              <a:rPr lang="en-US" dirty="0"/>
              <a:t>no comma   more then one author then </a:t>
            </a:r>
            <a:r>
              <a:rPr lang="en-US" i="1" dirty="0"/>
              <a:t>et al.,  </a:t>
            </a:r>
            <a:r>
              <a:rPr lang="en-US" dirty="0"/>
              <a:t>comma after.</a:t>
            </a:r>
          </a:p>
          <a:p>
            <a:endParaRPr lang="en-US" dirty="0"/>
          </a:p>
          <a:p>
            <a:endParaRPr lang="en-US" dirty="0"/>
          </a:p>
        </p:txBody>
      </p:sp>
    </p:spTree>
    <p:extLst>
      <p:ext uri="{BB962C8B-B14F-4D97-AF65-F5344CB8AC3E}">
        <p14:creationId xmlns:p14="http://schemas.microsoft.com/office/powerpoint/2010/main" val="562657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229600" cy="1143000"/>
          </a:xfrm>
        </p:spPr>
        <p:txBody>
          <a:bodyPr/>
          <a:lstStyle/>
          <a:p>
            <a:r>
              <a:rPr lang="en-AU" dirty="0"/>
              <a:t>IPAC’19 Common Mistakes</a:t>
            </a:r>
          </a:p>
        </p:txBody>
      </p:sp>
      <p:pic>
        <p:nvPicPr>
          <p:cNvPr id="4" name="Picture 3" descr="graph_IPAC19.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412776"/>
            <a:ext cx="4001740" cy="3666534"/>
          </a:xfrm>
          <a:prstGeom prst="rect">
            <a:avLst/>
          </a:prstGeom>
        </p:spPr>
      </p:pic>
      <p:sp>
        <p:nvSpPr>
          <p:cNvPr id="8" name="TextBox 7"/>
          <p:cNvSpPr txBox="1"/>
          <p:nvPr/>
        </p:nvSpPr>
        <p:spPr>
          <a:xfrm>
            <a:off x="5220072" y="1484784"/>
            <a:ext cx="3600400" cy="369332"/>
          </a:xfrm>
          <a:prstGeom prst="rect">
            <a:avLst/>
          </a:prstGeom>
          <a:noFill/>
        </p:spPr>
        <p:txBody>
          <a:bodyPr wrap="square" rtlCol="0">
            <a:spAutoFit/>
          </a:bodyPr>
          <a:lstStyle/>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761461303"/>
              </p:ext>
            </p:extLst>
          </p:nvPr>
        </p:nvGraphicFramePr>
        <p:xfrm>
          <a:off x="4788024" y="1124744"/>
          <a:ext cx="3890345" cy="5112568"/>
        </p:xfrm>
        <a:graphic>
          <a:graphicData uri="http://schemas.openxmlformats.org/presentationml/2006/ole">
            <mc:AlternateContent xmlns:mc="http://schemas.openxmlformats.org/markup-compatibility/2006">
              <mc:Choice xmlns:v="urn:schemas-microsoft-com:vml" Requires="v">
                <p:oleObj spid="_x0000_s1044" name="Worksheet" r:id="rId4" imgW="5575300" imgH="7327900" progId="Excel.Sheet.12">
                  <p:embed/>
                </p:oleObj>
              </mc:Choice>
              <mc:Fallback>
                <p:oleObj name="Worksheet" r:id="rId4" imgW="5575300" imgH="7327900" progId="Excel.Sheet.12">
                  <p:embed/>
                  <p:pic>
                    <p:nvPicPr>
                      <p:cNvPr id="0" name=""/>
                      <p:cNvPicPr/>
                      <p:nvPr/>
                    </p:nvPicPr>
                    <p:blipFill>
                      <a:blip r:embed="rId5"/>
                      <a:stretch>
                        <a:fillRect/>
                      </a:stretch>
                    </p:blipFill>
                    <p:spPr>
                      <a:xfrm>
                        <a:off x="4788024" y="1124744"/>
                        <a:ext cx="3890345" cy="5112568"/>
                      </a:xfrm>
                      <a:prstGeom prst="rect">
                        <a:avLst/>
                      </a:prstGeom>
                    </p:spPr>
                  </p:pic>
                </p:oleObj>
              </mc:Fallback>
            </mc:AlternateContent>
          </a:graphicData>
        </a:graphic>
      </p:graphicFrame>
      <p:cxnSp>
        <p:nvCxnSpPr>
          <p:cNvPr id="13" name="Straight Arrow Connector 12"/>
          <p:cNvCxnSpPr/>
          <p:nvPr/>
        </p:nvCxnSpPr>
        <p:spPr>
          <a:xfrm>
            <a:off x="2771800" y="6165304"/>
            <a:ext cx="1872208" cy="0"/>
          </a:xfrm>
          <a:prstGeom prst="straightConnector1">
            <a:avLst/>
          </a:prstGeom>
          <a:ln>
            <a:tailEnd type="arrow"/>
          </a:ln>
          <a:effectLst/>
        </p:spPr>
        <p:style>
          <a:lnRef idx="1">
            <a:schemeClr val="accent6"/>
          </a:lnRef>
          <a:fillRef idx="0">
            <a:schemeClr val="accent6"/>
          </a:fillRef>
          <a:effectRef idx="0">
            <a:schemeClr val="accent6"/>
          </a:effectRef>
          <a:fontRef idx="minor">
            <a:schemeClr val="tx1"/>
          </a:fontRef>
        </p:style>
      </p:cxnSp>
      <p:sp>
        <p:nvSpPr>
          <p:cNvPr id="14" name="TextBox 13"/>
          <p:cNvSpPr txBox="1"/>
          <p:nvPr/>
        </p:nvSpPr>
        <p:spPr>
          <a:xfrm>
            <a:off x="2771800" y="5805264"/>
            <a:ext cx="1440160" cy="369332"/>
          </a:xfrm>
          <a:prstGeom prst="rect">
            <a:avLst/>
          </a:prstGeom>
          <a:noFill/>
        </p:spPr>
        <p:txBody>
          <a:bodyPr wrap="square" rtlCol="0">
            <a:spAutoFit/>
          </a:bodyPr>
          <a:lstStyle/>
          <a:p>
            <a:r>
              <a:rPr lang="en-US" dirty="0"/>
              <a:t>anomaly</a:t>
            </a:r>
          </a:p>
        </p:txBody>
      </p:sp>
    </p:spTree>
    <p:extLst>
      <p:ext uri="{BB962C8B-B14F-4D97-AF65-F5344CB8AC3E}">
        <p14:creationId xmlns:p14="http://schemas.microsoft.com/office/powerpoint/2010/main" val="1482927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792088"/>
          </a:xfrm>
        </p:spPr>
        <p:txBody>
          <a:bodyPr>
            <a:normAutofit/>
          </a:bodyPr>
          <a:lstStyle/>
          <a:p>
            <a:r>
              <a:rPr lang="en-AU" dirty="0"/>
              <a:t>GROUND RULES</a:t>
            </a:r>
          </a:p>
        </p:txBody>
      </p:sp>
      <p:sp>
        <p:nvSpPr>
          <p:cNvPr id="7" name="Rectangle 6"/>
          <p:cNvSpPr/>
          <p:nvPr/>
        </p:nvSpPr>
        <p:spPr>
          <a:xfrm>
            <a:off x="611560" y="1268760"/>
            <a:ext cx="7704856" cy="5355313"/>
          </a:xfrm>
          <a:prstGeom prst="rect">
            <a:avLst/>
          </a:prstGeom>
        </p:spPr>
        <p:txBody>
          <a:bodyPr wrap="square">
            <a:spAutoFit/>
          </a:bodyPr>
          <a:lstStyle/>
          <a:p>
            <a:r>
              <a:rPr lang="en-AU" b="1" dirty="0"/>
              <a:t>Level 0: non-negotiable (see:  http://</a:t>
            </a:r>
            <a:r>
              <a:rPr lang="en-AU" b="1" dirty="0" err="1"/>
              <a:t>www.jacow.org</a:t>
            </a:r>
            <a:r>
              <a:rPr lang="en-AU" b="1" dirty="0"/>
              <a:t>/Editors/</a:t>
            </a:r>
            <a:r>
              <a:rPr lang="en-AU" b="1" dirty="0" err="1"/>
              <a:t>BasicPaperProcessingProcedure</a:t>
            </a:r>
            <a:r>
              <a:rPr lang="en-AU" b="1" dirty="0"/>
              <a:t>)</a:t>
            </a:r>
          </a:p>
          <a:p>
            <a:endParaRPr lang="en-AU" b="1" dirty="0"/>
          </a:p>
          <a:p>
            <a:pPr marL="635000" indent="-352425">
              <a:buFont typeface="Arial"/>
              <a:buChar char="•"/>
            </a:pPr>
            <a:r>
              <a:rPr lang="en-AU" b="1" dirty="0">
                <a:solidFill>
                  <a:srgbClr val="0000FF"/>
                </a:solidFill>
              </a:rPr>
              <a:t>Paper size – </a:t>
            </a:r>
            <a:r>
              <a:rPr lang="en-AU" dirty="0"/>
              <a:t>(</a:t>
            </a:r>
            <a:r>
              <a:rPr lang="en-AU" dirty="0" err="1"/>
              <a:t>JACoW</a:t>
            </a:r>
            <a:r>
              <a:rPr lang="en-AU" dirty="0"/>
              <a:t> specific – prints equally well on A4 and US Letter); evident when you apply the </a:t>
            </a:r>
            <a:r>
              <a:rPr lang="en-AU" dirty="0" err="1"/>
              <a:t>JACoW</a:t>
            </a:r>
            <a:r>
              <a:rPr lang="en-AU" dirty="0"/>
              <a:t> Media box on the document.  You will see a large empty space above the title if they have used US Letter settings on A4 template.</a:t>
            </a:r>
          </a:p>
          <a:p>
            <a:pPr marL="635000" indent="-352425">
              <a:buFont typeface="Arial"/>
              <a:buChar char="•"/>
            </a:pPr>
            <a:r>
              <a:rPr lang="en-AU" b="1" dirty="0">
                <a:solidFill>
                  <a:srgbClr val="0000FF"/>
                </a:solidFill>
              </a:rPr>
              <a:t>Page layout </a:t>
            </a:r>
            <a:r>
              <a:rPr lang="en-US" b="1" dirty="0">
                <a:solidFill>
                  <a:srgbClr val="0000FF"/>
                </a:solidFill>
              </a:rPr>
              <a:t>–</a:t>
            </a:r>
            <a:r>
              <a:rPr lang="en-AU" b="1" dirty="0">
                <a:solidFill>
                  <a:srgbClr val="0000FF"/>
                </a:solidFill>
              </a:rPr>
              <a:t> </a:t>
            </a:r>
            <a:r>
              <a:rPr lang="en-AU" dirty="0"/>
              <a:t>text prints within the the media box.  Sufficient room has been left for the scripts (each page carries the conference name and a page number for final production etc.);  </a:t>
            </a:r>
          </a:p>
          <a:p>
            <a:pPr marL="1092200" lvl="2" indent="-352425">
              <a:buFont typeface="Courier New"/>
              <a:buChar char="o"/>
            </a:pPr>
            <a:r>
              <a:rPr lang="en-AU" dirty="0"/>
              <a:t>Figures and equations fit within the media box</a:t>
            </a:r>
          </a:p>
          <a:p>
            <a:pPr marL="1092200" lvl="2" indent="-352425">
              <a:buFont typeface="Courier New"/>
              <a:buChar char="o"/>
            </a:pPr>
            <a:r>
              <a:rPr lang="en-AU" dirty="0"/>
              <a:t>Footnote does not print below the left column</a:t>
            </a:r>
          </a:p>
          <a:p>
            <a:pPr marL="1092200" lvl="2" indent="-352425">
              <a:buFont typeface="Courier New"/>
              <a:buChar char="o"/>
            </a:pPr>
            <a:r>
              <a:rPr lang="en-AU" dirty="0"/>
              <a:t>Footnote is below the left column, and single-column width</a:t>
            </a:r>
          </a:p>
          <a:p>
            <a:pPr marL="635000" indent="-352425">
              <a:buFont typeface="Arial"/>
              <a:buChar char="•"/>
            </a:pPr>
            <a:r>
              <a:rPr lang="en-AU" b="1" dirty="0">
                <a:solidFill>
                  <a:srgbClr val="0000FF"/>
                </a:solidFill>
              </a:rPr>
              <a:t>Formatting –</a:t>
            </a:r>
          </a:p>
          <a:p>
            <a:pPr marL="1092200" lvl="2" indent="-352425">
              <a:buFont typeface="Arial"/>
              <a:buChar char="•"/>
            </a:pPr>
            <a:r>
              <a:rPr lang="en-AU" dirty="0">
                <a:solidFill>
                  <a:srgbClr val="0000FF"/>
                </a:solidFill>
              </a:rPr>
              <a:t>Title: </a:t>
            </a:r>
            <a:r>
              <a:rPr lang="en-AU" dirty="0">
                <a:solidFill>
                  <a:srgbClr val="000000"/>
                </a:solidFill>
              </a:rPr>
              <a:t> 14 </a:t>
            </a:r>
            <a:r>
              <a:rPr lang="en-AU" dirty="0" err="1">
                <a:solidFill>
                  <a:srgbClr val="000000"/>
                </a:solidFill>
              </a:rPr>
              <a:t>pt</a:t>
            </a:r>
            <a:r>
              <a:rPr lang="en-AU" dirty="0">
                <a:solidFill>
                  <a:srgbClr val="000000"/>
                </a:solidFill>
              </a:rPr>
              <a:t>, centred, Times New Roman, Bold, ALL caps except units, symbols, anonyms (i.e. MeV)</a:t>
            </a:r>
          </a:p>
          <a:p>
            <a:pPr marL="1092200" lvl="2" indent="-352425">
              <a:buFont typeface="Arial"/>
              <a:buChar char="•"/>
            </a:pPr>
            <a:r>
              <a:rPr lang="en-AU" dirty="0">
                <a:solidFill>
                  <a:srgbClr val="0000FF"/>
                </a:solidFill>
              </a:rPr>
              <a:t>Author list: </a:t>
            </a:r>
            <a:r>
              <a:rPr lang="en-AU" dirty="0"/>
              <a:t> 12 </a:t>
            </a:r>
            <a:r>
              <a:rPr lang="en-AU" dirty="0" err="1"/>
              <a:t>pt</a:t>
            </a:r>
            <a:r>
              <a:rPr lang="en-AU" dirty="0"/>
              <a:t>, centred, upper/lower case, has affiliation and location</a:t>
            </a:r>
            <a:endParaRPr lang="en-AU" dirty="0">
              <a:solidFill>
                <a:srgbClr val="0000FF"/>
              </a:solidFill>
            </a:endParaRPr>
          </a:p>
          <a:p>
            <a:pPr marL="855662" lvl="1" indent="-285750">
              <a:buFont typeface="Arial"/>
              <a:buChar char="•"/>
            </a:pPr>
            <a:endParaRPr lang="en-AU" b="1" dirty="0">
              <a:solidFill>
                <a:srgbClr val="0000FF"/>
              </a:solidFill>
            </a:endParaRPr>
          </a:p>
        </p:txBody>
      </p:sp>
    </p:spTree>
    <p:extLst>
      <p:ext uri="{BB962C8B-B14F-4D97-AF65-F5344CB8AC3E}">
        <p14:creationId xmlns:p14="http://schemas.microsoft.com/office/powerpoint/2010/main" val="1622505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1560" y="548680"/>
            <a:ext cx="7704856" cy="3970318"/>
          </a:xfrm>
          <a:prstGeom prst="rect">
            <a:avLst/>
          </a:prstGeom>
        </p:spPr>
        <p:txBody>
          <a:bodyPr wrap="square">
            <a:spAutoFit/>
          </a:bodyPr>
          <a:lstStyle/>
          <a:p>
            <a:r>
              <a:rPr lang="en-AU" b="1" dirty="0"/>
              <a:t>Level 0: non-negotiable</a:t>
            </a:r>
          </a:p>
          <a:p>
            <a:endParaRPr lang="en-AU" b="1" dirty="0"/>
          </a:p>
          <a:p>
            <a:pPr marL="855662" lvl="1" indent="-285750">
              <a:buFont typeface="Arial"/>
              <a:buChar char="•"/>
            </a:pPr>
            <a:r>
              <a:rPr lang="en-AU" b="1" dirty="0">
                <a:solidFill>
                  <a:srgbClr val="0000FF"/>
                </a:solidFill>
                <a:latin typeface="Times New Roman"/>
                <a:cs typeface="Times New Roman"/>
              </a:rPr>
              <a:t>Footnotes: </a:t>
            </a:r>
            <a:r>
              <a:rPr lang="en-AU" dirty="0">
                <a:latin typeface="Times New Roman"/>
                <a:cs typeface="Times New Roman"/>
              </a:rPr>
              <a:t>8pt, located in a text box below first column on the first page, footnote line above.    * for Title = (funding agencies), Author</a:t>
            </a:r>
            <a:r>
              <a:rPr lang="en-AU" dirty="0">
                <a:latin typeface="Times New Roman"/>
                <a:ea typeface="Lucida Grande"/>
                <a:cs typeface="Times New Roman"/>
              </a:rPr>
              <a:t>† for the email address.  If no funding footnote, then footnote to author is an </a:t>
            </a:r>
            <a:r>
              <a:rPr lang="en-AU" dirty="0" err="1">
                <a:latin typeface="Times New Roman"/>
                <a:ea typeface="Lucida Grande"/>
                <a:cs typeface="Times New Roman"/>
              </a:rPr>
              <a:t>asterix</a:t>
            </a:r>
            <a:r>
              <a:rPr lang="en-AU" dirty="0">
                <a:latin typeface="Times New Roman"/>
                <a:ea typeface="Lucida Grande"/>
                <a:cs typeface="Times New Roman"/>
              </a:rPr>
              <a:t>.   Note: footnote symbol order of use:  * † ‡ § | ¶ </a:t>
            </a:r>
          </a:p>
          <a:p>
            <a:pPr marL="855662" lvl="1" indent="-285750">
              <a:buFont typeface="Arial"/>
              <a:buChar char="•"/>
            </a:pPr>
            <a:r>
              <a:rPr lang="en-AU" b="1" dirty="0">
                <a:solidFill>
                  <a:srgbClr val="0000FF"/>
                </a:solidFill>
                <a:latin typeface="Times New Roman"/>
                <a:ea typeface="Lucida Grande"/>
                <a:cs typeface="Times New Roman"/>
              </a:rPr>
              <a:t>Section/subsection/</a:t>
            </a:r>
            <a:r>
              <a:rPr lang="en-AU" b="1" dirty="0" err="1">
                <a:solidFill>
                  <a:srgbClr val="0000FF"/>
                </a:solidFill>
                <a:latin typeface="Times New Roman"/>
                <a:ea typeface="Lucida Grande"/>
                <a:cs typeface="Times New Roman"/>
              </a:rPr>
              <a:t>subsubsection</a:t>
            </a:r>
            <a:r>
              <a:rPr lang="en-AU" b="1" dirty="0">
                <a:solidFill>
                  <a:srgbClr val="0000FF"/>
                </a:solidFill>
                <a:latin typeface="Times New Roman"/>
                <a:ea typeface="Lucida Grande"/>
                <a:cs typeface="Times New Roman"/>
              </a:rPr>
              <a:t> Headings:</a:t>
            </a:r>
          </a:p>
          <a:p>
            <a:pPr marL="1312862" lvl="2" indent="-285750">
              <a:buFont typeface="Arial"/>
              <a:buChar char="•"/>
            </a:pPr>
            <a:r>
              <a:rPr lang="en-AU" b="1" dirty="0">
                <a:solidFill>
                  <a:srgbClr val="0000FF"/>
                </a:solidFill>
                <a:latin typeface="Times New Roman"/>
                <a:ea typeface="Lucida Grande"/>
                <a:cs typeface="Times New Roman"/>
              </a:rPr>
              <a:t>Section: </a:t>
            </a:r>
            <a:r>
              <a:rPr lang="en-AU" dirty="0">
                <a:solidFill>
                  <a:srgbClr val="000000"/>
                </a:solidFill>
                <a:latin typeface="Times New Roman"/>
                <a:ea typeface="Lucida Grande"/>
                <a:cs typeface="Times New Roman"/>
              </a:rPr>
              <a:t>Bold, all uppercase, centred, 12 </a:t>
            </a:r>
            <a:r>
              <a:rPr lang="en-AU" dirty="0" err="1">
                <a:solidFill>
                  <a:srgbClr val="000000"/>
                </a:solidFill>
                <a:latin typeface="Times New Roman"/>
                <a:ea typeface="Lucida Grande"/>
                <a:cs typeface="Times New Roman"/>
              </a:rPr>
              <a:t>pt</a:t>
            </a:r>
            <a:r>
              <a:rPr lang="en-AU" dirty="0">
                <a:solidFill>
                  <a:srgbClr val="000000"/>
                </a:solidFill>
                <a:latin typeface="Times New Roman"/>
                <a:ea typeface="Lucida Grande"/>
                <a:cs typeface="Times New Roman"/>
              </a:rPr>
              <a:t> (except units i.e. MeV) </a:t>
            </a:r>
            <a:r>
              <a:rPr lang="en-AU" b="1" dirty="0">
                <a:solidFill>
                  <a:srgbClr val="0000FF"/>
                </a:solidFill>
                <a:latin typeface="Times New Roman"/>
                <a:ea typeface="Lucida Grande"/>
                <a:cs typeface="Times New Roman"/>
              </a:rPr>
              <a:t>Subsection: </a:t>
            </a:r>
            <a:r>
              <a:rPr lang="en-AU" dirty="0">
                <a:solidFill>
                  <a:srgbClr val="000000"/>
                </a:solidFill>
                <a:latin typeface="Times New Roman"/>
                <a:ea typeface="Lucida Grande"/>
                <a:cs typeface="Times New Roman"/>
              </a:rPr>
              <a:t>left justified, 12pt, upper/lower case, italic; Prepositions no capital (i.e. from, in, due to)</a:t>
            </a:r>
          </a:p>
          <a:p>
            <a:pPr marL="1312862" lvl="2" indent="-285750">
              <a:buFont typeface="Arial"/>
              <a:buChar char="•"/>
            </a:pPr>
            <a:r>
              <a:rPr lang="en-AU" b="1" dirty="0" err="1">
                <a:solidFill>
                  <a:srgbClr val="0000FF"/>
                </a:solidFill>
                <a:latin typeface="Times New Roman"/>
                <a:ea typeface="Lucida Grande"/>
                <a:cs typeface="Times New Roman"/>
              </a:rPr>
              <a:t>Subsubsection</a:t>
            </a:r>
            <a:r>
              <a:rPr lang="en-AU" b="1" dirty="0">
                <a:solidFill>
                  <a:srgbClr val="0000FF"/>
                </a:solidFill>
                <a:latin typeface="Times New Roman"/>
                <a:ea typeface="Lucida Grande"/>
                <a:cs typeface="Times New Roman"/>
              </a:rPr>
              <a:t>: </a:t>
            </a:r>
            <a:r>
              <a:rPr lang="en-AU" dirty="0">
                <a:solidFill>
                  <a:srgbClr val="000000"/>
                </a:solidFill>
                <a:latin typeface="Times New Roman"/>
                <a:ea typeface="Lucida Grande"/>
                <a:cs typeface="Times New Roman"/>
              </a:rPr>
              <a:t>bold, left justified, 10pt (matches text) and is part of the paragraph</a:t>
            </a:r>
          </a:p>
          <a:p>
            <a:pPr marL="855662" lvl="1" indent="-285750">
              <a:buFont typeface="Arial"/>
              <a:buChar char="•"/>
            </a:pPr>
            <a:r>
              <a:rPr lang="en-AU" b="1" dirty="0">
                <a:solidFill>
                  <a:srgbClr val="0000FF"/>
                </a:solidFill>
                <a:latin typeface="Times New Roman"/>
                <a:ea typeface="Lucida Grande"/>
                <a:cs typeface="Times New Roman"/>
              </a:rPr>
              <a:t>Body of the paper (text): </a:t>
            </a:r>
            <a:r>
              <a:rPr lang="en-AU" dirty="0">
                <a:latin typeface="Times New Roman"/>
                <a:ea typeface="Lucida Grande"/>
                <a:cs typeface="Times New Roman"/>
              </a:rPr>
              <a:t>Times New Roman, 10 </a:t>
            </a:r>
            <a:r>
              <a:rPr lang="en-AU" dirty="0" err="1">
                <a:latin typeface="Times New Roman"/>
                <a:ea typeface="Lucida Grande"/>
                <a:cs typeface="Times New Roman"/>
              </a:rPr>
              <a:t>pt</a:t>
            </a:r>
            <a:r>
              <a:rPr lang="en-AU" dirty="0">
                <a:latin typeface="Times New Roman"/>
                <a:ea typeface="Lucida Grande"/>
                <a:cs typeface="Times New Roman"/>
              </a:rPr>
              <a:t>, two column follows </a:t>
            </a:r>
            <a:r>
              <a:rPr lang="en-AU" dirty="0" err="1">
                <a:latin typeface="Times New Roman"/>
                <a:ea typeface="Lucida Grande"/>
                <a:cs typeface="Times New Roman"/>
              </a:rPr>
              <a:t>JACoW</a:t>
            </a:r>
            <a:r>
              <a:rPr lang="en-AU" dirty="0">
                <a:latin typeface="Times New Roman"/>
                <a:ea typeface="Lucida Grande"/>
                <a:cs typeface="Times New Roman"/>
              </a:rPr>
              <a:t> Template </a:t>
            </a:r>
          </a:p>
        </p:txBody>
      </p:sp>
    </p:spTree>
    <p:extLst>
      <p:ext uri="{BB962C8B-B14F-4D97-AF65-F5344CB8AC3E}">
        <p14:creationId xmlns:p14="http://schemas.microsoft.com/office/powerpoint/2010/main" val="1994519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1560" y="548680"/>
            <a:ext cx="7704856" cy="5909311"/>
          </a:xfrm>
          <a:prstGeom prst="rect">
            <a:avLst/>
          </a:prstGeom>
        </p:spPr>
        <p:txBody>
          <a:bodyPr wrap="square">
            <a:spAutoFit/>
          </a:bodyPr>
          <a:lstStyle/>
          <a:p>
            <a:r>
              <a:rPr lang="en-AU" b="1" dirty="0">
                <a:latin typeface="Times New Roman"/>
                <a:cs typeface="Times New Roman"/>
              </a:rPr>
              <a:t>Level 0: non-negotiable</a:t>
            </a:r>
          </a:p>
          <a:p>
            <a:endParaRPr lang="en-AU" b="1" dirty="0">
              <a:latin typeface="Times New Roman"/>
              <a:cs typeface="Times New Roman"/>
            </a:endParaRPr>
          </a:p>
          <a:p>
            <a:pPr marL="855662" lvl="1" indent="-285750">
              <a:buFont typeface="Arial"/>
              <a:buChar char="•"/>
            </a:pPr>
            <a:r>
              <a:rPr lang="en-AU" b="1" dirty="0">
                <a:solidFill>
                  <a:srgbClr val="0000FF"/>
                </a:solidFill>
                <a:latin typeface="Times New Roman"/>
                <a:ea typeface="Lucida Grande"/>
                <a:cs typeface="Times New Roman"/>
              </a:rPr>
              <a:t>Figures &amp; Tables must be mentioned in the text.</a:t>
            </a:r>
          </a:p>
          <a:p>
            <a:pPr marL="1312862" lvl="2" indent="-285750">
              <a:buFont typeface="Arial"/>
              <a:buChar char="•"/>
            </a:pPr>
            <a:r>
              <a:rPr lang="en-AU" dirty="0">
                <a:latin typeface="Times New Roman"/>
                <a:ea typeface="Lucida Grande"/>
                <a:cs typeface="Times New Roman"/>
              </a:rPr>
              <a:t>Figures:  in consecutive order (Fig. 1, Fig. 2</a:t>
            </a:r>
            <a:r>
              <a:rPr lang="mr-IN" dirty="0">
                <a:latin typeface="Times New Roman"/>
                <a:ea typeface="Lucida Grande"/>
                <a:cs typeface="Times New Roman"/>
              </a:rPr>
              <a:t>…</a:t>
            </a:r>
            <a:r>
              <a:rPr lang="en-US" dirty="0">
                <a:latin typeface="Times New Roman"/>
                <a:ea typeface="Lucida Grande"/>
                <a:cs typeface="Times New Roman"/>
              </a:rPr>
              <a:t>. Not Fig. 1 then mention Fig. 5 and then Fig. 2), </a:t>
            </a:r>
            <a:r>
              <a:rPr lang="en-US" dirty="0" err="1">
                <a:latin typeface="Times New Roman"/>
                <a:ea typeface="Lucida Grande"/>
                <a:cs typeface="Times New Roman"/>
              </a:rPr>
              <a:t>arabic</a:t>
            </a:r>
            <a:r>
              <a:rPr lang="en-US" dirty="0">
                <a:latin typeface="Times New Roman"/>
                <a:ea typeface="Lucida Grande"/>
                <a:cs typeface="Times New Roman"/>
              </a:rPr>
              <a:t> numbers, not roman</a:t>
            </a:r>
          </a:p>
          <a:p>
            <a:pPr marL="1312862" lvl="2" indent="-285750">
              <a:buFont typeface="Arial"/>
              <a:buChar char="•"/>
            </a:pPr>
            <a:r>
              <a:rPr lang="en-US" dirty="0">
                <a:latin typeface="Times New Roman"/>
                <a:ea typeface="Lucida Grande"/>
                <a:cs typeface="Times New Roman"/>
              </a:rPr>
              <a:t>Tables in consecutive order</a:t>
            </a:r>
          </a:p>
          <a:p>
            <a:pPr marL="1312862" lvl="2" indent="-285750">
              <a:buFont typeface="Arial"/>
              <a:buChar char="•"/>
            </a:pPr>
            <a:r>
              <a:rPr lang="en-US" dirty="0">
                <a:latin typeface="Times New Roman"/>
                <a:ea typeface="Lucida Grande"/>
                <a:cs typeface="Times New Roman"/>
              </a:rPr>
              <a:t>Table caption is ABOVE the table</a:t>
            </a:r>
          </a:p>
          <a:p>
            <a:pPr marL="1312862" lvl="2" indent="-285750">
              <a:buFont typeface="Arial"/>
              <a:buChar char="•"/>
            </a:pPr>
            <a:r>
              <a:rPr lang="en-US" dirty="0">
                <a:latin typeface="Times New Roman"/>
                <a:ea typeface="Lucida Grande"/>
                <a:cs typeface="Times New Roman"/>
              </a:rPr>
              <a:t>Figure caption is BELOW the Figure</a:t>
            </a:r>
          </a:p>
          <a:p>
            <a:pPr marL="1312862" lvl="2" indent="-285750">
              <a:buFont typeface="Arial"/>
              <a:buChar char="•"/>
            </a:pPr>
            <a:r>
              <a:rPr lang="en-US" dirty="0">
                <a:latin typeface="Times New Roman"/>
                <a:ea typeface="Lucida Grande"/>
                <a:cs typeface="Times New Roman"/>
              </a:rPr>
              <a:t>Figure Caption has Figure written out and has a colon, and finishes with a period (i.e. Figure 1:  Words, wordy, word.)</a:t>
            </a:r>
          </a:p>
          <a:p>
            <a:pPr marL="1312862" lvl="2" indent="-285750">
              <a:buFont typeface="Arial"/>
              <a:buChar char="•"/>
            </a:pPr>
            <a:r>
              <a:rPr lang="en-US" dirty="0">
                <a:latin typeface="Times New Roman"/>
                <a:ea typeface="Lucida Grande"/>
                <a:cs typeface="Times New Roman"/>
              </a:rPr>
              <a:t>Table Caption is written in full and does not finish with a period (i.e. Table 1: Words, wordy, word)</a:t>
            </a:r>
          </a:p>
          <a:p>
            <a:pPr marL="855662" lvl="1" indent="-285750">
              <a:buFont typeface="Arial"/>
              <a:buChar char="•"/>
            </a:pPr>
            <a:r>
              <a:rPr lang="en-US" b="1" dirty="0">
                <a:solidFill>
                  <a:srgbClr val="0000FF"/>
                </a:solidFill>
                <a:latin typeface="Times New Roman"/>
                <a:ea typeface="Lucida Grande"/>
                <a:cs typeface="Times New Roman"/>
              </a:rPr>
              <a:t>References</a:t>
            </a:r>
          </a:p>
          <a:p>
            <a:pPr marL="1312862" lvl="2" indent="-285750">
              <a:buFont typeface="Arial"/>
              <a:buChar char="•"/>
            </a:pPr>
            <a:r>
              <a:rPr lang="en-US" dirty="0">
                <a:latin typeface="Times New Roman"/>
                <a:ea typeface="Lucida Grande"/>
                <a:cs typeface="Times New Roman"/>
              </a:rPr>
              <a:t>Square brackets, in consecutive order</a:t>
            </a:r>
          </a:p>
          <a:p>
            <a:pPr marL="1312862" lvl="2" indent="-285750">
              <a:buFont typeface="Arial"/>
              <a:buChar char="•"/>
            </a:pPr>
            <a:r>
              <a:rPr lang="en-US" dirty="0">
                <a:latin typeface="Times New Roman"/>
                <a:ea typeface="Lucida Grande"/>
                <a:cs typeface="Times New Roman"/>
              </a:rPr>
              <a:t>None missing</a:t>
            </a:r>
          </a:p>
          <a:p>
            <a:pPr marL="1312862" lvl="2" indent="-285750">
              <a:buFont typeface="Arial"/>
              <a:buChar char="•"/>
            </a:pPr>
            <a:r>
              <a:rPr lang="en-US" dirty="0">
                <a:latin typeface="Times New Roman"/>
                <a:ea typeface="Lucida Grande"/>
                <a:cs typeface="Times New Roman"/>
              </a:rPr>
              <a:t>In consecutive order</a:t>
            </a:r>
          </a:p>
          <a:p>
            <a:pPr marL="1312862" lvl="2" indent="-285750">
              <a:buFont typeface="Arial"/>
              <a:buChar char="•"/>
            </a:pPr>
            <a:r>
              <a:rPr lang="en-US" dirty="0">
                <a:latin typeface="Times New Roman"/>
                <a:ea typeface="Lucida Grande"/>
                <a:cs typeface="Times New Roman"/>
              </a:rPr>
              <a:t>All information is there to find the citation (tool:  </a:t>
            </a:r>
            <a:r>
              <a:rPr lang="en-US" dirty="0">
                <a:latin typeface="Times New Roman"/>
                <a:ea typeface="Lucida Grande"/>
                <a:cs typeface="Times New Roman"/>
                <a:hlinkClick r:id="rId3"/>
              </a:rPr>
              <a:t>https://ref.ipac19.org</a:t>
            </a:r>
            <a:r>
              <a:rPr lang="en-US" dirty="0">
                <a:latin typeface="Times New Roman"/>
                <a:ea typeface="Lucida Grande"/>
                <a:cs typeface="Times New Roman"/>
              </a:rPr>
              <a:t>)</a:t>
            </a:r>
          </a:p>
          <a:p>
            <a:pPr marL="1312862" lvl="2" indent="-285750">
              <a:buFont typeface="Arial"/>
              <a:buChar char="•"/>
            </a:pPr>
            <a:r>
              <a:rPr lang="en-US" dirty="0">
                <a:latin typeface="Times New Roman"/>
                <a:ea typeface="Lucida Grande"/>
                <a:cs typeface="Times New Roman"/>
              </a:rPr>
              <a:t>No hyperlinks in references</a:t>
            </a:r>
          </a:p>
          <a:p>
            <a:pPr marL="1312862" lvl="2" indent="-285750">
              <a:buFont typeface="Arial"/>
              <a:buChar char="•"/>
            </a:pPr>
            <a:r>
              <a:rPr lang="en-US" dirty="0">
                <a:latin typeface="Times New Roman"/>
                <a:ea typeface="Lucida Grande"/>
                <a:cs typeface="Times New Roman"/>
              </a:rPr>
              <a:t>Use of  &lt;9 references and &gt;9 references style from </a:t>
            </a:r>
            <a:r>
              <a:rPr lang="en-US" dirty="0" err="1">
                <a:latin typeface="Times New Roman"/>
                <a:ea typeface="Lucida Grande"/>
                <a:cs typeface="Times New Roman"/>
              </a:rPr>
              <a:t>JACoW</a:t>
            </a:r>
            <a:r>
              <a:rPr lang="en-US" dirty="0">
                <a:latin typeface="Times New Roman"/>
                <a:ea typeface="Lucida Grande"/>
                <a:cs typeface="Times New Roman"/>
              </a:rPr>
              <a:t> styles</a:t>
            </a:r>
          </a:p>
          <a:p>
            <a:pPr marL="1027112" lvl="2"/>
            <a:endParaRPr lang="en-US" dirty="0">
              <a:latin typeface="Times New Roman"/>
              <a:ea typeface="Lucida Grande"/>
              <a:cs typeface="Times New Roman"/>
            </a:endParaRPr>
          </a:p>
        </p:txBody>
      </p:sp>
    </p:spTree>
    <p:extLst>
      <p:ext uri="{BB962C8B-B14F-4D97-AF65-F5344CB8AC3E}">
        <p14:creationId xmlns:p14="http://schemas.microsoft.com/office/powerpoint/2010/main" val="2780057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11560" y="548680"/>
            <a:ext cx="7704856" cy="2862323"/>
          </a:xfrm>
          <a:prstGeom prst="rect">
            <a:avLst/>
          </a:prstGeom>
        </p:spPr>
        <p:txBody>
          <a:bodyPr wrap="square">
            <a:spAutoFit/>
          </a:bodyPr>
          <a:lstStyle/>
          <a:p>
            <a:r>
              <a:rPr lang="en-AU" b="1" dirty="0">
                <a:latin typeface="Times New Roman"/>
                <a:cs typeface="Times New Roman"/>
              </a:rPr>
              <a:t>Level 0: non-negotiable</a:t>
            </a:r>
          </a:p>
          <a:p>
            <a:endParaRPr lang="en-AU" b="1" dirty="0">
              <a:latin typeface="Times New Roman"/>
              <a:cs typeface="Times New Roman"/>
            </a:endParaRPr>
          </a:p>
          <a:p>
            <a:pPr marL="855662" lvl="1" indent="-285750">
              <a:buFont typeface="Arial"/>
              <a:buChar char="•"/>
            </a:pPr>
            <a:r>
              <a:rPr lang="en-US" b="1" dirty="0">
                <a:solidFill>
                  <a:srgbClr val="0000FF"/>
                </a:solidFill>
                <a:latin typeface="Times New Roman"/>
                <a:ea typeface="Lucida Grande"/>
                <a:cs typeface="Times New Roman"/>
              </a:rPr>
              <a:t>Equations</a:t>
            </a:r>
            <a:endParaRPr lang="en-AU" b="1" dirty="0">
              <a:solidFill>
                <a:srgbClr val="0000FF"/>
              </a:solidFill>
              <a:latin typeface="Times New Roman"/>
              <a:ea typeface="Lucida Grande"/>
              <a:cs typeface="Times New Roman"/>
            </a:endParaRPr>
          </a:p>
          <a:p>
            <a:pPr marL="1312862" lvl="2" indent="-285750">
              <a:buFont typeface="Arial"/>
              <a:buChar char="•"/>
            </a:pPr>
            <a:r>
              <a:rPr lang="en-AU" dirty="0">
                <a:solidFill>
                  <a:srgbClr val="000000"/>
                </a:solidFill>
                <a:latin typeface="Times New Roman"/>
                <a:cs typeface="Times New Roman"/>
              </a:rPr>
              <a:t>If numbered, must be uniquely numbered in consecutive order; not printing into margin</a:t>
            </a:r>
          </a:p>
          <a:p>
            <a:pPr marL="1312862" lvl="2" indent="-285750">
              <a:buFont typeface="Arial"/>
              <a:buChar char="•"/>
            </a:pPr>
            <a:endParaRPr lang="en-AU" dirty="0">
              <a:solidFill>
                <a:srgbClr val="000000"/>
              </a:solidFill>
              <a:latin typeface="Times New Roman"/>
              <a:cs typeface="Times New Roman"/>
            </a:endParaRPr>
          </a:p>
          <a:p>
            <a:pPr marL="855662" lvl="1" indent="-285750">
              <a:buFont typeface="Arial"/>
              <a:buChar char="•"/>
            </a:pPr>
            <a:r>
              <a:rPr lang="en-AU" b="1" dirty="0">
                <a:solidFill>
                  <a:srgbClr val="0000FF"/>
                </a:solidFill>
                <a:latin typeface="Times New Roman"/>
                <a:cs typeface="Times New Roman"/>
              </a:rPr>
              <a:t>Top of  columns match</a:t>
            </a:r>
          </a:p>
          <a:p>
            <a:pPr marL="855662" lvl="1" indent="-285750">
              <a:buFont typeface="Arial"/>
              <a:buChar char="•"/>
            </a:pPr>
            <a:endParaRPr lang="en-AU" dirty="0">
              <a:solidFill>
                <a:srgbClr val="000000"/>
              </a:solidFill>
              <a:latin typeface="Times New Roman"/>
              <a:cs typeface="Times New Roman"/>
            </a:endParaRPr>
          </a:p>
          <a:p>
            <a:endParaRPr lang="en-AU" b="1" dirty="0">
              <a:latin typeface="Times New Roman"/>
              <a:cs typeface="Times New Roman"/>
            </a:endParaRPr>
          </a:p>
          <a:p>
            <a:pPr marL="1027112" lvl="2"/>
            <a:endParaRPr lang="en-US" dirty="0">
              <a:latin typeface="Times New Roman"/>
              <a:ea typeface="Lucida Grande"/>
              <a:cs typeface="Times New Roman"/>
            </a:endParaRPr>
          </a:p>
        </p:txBody>
      </p:sp>
    </p:spTree>
    <p:extLst>
      <p:ext uri="{BB962C8B-B14F-4D97-AF65-F5344CB8AC3E}">
        <p14:creationId xmlns:p14="http://schemas.microsoft.com/office/powerpoint/2010/main" val="1092116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2554</TotalTime>
  <Words>2521</Words>
  <Application>Microsoft Office PowerPoint</Application>
  <PresentationFormat>On-screen Show (4:3)</PresentationFormat>
  <Paragraphs>310</Paragraphs>
  <Slides>40</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8" baseType="lpstr">
      <vt:lpstr>Arial</vt:lpstr>
      <vt:lpstr>Bradley Hand ITC</vt:lpstr>
      <vt:lpstr>Calibri</vt:lpstr>
      <vt:lpstr>Courier New</vt:lpstr>
      <vt:lpstr>Times</vt:lpstr>
      <vt:lpstr>Times New Roman</vt:lpstr>
      <vt:lpstr>Office Theme</vt:lpstr>
      <vt:lpstr>Worksheet</vt:lpstr>
      <vt:lpstr>Editing Tips and Tricks Using MS Word and PitStop 2019 Team Meeting Santos, Brazil</vt:lpstr>
      <vt:lpstr>It isn’t as bad as you think it is</vt:lpstr>
      <vt:lpstr>PowerPoint Presentation</vt:lpstr>
      <vt:lpstr>IPAC’17 Common Mistakes</vt:lpstr>
      <vt:lpstr>IPAC’19 Common Mistakes</vt:lpstr>
      <vt:lpstr>GROUND RULES</vt:lpstr>
      <vt:lpstr>PowerPoint Presentation</vt:lpstr>
      <vt:lpstr>PowerPoint Presentation</vt:lpstr>
      <vt:lpstr>PowerPoint Presentation</vt:lpstr>
      <vt:lpstr>PowerPoint Presentation</vt:lpstr>
      <vt:lpstr>PowerPoint Presentation</vt:lpstr>
      <vt:lpstr>Minor edits:</vt:lpstr>
      <vt:lpstr>Pitstop editing</vt:lpstr>
      <vt:lpstr>There is usually more wrong than the oversized graphic.   i.e. Fig x. rather than Figure x: and centred for multi-line or left justified for a single-line caption.  If the over-sized graphic is the only error, use PitStop.</vt:lpstr>
      <vt:lpstr>Pitstop editing</vt:lpstr>
      <vt:lpstr>Something is wrong! (if you are only working with Word files, pre-QA,  you would only see this  problem at QA)</vt:lpstr>
      <vt:lpstr>Pitstop editing</vt:lpstr>
      <vt:lpstr>Pitstop editing</vt:lpstr>
      <vt:lpstr>Pitstop editing</vt:lpstr>
      <vt:lpstr>Go to the source when there are a lot of edits to the text</vt:lpstr>
      <vt:lpstr>Formatting – use the JACoW Styles It will make editing easier</vt:lpstr>
      <vt:lpstr>Turn on hidden symbols</vt:lpstr>
      <vt:lpstr>Show Text Boundaries</vt:lpstr>
      <vt:lpstr>Show Text Boundaries</vt:lpstr>
      <vt:lpstr>Search’s Find (ctrl – f)</vt:lpstr>
      <vt:lpstr>Search’s Replace (ctrl – h)</vt:lpstr>
      <vt:lpstr>Formatting Styles</vt:lpstr>
      <vt:lpstr>Fudging space - David’s way  Fudging Line Spacing  (Shift + Ctrl + “&lt;“ OR “&gt;”)</vt:lpstr>
      <vt:lpstr>Fudging space – Jana’s way Fudging Line Spacing: (paragraph spacing).   You can put in the pt amount you want to move down</vt:lpstr>
      <vt:lpstr>Formatting Format Painter Tool</vt:lpstr>
      <vt:lpstr>Formatting Figure and or Table captions</vt:lpstr>
      <vt:lpstr>Visualisation – Document Outline</vt:lpstr>
      <vt:lpstr>Formatting - Figures Inline with text</vt:lpstr>
      <vt:lpstr>Formatting Inline with text -Grouping</vt:lpstr>
      <vt:lpstr>Formatting Removing Hyperlinks (ctrl + k)</vt:lpstr>
      <vt:lpstr>Formatting – break tips</vt:lpstr>
      <vt:lpstr>Editing at PDF level –  Acrobat or PitStop only</vt:lpstr>
      <vt:lpstr>PowerPoint Presentation</vt:lpstr>
      <vt:lpstr>PowerPoint Presentation</vt:lpstr>
      <vt:lpstr>PowerPoint Presentation</vt:lpstr>
    </vt:vector>
  </TitlesOfParts>
  <Company>ANSTO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Word Editing Tips and Tricks</dc:title>
  <dc:creator>BUTTON, David</dc:creator>
  <cp:lastModifiedBy>Jana</cp:lastModifiedBy>
  <cp:revision>205</cp:revision>
  <dcterms:created xsi:type="dcterms:W3CDTF">2017-11-24T05:30:36Z</dcterms:created>
  <dcterms:modified xsi:type="dcterms:W3CDTF">2019-12-03T12:14:13Z</dcterms:modified>
</cp:coreProperties>
</file>