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>
  <p:sldMasterIdLst>
    <p:sldMasterId id="2147483756" r:id="rId1"/>
  </p:sldMasterIdLst>
  <p:notesMasterIdLst>
    <p:notesMasterId r:id="rId34"/>
  </p:notesMasterIdLst>
  <p:handoutMasterIdLst>
    <p:handoutMasterId r:id="rId35"/>
  </p:handoutMasterIdLst>
  <p:sldIdLst>
    <p:sldId id="676" r:id="rId2"/>
    <p:sldId id="677" r:id="rId3"/>
    <p:sldId id="694" r:id="rId4"/>
    <p:sldId id="695" r:id="rId5"/>
    <p:sldId id="696" r:id="rId6"/>
    <p:sldId id="697" r:id="rId7"/>
    <p:sldId id="698" r:id="rId8"/>
    <p:sldId id="689" r:id="rId9"/>
    <p:sldId id="690" r:id="rId10"/>
    <p:sldId id="691" r:id="rId11"/>
    <p:sldId id="652" r:id="rId12"/>
    <p:sldId id="704" r:id="rId13"/>
    <p:sldId id="699" r:id="rId14"/>
    <p:sldId id="692" r:id="rId15"/>
    <p:sldId id="693" r:id="rId16"/>
    <p:sldId id="700" r:id="rId17"/>
    <p:sldId id="701" r:id="rId18"/>
    <p:sldId id="702" r:id="rId19"/>
    <p:sldId id="703" r:id="rId20"/>
    <p:sldId id="667" r:id="rId21"/>
    <p:sldId id="709" r:id="rId22"/>
    <p:sldId id="705" r:id="rId23"/>
    <p:sldId id="706" r:id="rId24"/>
    <p:sldId id="707" r:id="rId25"/>
    <p:sldId id="708" r:id="rId26"/>
    <p:sldId id="713" r:id="rId27"/>
    <p:sldId id="711" r:id="rId28"/>
    <p:sldId id="717" r:id="rId29"/>
    <p:sldId id="712" r:id="rId30"/>
    <p:sldId id="714" r:id="rId31"/>
    <p:sldId id="715" r:id="rId32"/>
    <p:sldId id="688" r:id="rId33"/>
  </p:sldIdLst>
  <p:sldSz cx="9906000" cy="6858000" type="A4"/>
  <p:notesSz cx="6642100" cy="9653588"/>
  <p:embeddedFontLst>
    <p:embeddedFont>
      <p:font typeface="Georgia" panose="02040502050405020303" pitchFamily="18" charset="0"/>
      <p:regular r:id="rId36"/>
      <p:bold r:id="rId37"/>
      <p:italic r:id="rId38"/>
      <p:boldItalic r:id="rId39"/>
    </p:embeddedFont>
    <p:embeddedFont>
      <p:font typeface="Trebuchet MS" panose="020B0603020202020204" pitchFamily="34" charset="0"/>
      <p:regular r:id="rId40"/>
      <p:bold r:id="rId41"/>
      <p:italic r:id="rId42"/>
      <p:boldItalic r:id="rId43"/>
    </p:embeddedFont>
    <p:embeddedFont>
      <p:font typeface="Utopia Std Semibold" panose="02040703060506020204" charset="0"/>
      <p:bold r:id="rId44"/>
      <p:boldItalic r:id="rId45"/>
    </p:embeddedFont>
  </p:embeddedFont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12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119">
          <p15:clr>
            <a:srgbClr val="A4A3A4"/>
          </p15:clr>
        </p15:guide>
        <p15:guide id="2" pos="3085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FFFF"/>
    <a:srgbClr val="3333CC"/>
    <a:srgbClr val="DDDDDD"/>
    <a:srgbClr val="6600CC"/>
    <a:srgbClr val="800080"/>
    <a:srgbClr val="666699"/>
    <a:srgbClr val="993366"/>
    <a:srgbClr val="FF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 horzBarState="maximized">
    <p:restoredLeft sz="34551" autoAdjust="0"/>
    <p:restoredTop sz="97356" autoAdjust="0"/>
  </p:normalViewPr>
  <p:slideViewPr>
    <p:cSldViewPr snapToGrid="0">
      <p:cViewPr varScale="1">
        <p:scale>
          <a:sx n="198" d="100"/>
          <a:sy n="198" d="100"/>
        </p:scale>
        <p:origin x="696" y="278"/>
      </p:cViewPr>
      <p:guideLst>
        <p:guide orient="horz" pos="2160"/>
        <p:guide pos="312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>
        <p:scale>
          <a:sx n="75" d="100"/>
          <a:sy n="75" d="100"/>
        </p:scale>
        <p:origin x="-2118" y="-102"/>
      </p:cViewPr>
      <p:guideLst>
        <p:guide orient="horz" pos="2119"/>
        <p:guide pos="3085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font" Target="fonts/font4.fntdata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42" Type="http://schemas.openxmlformats.org/officeDocument/2006/relationships/font" Target="fonts/font7.fntdata"/><Relationship Id="rId47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font" Target="fonts/font2.fntdata"/><Relationship Id="rId40" Type="http://schemas.openxmlformats.org/officeDocument/2006/relationships/font" Target="fonts/font5.fntdata"/><Relationship Id="rId45" Type="http://schemas.openxmlformats.org/officeDocument/2006/relationships/font" Target="fonts/font10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font" Target="fonts/font1.fntdata"/><Relationship Id="rId49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font" Target="fonts/font9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handoutMaster" Target="handoutMasters/handoutMaster1.xml"/><Relationship Id="rId43" Type="http://schemas.openxmlformats.org/officeDocument/2006/relationships/font" Target="fonts/font8.fntdata"/><Relationship Id="rId48" Type="http://schemas.openxmlformats.org/officeDocument/2006/relationships/theme" Target="theme/theme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font" Target="fonts/font3.fntdata"/><Relationship Id="rId46" Type="http://schemas.openxmlformats.org/officeDocument/2006/relationships/presProps" Target="presProps.xml"/><Relationship Id="rId20" Type="http://schemas.openxmlformats.org/officeDocument/2006/relationships/slide" Target="slides/slide19.xml"/><Relationship Id="rId41" Type="http://schemas.openxmlformats.org/officeDocument/2006/relationships/font" Target="fonts/font6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9525"/>
            <a:ext cx="2879725" cy="449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8599" tIns="0" rIns="18599" bIns="0" numCol="1" anchor="t" anchorCtr="0" compatLnSpc="1">
            <a:prstTxWarp prst="textNoShape">
              <a:avLst/>
            </a:prstTxWarp>
          </a:bodyPr>
          <a:lstStyle>
            <a:lvl1pPr defTabSz="889000" eaLnBrk="0" hangingPunct="0">
              <a:defRPr sz="900" i="1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762375" y="9525"/>
            <a:ext cx="2879725" cy="449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8599" tIns="0" rIns="18599" bIns="0" numCol="1" anchor="t" anchorCtr="0" compatLnSpc="1">
            <a:prstTxWarp prst="textNoShape">
              <a:avLst/>
            </a:prstTxWarp>
          </a:bodyPr>
          <a:lstStyle>
            <a:lvl1pPr algn="r" defTabSz="889000" eaLnBrk="0" hangingPunct="0">
              <a:defRPr sz="900" i="1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194800"/>
            <a:ext cx="2879725" cy="449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8599" tIns="0" rIns="18599" bIns="0" numCol="1" anchor="b" anchorCtr="0" compatLnSpc="1">
            <a:prstTxWarp prst="textNoShape">
              <a:avLst/>
            </a:prstTxWarp>
          </a:bodyPr>
          <a:lstStyle>
            <a:lvl1pPr defTabSz="889000" eaLnBrk="0" hangingPunct="0">
              <a:defRPr sz="900" i="1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762375" y="9194800"/>
            <a:ext cx="2879725" cy="449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8599" tIns="0" rIns="18599" bIns="0" numCol="1" anchor="b" anchorCtr="0" compatLnSpc="1">
            <a:prstTxWarp prst="textNoShape">
              <a:avLst/>
            </a:prstTxWarp>
          </a:bodyPr>
          <a:lstStyle>
            <a:lvl1pPr algn="r" defTabSz="889000" eaLnBrk="0" hangingPunct="0">
              <a:defRPr sz="900" i="1"/>
            </a:lvl1pPr>
          </a:lstStyle>
          <a:p>
            <a:pPr>
              <a:defRPr/>
            </a:pPr>
            <a:fld id="{87FF1692-9850-436B-9C7D-F353697C801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535840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9525"/>
            <a:ext cx="2879725" cy="449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8599" tIns="0" rIns="18599" bIns="0" numCol="1" anchor="t" anchorCtr="0" compatLnSpc="1">
            <a:prstTxWarp prst="textNoShape">
              <a:avLst/>
            </a:prstTxWarp>
          </a:bodyPr>
          <a:lstStyle>
            <a:lvl1pPr defTabSz="889000" eaLnBrk="0" hangingPunct="0">
              <a:defRPr sz="900" i="1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762375" y="9525"/>
            <a:ext cx="2879725" cy="449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8599" tIns="0" rIns="18599" bIns="0" numCol="1" anchor="t" anchorCtr="0" compatLnSpc="1">
            <a:prstTxWarp prst="textNoShape">
              <a:avLst/>
            </a:prstTxWarp>
          </a:bodyPr>
          <a:lstStyle>
            <a:lvl1pPr algn="r" defTabSz="889000" eaLnBrk="0" hangingPunct="0">
              <a:defRPr sz="900" i="1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052" name="Rectangle 4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194800"/>
            <a:ext cx="2879725" cy="449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8599" tIns="0" rIns="18599" bIns="0" numCol="1" anchor="b" anchorCtr="0" compatLnSpc="1">
            <a:prstTxWarp prst="textNoShape">
              <a:avLst/>
            </a:prstTxWarp>
          </a:bodyPr>
          <a:lstStyle>
            <a:lvl1pPr defTabSz="889000" eaLnBrk="0" hangingPunct="0">
              <a:defRPr sz="900" i="1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053" name="Rectangle 5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762375" y="9194800"/>
            <a:ext cx="2879725" cy="449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8599" tIns="0" rIns="18599" bIns="0" numCol="1" anchor="b" anchorCtr="0" compatLnSpc="1">
            <a:prstTxWarp prst="textNoShape">
              <a:avLst/>
            </a:prstTxWarp>
          </a:bodyPr>
          <a:lstStyle>
            <a:lvl5pPr marL="1787525" lvl="4" algn="r" defTabSz="889000" eaLnBrk="0" hangingPunct="0">
              <a:defRPr sz="1400" i="1">
                <a:latin typeface="Times New Roman" pitchFamily="18" charset="0"/>
              </a:defRPr>
            </a:lvl5pPr>
          </a:lstStyle>
          <a:p>
            <a:pPr lvl="4">
              <a:defRPr/>
            </a:pPr>
            <a:fld id="{2FFF652D-B87A-4F07-9BD5-75F527090FFD}" type="slidenum">
              <a:rPr lang="en-US"/>
              <a:pPr lvl="4">
                <a:defRPr/>
              </a:pPr>
              <a:t>‹#›</a:t>
            </a:fld>
            <a:endParaRPr lang="en-US"/>
          </a:p>
        </p:txBody>
      </p:sp>
      <p:sp>
        <p:nvSpPr>
          <p:cNvPr id="2054" name="Rectangle 6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885825" y="4587875"/>
            <a:ext cx="4870450" cy="4070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9895" tIns="44948" rIns="89895" bIns="4494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notes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22535" name="Rectangle 7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884238" y="850900"/>
            <a:ext cx="4876800" cy="3376613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</p:spTree>
    <p:extLst>
      <p:ext uri="{BB962C8B-B14F-4D97-AF65-F5344CB8AC3E}">
        <p14:creationId xmlns:p14="http://schemas.microsoft.com/office/powerpoint/2010/main" val="2808232449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algn="l" defTabSz="909638" rtl="0" eaLnBrk="0" fontAlgn="base" hangingPunct="0">
      <a:spcBef>
        <a:spcPct val="30000"/>
      </a:spcBef>
      <a:spcAft>
        <a:spcPct val="0"/>
      </a:spcAft>
      <a:defRPr sz="16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defTabSz="909638" rtl="0" eaLnBrk="0" fontAlgn="base" hangingPunct="0">
      <a:spcBef>
        <a:spcPct val="30000"/>
      </a:spcBef>
      <a:spcAft>
        <a:spcPct val="0"/>
      </a:spcAft>
      <a:defRPr sz="1600" kern="1200">
        <a:solidFill>
          <a:schemeClr val="tx1"/>
        </a:solidFill>
        <a:latin typeface="Arial" charset="0"/>
        <a:ea typeface="+mn-ea"/>
        <a:cs typeface="+mn-cs"/>
      </a:defRPr>
    </a:lvl2pPr>
    <a:lvl3pPr marL="909638" algn="l" defTabSz="909638" rtl="0" eaLnBrk="0" fontAlgn="base" hangingPunct="0">
      <a:spcBef>
        <a:spcPct val="30000"/>
      </a:spcBef>
      <a:spcAft>
        <a:spcPct val="0"/>
      </a:spcAft>
      <a:defRPr sz="16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defTabSz="909638" rtl="0" eaLnBrk="0" fontAlgn="base" hangingPunct="0">
      <a:spcBef>
        <a:spcPct val="30000"/>
      </a:spcBef>
      <a:spcAft>
        <a:spcPct val="0"/>
      </a:spcAft>
      <a:defRPr sz="16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defTabSz="909638" rtl="0" eaLnBrk="0" fontAlgn="base" hangingPunct="0">
      <a:spcBef>
        <a:spcPct val="30000"/>
      </a:spcBef>
      <a:spcAft>
        <a:spcPct val="0"/>
      </a:spcAft>
      <a:defRPr sz="16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55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58755372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457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9513729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457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GB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457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4008398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457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9508722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457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9701783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457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8987465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457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662662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457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2646884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457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49628125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457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5056414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457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GB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457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GB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457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41707178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457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26200316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457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53983365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457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02369427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457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09234098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457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91769518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457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44748231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457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72412613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457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4755693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457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54252611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457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77604199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457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87527180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62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77220314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457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7872931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457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2990977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457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9711450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457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2713666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457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3178010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457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2772074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3866920"/>
            <a:ext cx="9906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0" y="0"/>
            <a:ext cx="9906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0" y="2652713"/>
            <a:ext cx="9906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0" y="1600200"/>
            <a:ext cx="9906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96611" y="5052547"/>
            <a:ext cx="6106762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85714" y="3132291"/>
            <a:ext cx="7773297" cy="1793167"/>
          </a:xfrm>
          <a:effectLst/>
        </p:spPr>
        <p:txBody>
          <a:bodyPr/>
          <a:lstStyle>
            <a:lvl1pPr marL="640080" indent="-457200" algn="l"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dirty="0" smtClean="0"/>
            </a:lvl1pPr>
          </a:lstStyle>
          <a:p>
            <a:pPr>
              <a:defRPr/>
            </a:pPr>
            <a:r>
              <a:rPr lang="en-US"/>
              <a:t>Team Meeting, 06 Nov 2012, Valencia, Spain</a:t>
            </a:r>
            <a:endParaRPr lang="en-US" dirty="0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B565B5-1E97-4C7D-8C72-1EB5A3D46A33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999485"/>
      </p:ext>
    </p:extLst>
  </p:cSld>
  <p:clrMapOvr>
    <a:masterClrMapping/>
  </p:clrMapOvr>
  <p:transition>
    <p:fade thruBlk="1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063750" y="731519"/>
            <a:ext cx="6934200" cy="347472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DA203B-581B-4603-B27F-F8C6CFE5A55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6328212"/>
      </p:ext>
    </p:extLst>
  </p:cSld>
  <p:clrMapOvr>
    <a:masterClrMapping/>
  </p:clrMapOvr>
  <p:transition>
    <p:fade thruBlk="1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249905" y="376519"/>
            <a:ext cx="222885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601123" y="731521"/>
            <a:ext cx="5231729" cy="489472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ECE33C-BCCD-4E91-8D0C-34BB8559406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66548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fade thruBlk="1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238250" y="731520"/>
            <a:ext cx="6934200" cy="347472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9872693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fade thruBlk="1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3866920"/>
            <a:ext cx="9906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0" y="0"/>
            <a:ext cx="9906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0" y="2652713"/>
            <a:ext cx="9906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0" y="1600200"/>
            <a:ext cx="9906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2630" y="2172648"/>
            <a:ext cx="6463887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90975" y="4607511"/>
            <a:ext cx="6468034" cy="835460"/>
          </a:xfrm>
        </p:spPr>
        <p:txBody>
          <a:bodyPr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160DC5-B882-4832-98AA-0A9F3226239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0925517"/>
      </p:ext>
    </p:extLst>
  </p:cSld>
  <p:clrMapOvr>
    <a:masterClrMapping/>
  </p:clrMapOvr>
  <p:transition>
    <p:fade thruBlk="1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238249" y="731519"/>
            <a:ext cx="3625596" cy="347472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5032248" y="731520"/>
            <a:ext cx="3625596" cy="347472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590710-564C-42D4-831A-5B63C2C97E7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583512"/>
      </p:ext>
    </p:extLst>
  </p:cSld>
  <p:clrMapOvr>
    <a:masterClrMapping/>
  </p:clrMapOvr>
  <p:transition>
    <p:fade thruBlk="1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38250" y="731520"/>
            <a:ext cx="3625596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52819" y="1400327"/>
            <a:ext cx="3625596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34576" y="731520"/>
            <a:ext cx="3625596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32109" y="1399032"/>
            <a:ext cx="3625596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B4925E-7260-47DA-B07B-EFA0C2D92DE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7389963"/>
      </p:ext>
    </p:extLst>
  </p:cSld>
  <p:clrMapOvr>
    <a:masterClrMapping/>
  </p:clrMapOvr>
  <p:transition>
    <p:fade thruBlk="1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7284FC-1A66-4696-BCDA-B0365D7F009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1480993"/>
      </p:ext>
    </p:extLst>
  </p:cSld>
  <p:clrMapOvr>
    <a:masterClrMapping/>
  </p:clrMapOvr>
  <p:transition>
    <p:fade thruBlk="1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7AE5CB-26EC-4901-AAFF-45A957E714F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1217067"/>
      </p:ext>
    </p:extLst>
  </p:cSld>
  <p:clrMapOvr>
    <a:masterClrMapping/>
  </p:clrMapOvr>
  <p:transition>
    <p:fade thruBlk="1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09019" y="2209802"/>
            <a:ext cx="3939092" cy="1258493"/>
          </a:xfrm>
          <a:effectLst/>
        </p:spPr>
        <p:txBody>
          <a:bodyPr anchor="b"/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76309" y="731520"/>
            <a:ext cx="4351842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65413" y="3497803"/>
            <a:ext cx="3671048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B96A8D-1E16-478B-9DC9-1A9EF3FFC2E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1198058"/>
      </p:ext>
    </p:extLst>
  </p:cSld>
  <p:clrMapOvr>
    <a:masterClrMapping/>
  </p:clrMapOvr>
  <p:transition>
    <p:fade thruBlk="1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3866920"/>
            <a:ext cx="9906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0" y="0"/>
            <a:ext cx="9906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0" y="2652713"/>
            <a:ext cx="9906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0" y="1600200"/>
            <a:ext cx="9906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848106" y="1143000"/>
            <a:ext cx="44577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 rtlCol="0"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51044" y="1010486"/>
            <a:ext cx="4001958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7872" y="4464421"/>
            <a:ext cx="6915500" cy="1143000"/>
          </a:xfrm>
        </p:spPr>
        <p:txBody>
          <a:bodyPr anchor="b"/>
          <a:lstStyle>
            <a:lvl1pPr algn="l">
              <a:defRPr sz="4600" b="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9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0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1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7B479F-8854-4FEF-82D6-7108AA81E70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4511317"/>
      </p:ext>
    </p:extLst>
  </p:cSld>
  <p:clrMapOvr>
    <a:masterClrMapping/>
  </p:clrMapOvr>
  <p:transition>
    <p:fade thruBlk="1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906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906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725"/>
            <a:ext cx="9906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906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943100" y="4371975"/>
            <a:ext cx="7054850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103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1238250" y="731838"/>
            <a:ext cx="6934200" cy="3475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686550" y="6172200"/>
            <a:ext cx="27241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95300" y="6172200"/>
            <a:ext cx="3632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127500" y="6172200"/>
            <a:ext cx="1981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>
              <a:defRPr/>
            </a:pPr>
            <a:fld id="{0CE9220F-D0FB-4E8F-9E44-8668CEC714E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11" name="Text Box 8"/>
          <p:cNvSpPr txBox="1">
            <a:spLocks noChangeArrowheads="1"/>
          </p:cNvSpPr>
          <p:nvPr userDrawn="1"/>
        </p:nvSpPr>
        <p:spPr bwMode="auto">
          <a:xfrm>
            <a:off x="144463" y="6488113"/>
            <a:ext cx="185737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b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defRPr/>
            </a:pPr>
            <a:endParaRPr lang="fr-FR"/>
          </a:p>
        </p:txBody>
      </p:sp>
      <p:sp>
        <p:nvSpPr>
          <p:cNvPr id="12" name="Text Box 9"/>
          <p:cNvSpPr txBox="1">
            <a:spLocks noChangeArrowheads="1"/>
          </p:cNvSpPr>
          <p:nvPr userDrawn="1"/>
        </p:nvSpPr>
        <p:spPr bwMode="auto">
          <a:xfrm>
            <a:off x="20638" y="6593059"/>
            <a:ext cx="186013" cy="277641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lIns="92075" tIns="46038" rIns="92075" bIns="46038" anchor="b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defRPr/>
            </a:pPr>
            <a:endParaRPr lang="en-US" sz="1200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34" r:id="rId1"/>
    <p:sldLayoutId id="2147483835" r:id="rId2"/>
    <p:sldLayoutId id="2147483836" r:id="rId3"/>
    <p:sldLayoutId id="2147483817" r:id="rId4"/>
    <p:sldLayoutId id="2147483818" r:id="rId5"/>
    <p:sldLayoutId id="2147483819" r:id="rId6"/>
    <p:sldLayoutId id="2147483820" r:id="rId7"/>
    <p:sldLayoutId id="2147483821" r:id="rId8"/>
    <p:sldLayoutId id="2147483837" r:id="rId9"/>
    <p:sldLayoutId id="2147483822" r:id="rId10"/>
    <p:sldLayoutId id="2147483838" r:id="rId11"/>
  </p:sldLayoutIdLst>
  <p:transition>
    <p:fade thruBlk="1"/>
  </p:transition>
  <p:hf sldNum="0" hdr="0" ftr="0" dt="0"/>
  <p:txStyles>
    <p:titleStyle>
      <a:lvl1pPr marL="319088" indent="-319088" algn="r" rtl="0" eaLnBrk="0" fontAlgn="base" hangingPunct="0">
        <a:spcBef>
          <a:spcPct val="0"/>
        </a:spcBef>
        <a:spcAft>
          <a:spcPct val="0"/>
        </a:spcAft>
        <a:buClr>
          <a:srgbClr val="C3260C"/>
        </a:buClr>
        <a:buSzPct val="128000"/>
        <a:buFont typeface="Georgia" pitchFamily="18" charset="0"/>
        <a:buChar char="*"/>
        <a:defRPr sz="4600" b="1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marL="319088" indent="-319088" algn="r" rtl="0" eaLnBrk="0" fontAlgn="base" hangingPunct="0">
        <a:spcBef>
          <a:spcPct val="0"/>
        </a:spcBef>
        <a:spcAft>
          <a:spcPct val="0"/>
        </a:spcAft>
        <a:buClr>
          <a:srgbClr val="C3260C"/>
        </a:buClr>
        <a:buSzPct val="128000"/>
        <a:buFont typeface="Georgia" pitchFamily="18" charset="0"/>
        <a:buChar char="*"/>
        <a:defRPr sz="4600" b="1">
          <a:solidFill>
            <a:schemeClr val="tx1"/>
          </a:solidFill>
          <a:latin typeface="Trebuchet MS" pitchFamily="34" charset="0"/>
        </a:defRPr>
      </a:lvl2pPr>
      <a:lvl3pPr marL="319088" indent="-319088" algn="r" rtl="0" eaLnBrk="0" fontAlgn="base" hangingPunct="0">
        <a:spcBef>
          <a:spcPct val="0"/>
        </a:spcBef>
        <a:spcAft>
          <a:spcPct val="0"/>
        </a:spcAft>
        <a:buClr>
          <a:srgbClr val="C3260C"/>
        </a:buClr>
        <a:buSzPct val="128000"/>
        <a:buFont typeface="Georgia" pitchFamily="18" charset="0"/>
        <a:buChar char="*"/>
        <a:defRPr sz="4600" b="1">
          <a:solidFill>
            <a:schemeClr val="tx1"/>
          </a:solidFill>
          <a:latin typeface="Trebuchet MS" pitchFamily="34" charset="0"/>
        </a:defRPr>
      </a:lvl3pPr>
      <a:lvl4pPr marL="319088" indent="-319088" algn="r" rtl="0" eaLnBrk="0" fontAlgn="base" hangingPunct="0">
        <a:spcBef>
          <a:spcPct val="0"/>
        </a:spcBef>
        <a:spcAft>
          <a:spcPct val="0"/>
        </a:spcAft>
        <a:buClr>
          <a:srgbClr val="C3260C"/>
        </a:buClr>
        <a:buSzPct val="128000"/>
        <a:buFont typeface="Georgia" pitchFamily="18" charset="0"/>
        <a:buChar char="*"/>
        <a:defRPr sz="4600" b="1">
          <a:solidFill>
            <a:schemeClr val="tx1"/>
          </a:solidFill>
          <a:latin typeface="Trebuchet MS" pitchFamily="34" charset="0"/>
        </a:defRPr>
      </a:lvl4pPr>
      <a:lvl5pPr marL="319088" indent="-319088" algn="r" rtl="0" eaLnBrk="0" fontAlgn="base" hangingPunct="0">
        <a:spcBef>
          <a:spcPct val="0"/>
        </a:spcBef>
        <a:spcAft>
          <a:spcPct val="0"/>
        </a:spcAft>
        <a:buClr>
          <a:srgbClr val="C3260C"/>
        </a:buClr>
        <a:buSzPct val="128000"/>
        <a:buFont typeface="Georgia" pitchFamily="18" charset="0"/>
        <a:buChar char="*"/>
        <a:defRPr sz="4600" b="1">
          <a:solidFill>
            <a:schemeClr val="tx1"/>
          </a:solidFill>
          <a:latin typeface="Trebuchet MS" pitchFamily="34" charset="0"/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563" algn="l" rtl="0" eaLnBrk="0" fontAlgn="base" hangingPunct="0">
        <a:spcBef>
          <a:spcPct val="20000"/>
        </a:spcBef>
        <a:spcAft>
          <a:spcPts val="300"/>
        </a:spcAft>
        <a:buClr>
          <a:srgbClr val="C3260C"/>
        </a:buClr>
        <a:buSzPct val="130000"/>
        <a:buFont typeface="Georgia" pitchFamily="18" charset="0"/>
        <a:buChar char="*"/>
        <a:defRPr sz="2200" kern="1200">
          <a:solidFill>
            <a:srgbClr val="404040"/>
          </a:solidFill>
          <a:latin typeface="+mn-lt"/>
          <a:ea typeface="+mn-ea"/>
          <a:cs typeface="+mn-cs"/>
        </a:defRPr>
      </a:lvl1pPr>
      <a:lvl2pPr marL="547688" indent="-182563" algn="l" rtl="0" eaLnBrk="0" fontAlgn="base" hangingPunct="0">
        <a:spcBef>
          <a:spcPct val="20000"/>
        </a:spcBef>
        <a:spcAft>
          <a:spcPts val="300"/>
        </a:spcAft>
        <a:buClr>
          <a:srgbClr val="C3260C"/>
        </a:buClr>
        <a:buSzPct val="130000"/>
        <a:buFont typeface="Georgia" pitchFamily="18" charset="0"/>
        <a:buChar char="*"/>
        <a:defRPr sz="2000" kern="1200">
          <a:solidFill>
            <a:srgbClr val="404040"/>
          </a:solidFill>
          <a:latin typeface="+mn-lt"/>
          <a:ea typeface="+mn-ea"/>
          <a:cs typeface="+mn-cs"/>
        </a:defRPr>
      </a:lvl2pPr>
      <a:lvl3pPr marL="822325" indent="-182563" algn="l" rtl="0" eaLnBrk="0" fontAlgn="base" hangingPunct="0">
        <a:spcBef>
          <a:spcPct val="20000"/>
        </a:spcBef>
        <a:spcAft>
          <a:spcPts val="300"/>
        </a:spcAft>
        <a:buClr>
          <a:srgbClr val="C3260C"/>
        </a:buClr>
        <a:buSzPct val="130000"/>
        <a:buFont typeface="Georgia" pitchFamily="18" charset="0"/>
        <a:buChar char="*"/>
        <a:defRPr kern="1200">
          <a:solidFill>
            <a:srgbClr val="404040"/>
          </a:solidFill>
          <a:latin typeface="+mn-lt"/>
          <a:ea typeface="+mn-ea"/>
          <a:cs typeface="+mn-cs"/>
        </a:defRPr>
      </a:lvl3pPr>
      <a:lvl4pPr marL="1096963" indent="-182563" algn="l" rtl="0" eaLnBrk="0" fontAlgn="base" hangingPunct="0">
        <a:spcBef>
          <a:spcPct val="20000"/>
        </a:spcBef>
        <a:spcAft>
          <a:spcPts val="300"/>
        </a:spcAft>
        <a:buClr>
          <a:srgbClr val="C3260C"/>
        </a:buClr>
        <a:buSzPct val="130000"/>
        <a:buFont typeface="Georgia" pitchFamily="18" charset="0"/>
        <a:buChar char="*"/>
        <a:defRPr sz="1600" kern="1200">
          <a:solidFill>
            <a:srgbClr val="404040"/>
          </a:solidFill>
          <a:latin typeface="+mn-lt"/>
          <a:ea typeface="+mn-ea"/>
          <a:cs typeface="+mn-cs"/>
        </a:defRPr>
      </a:lvl4pPr>
      <a:lvl5pPr marL="1389063" indent="-182563" algn="l" rtl="0" eaLnBrk="0" fontAlgn="base" hangingPunct="0">
        <a:spcBef>
          <a:spcPct val="20000"/>
        </a:spcBef>
        <a:spcAft>
          <a:spcPts val="300"/>
        </a:spcAft>
        <a:buClr>
          <a:srgbClr val="C3260C"/>
        </a:buClr>
        <a:buSzPct val="130000"/>
        <a:buFont typeface="Georgia" pitchFamily="18" charset="0"/>
        <a:buChar char="*"/>
        <a:defRPr sz="1400" kern="1200">
          <a:solidFill>
            <a:srgbClr val="404040"/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sv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5"/>
          <p:cNvSpPr>
            <a:spLocks noGrp="1" noChangeArrowheads="1"/>
          </p:cNvSpPr>
          <p:nvPr>
            <p:ph type="subTitle" idx="1"/>
          </p:nvPr>
        </p:nvSpPr>
        <p:spPr>
          <a:xfrm>
            <a:off x="272265" y="5222924"/>
            <a:ext cx="5215156" cy="1895475"/>
          </a:xfrm>
        </p:spPr>
        <p:txBody>
          <a:bodyPr>
            <a:normAutofit fontScale="92500" lnSpcReduction="10000"/>
          </a:bodyPr>
          <a:lstStyle/>
          <a:p>
            <a:pPr eaLnBrk="1" hangingPunct="1"/>
            <a:r>
              <a:rPr lang="en-GB" sz="3200" dirty="0"/>
              <a:t>Volker RW Schaa</a:t>
            </a:r>
            <a:br>
              <a:rPr lang="en-GB" sz="3200" dirty="0"/>
            </a:br>
            <a:r>
              <a:rPr lang="en-GB" dirty="0"/>
              <a:t>GSI, Darmstadt, Germany</a:t>
            </a:r>
          </a:p>
          <a:p>
            <a:pPr eaLnBrk="1" hangingPunct="1"/>
            <a:r>
              <a:rPr lang="en-GB" sz="2000" dirty="0">
                <a:solidFill>
                  <a:schemeClr val="folHlink"/>
                </a:solidFill>
              </a:rPr>
              <a:t>Team Meeting 2018 </a:t>
            </a:r>
            <a:r>
              <a:rPr lang="en-GB" sz="2000" dirty="0">
                <a:solidFill>
                  <a:schemeClr val="folHlink"/>
                </a:solidFill>
                <a:latin typeface="Utopia Std Semibold" panose="02040703060506020204" pitchFamily="18" charset="0"/>
              </a:rPr>
              <a:t>—</a:t>
            </a:r>
            <a:r>
              <a:rPr lang="en-GB" sz="2000" dirty="0">
                <a:solidFill>
                  <a:schemeClr val="folHlink"/>
                </a:solidFill>
              </a:rPr>
              <a:t> Capetown, South Africa</a:t>
            </a:r>
            <a:br>
              <a:rPr lang="en-GB" sz="2000" dirty="0">
                <a:solidFill>
                  <a:schemeClr val="folHlink"/>
                </a:solidFill>
              </a:rPr>
            </a:br>
            <a:r>
              <a:rPr lang="en-GB" sz="2000" dirty="0">
                <a:solidFill>
                  <a:schemeClr val="folHlink"/>
                </a:solidFill>
              </a:rPr>
              <a:t>06 Dec 2018</a:t>
            </a:r>
            <a:br>
              <a:rPr lang="en-GB" sz="3200" dirty="0"/>
            </a:br>
            <a:endParaRPr lang="en-GB" sz="3200" dirty="0"/>
          </a:p>
        </p:txBody>
      </p:sp>
      <p:sp>
        <p:nvSpPr>
          <p:cNvPr id="3075" name="Rectangle 4"/>
          <p:cNvSpPr>
            <a:spLocks noGrp="1" noChangeArrowheads="1"/>
          </p:cNvSpPr>
          <p:nvPr>
            <p:ph type="ctrTitle"/>
          </p:nvPr>
        </p:nvSpPr>
        <p:spPr>
          <a:xfrm>
            <a:off x="161924" y="685800"/>
            <a:ext cx="9264016" cy="3162300"/>
          </a:xfrm>
        </p:spPr>
        <p:txBody>
          <a:bodyPr>
            <a:normAutofit fontScale="90000"/>
          </a:bodyPr>
          <a:lstStyle/>
          <a:p>
            <a:pPr algn="r" eaLnBrk="1" fontAlgn="auto" hangingPunct="1">
              <a:spcAft>
                <a:spcPts val="0"/>
              </a:spcAft>
              <a:buClr>
                <a:schemeClr val="accent6">
                  <a:lumMod val="75000"/>
                </a:schemeClr>
              </a:buClr>
              <a:defRPr/>
            </a:pPr>
            <a:r>
              <a:rPr lang="en-US" dirty="0"/>
              <a:t>Update on Editing Tools and Versions</a:t>
            </a:r>
            <a:br>
              <a:rPr lang="en-US" dirty="0"/>
            </a:br>
            <a:r>
              <a:rPr lang="en-US" sz="3600" dirty="0"/>
              <a:t>Acrobat, </a:t>
            </a:r>
            <a:r>
              <a:rPr lang="en-US" sz="3600" dirty="0" err="1"/>
              <a:t>PitStop</a:t>
            </a:r>
            <a:r>
              <a:rPr lang="en-US" sz="3600" dirty="0"/>
              <a:t>, Word, L</a:t>
            </a:r>
            <a:r>
              <a:rPr lang="en-US" sz="5300" baseline="10000" dirty="0"/>
              <a:t>A</a:t>
            </a:r>
            <a:r>
              <a:rPr lang="en-US" sz="3600" dirty="0"/>
              <a:t>T</a:t>
            </a:r>
            <a:r>
              <a:rPr lang="en-US" sz="6000" baseline="-20000" dirty="0"/>
              <a:t>E</a:t>
            </a:r>
            <a:r>
              <a:rPr lang="en-US" sz="3600" dirty="0"/>
              <a:t>X</a:t>
            </a:r>
            <a:br>
              <a:rPr lang="en-US" sz="2700" dirty="0"/>
            </a:br>
            <a:br>
              <a:rPr lang="en-GB" dirty="0"/>
            </a:br>
            <a:r>
              <a:rPr lang="en-GB" dirty="0"/>
              <a:t>							</a:t>
            </a:r>
          </a:p>
        </p:txBody>
      </p:sp>
    </p:spTree>
  </p:cSld>
  <p:clrMapOvr>
    <a:masterClrMapping/>
  </p:clrMapOvr>
  <p:transition>
    <p:fade thruBlk="1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title" idx="4294967295"/>
          </p:nvPr>
        </p:nvSpPr>
        <p:spPr>
          <a:xfrm>
            <a:off x="1" y="0"/>
            <a:ext cx="9905999" cy="774123"/>
          </a:xfrm>
        </p:spPr>
        <p:txBody>
          <a:bodyPr/>
          <a:lstStyle/>
          <a:p>
            <a:pPr marL="0" indent="0" eaLnBrk="1" fontAlgn="auto" hangingPunct="1">
              <a:spcAft>
                <a:spcPts val="0"/>
              </a:spcAft>
              <a:buClr>
                <a:schemeClr val="accent6">
                  <a:lumMod val="75000"/>
                </a:schemeClr>
              </a:buClr>
              <a:buNone/>
              <a:defRPr/>
            </a:pPr>
            <a:r>
              <a:rPr lang="de-DE" sz="3600" dirty="0"/>
              <a:t> </a:t>
            </a:r>
            <a:endParaRPr lang="en-GB" sz="3600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CA6B3EC6-7550-49EE-9980-04F2C4EF185A}"/>
              </a:ext>
            </a:extLst>
          </p:cNvPr>
          <p:cNvPicPr>
            <a:picLocks noGrp="1" noChangeAspect="1"/>
          </p:cNvPicPr>
          <p:nvPr>
            <p:ph sz="quarter" idx="13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4795" y="363309"/>
            <a:ext cx="7756409" cy="4962773"/>
          </a:xfrm>
        </p:spPr>
      </p:pic>
    </p:spTree>
    <p:extLst>
      <p:ext uri="{BB962C8B-B14F-4D97-AF65-F5344CB8AC3E}">
        <p14:creationId xmlns:p14="http://schemas.microsoft.com/office/powerpoint/2010/main" val="1670770008"/>
      </p:ext>
    </p:extLst>
  </p:cSld>
  <p:clrMapOvr>
    <a:masterClrMapping/>
  </p:clrMapOvr>
  <p:transition>
    <p:fade thruBlk="1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title" idx="4294967295"/>
          </p:nvPr>
        </p:nvSpPr>
        <p:spPr>
          <a:xfrm>
            <a:off x="1" y="0"/>
            <a:ext cx="9905999" cy="1047750"/>
          </a:xfrm>
        </p:spPr>
        <p:txBody>
          <a:bodyPr/>
          <a:lstStyle/>
          <a:p>
            <a:pPr marL="320040" indent="-320040" eaLnBrk="1" fontAlgn="auto" hangingPunct="1">
              <a:spcAft>
                <a:spcPts val="0"/>
              </a:spcAft>
              <a:buClr>
                <a:schemeClr val="accent6">
                  <a:lumMod val="75000"/>
                </a:schemeClr>
              </a:buClr>
              <a:defRPr/>
            </a:pPr>
            <a:r>
              <a:rPr lang="de-DE" sz="3600" dirty="0"/>
              <a:t>Acrobat Pro</a:t>
            </a:r>
            <a:endParaRPr lang="en-GB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523874" y="969645"/>
            <a:ext cx="9201151" cy="5265617"/>
          </a:xfrm>
        </p:spPr>
        <p:txBody>
          <a:bodyPr/>
          <a:lstStyle/>
          <a:p>
            <a:pPr marL="46037" indent="0">
              <a:buNone/>
            </a:pPr>
            <a:r>
              <a:rPr lang="en-GB" sz="2400" dirty="0">
                <a:solidFill>
                  <a:schemeClr val="tx1"/>
                </a:solidFill>
              </a:rPr>
              <a:t>Only practical solution for us: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GB" sz="2200" dirty="0">
                <a:solidFill>
                  <a:schemeClr val="tx2">
                    <a:lumMod val="90000"/>
                  </a:schemeClr>
                </a:solidFill>
              </a:rPr>
              <a:t>Acrobat Pro 2017</a:t>
            </a:r>
            <a:r>
              <a:rPr lang="en-GB" sz="2200" dirty="0">
                <a:solidFill>
                  <a:schemeClr val="tx1"/>
                </a:solidFill>
              </a:rPr>
              <a:t> (desktop version)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GB" sz="2200" dirty="0">
                <a:solidFill>
                  <a:schemeClr val="tx1"/>
                </a:solidFill>
              </a:rPr>
              <a:t>30 day trial for the editorial office</a:t>
            </a:r>
          </a:p>
          <a:p>
            <a:pPr marL="46037" indent="0">
              <a:buNone/>
            </a:pPr>
            <a:br>
              <a:rPr lang="en-GB" sz="2400" dirty="0">
                <a:solidFill>
                  <a:schemeClr val="tx1"/>
                </a:solidFill>
              </a:rPr>
            </a:br>
            <a:br>
              <a:rPr lang="en-GB" sz="2400" dirty="0">
                <a:solidFill>
                  <a:schemeClr val="tx1"/>
                </a:solidFill>
              </a:rPr>
            </a:br>
            <a:endParaRPr lang="en-GB" sz="2400" dirty="0">
              <a:solidFill>
                <a:schemeClr val="tx1"/>
              </a:solidFill>
            </a:endParaRPr>
          </a:p>
          <a:p>
            <a:pPr>
              <a:buFont typeface="Wingdings" panose="05000000000000000000" pitchFamily="2" charset="2"/>
              <a:buChar char="§"/>
            </a:pPr>
            <a:endParaRPr lang="en-GB" sz="24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>
    <p:fade thruBlk="1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title" idx="4294967295"/>
          </p:nvPr>
        </p:nvSpPr>
        <p:spPr>
          <a:xfrm>
            <a:off x="1" y="0"/>
            <a:ext cx="9905999" cy="1047750"/>
          </a:xfrm>
        </p:spPr>
        <p:txBody>
          <a:bodyPr/>
          <a:lstStyle/>
          <a:p>
            <a:pPr marL="320040" indent="-320040" eaLnBrk="1" fontAlgn="auto" hangingPunct="1">
              <a:spcAft>
                <a:spcPts val="0"/>
              </a:spcAft>
              <a:buClr>
                <a:schemeClr val="accent6">
                  <a:lumMod val="75000"/>
                </a:schemeClr>
              </a:buClr>
              <a:defRPr/>
            </a:pPr>
            <a:r>
              <a:rPr lang="de-DE" sz="3600" dirty="0"/>
              <a:t>Acrobat Pro</a:t>
            </a:r>
            <a:endParaRPr lang="en-GB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523874" y="969645"/>
            <a:ext cx="9201151" cy="5265617"/>
          </a:xfrm>
        </p:spPr>
        <p:txBody>
          <a:bodyPr/>
          <a:lstStyle/>
          <a:p>
            <a:pPr marL="46037" indent="0">
              <a:buNone/>
            </a:pPr>
            <a:r>
              <a:rPr lang="en-GB" sz="2400" dirty="0">
                <a:solidFill>
                  <a:schemeClr val="tx1"/>
                </a:solidFill>
              </a:rPr>
              <a:t>Only practical solution for us: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GB" sz="2200" dirty="0">
                <a:solidFill>
                  <a:schemeClr val="tx2">
                    <a:lumMod val="90000"/>
                  </a:schemeClr>
                </a:solidFill>
              </a:rPr>
              <a:t>Acrobat Pro 2017</a:t>
            </a:r>
            <a:r>
              <a:rPr lang="en-GB" sz="2200" dirty="0">
                <a:solidFill>
                  <a:schemeClr val="tx1"/>
                </a:solidFill>
              </a:rPr>
              <a:t> (desktop version)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GB" sz="2200" dirty="0">
                <a:solidFill>
                  <a:schemeClr val="tx1"/>
                </a:solidFill>
              </a:rPr>
              <a:t>30 day trial for the editorial office</a:t>
            </a:r>
          </a:p>
          <a:p>
            <a:pPr lvl="1">
              <a:buFont typeface="Wingdings" panose="05000000000000000000" pitchFamily="2" charset="2"/>
              <a:buChar char="§"/>
            </a:pPr>
            <a:endParaRPr lang="en-GB" sz="2200" dirty="0">
              <a:solidFill>
                <a:schemeClr val="tx1"/>
              </a:solidFill>
            </a:endParaRPr>
          </a:p>
          <a:p>
            <a:pPr>
              <a:buFont typeface="Wingdings" panose="05000000000000000000" pitchFamily="2" charset="2"/>
              <a:buChar char="§"/>
            </a:pPr>
            <a:r>
              <a:rPr lang="en-GB" sz="2400" dirty="0">
                <a:solidFill>
                  <a:schemeClr val="tx1"/>
                </a:solidFill>
              </a:rPr>
              <a:t> The situation can change drastically when PDF v. 2.0</a:t>
            </a:r>
            <a:br>
              <a:rPr lang="en-GB" sz="2400" dirty="0">
                <a:solidFill>
                  <a:schemeClr val="tx1"/>
                </a:solidFill>
              </a:rPr>
            </a:br>
            <a:r>
              <a:rPr lang="en-GB" sz="2400" dirty="0">
                <a:solidFill>
                  <a:schemeClr val="tx1"/>
                </a:solidFill>
              </a:rPr>
              <a:t> comes into use and 3D + rich media is embedded</a:t>
            </a:r>
          </a:p>
          <a:p>
            <a:pPr>
              <a:buFont typeface="Wingdings" panose="05000000000000000000" pitchFamily="2" charset="2"/>
              <a:buChar char="§"/>
            </a:pPr>
            <a:br>
              <a:rPr lang="en-GB" sz="2400" dirty="0">
                <a:solidFill>
                  <a:schemeClr val="tx1"/>
                </a:solidFill>
              </a:rPr>
            </a:br>
            <a:br>
              <a:rPr lang="en-GB" sz="2400" dirty="0">
                <a:solidFill>
                  <a:schemeClr val="tx1"/>
                </a:solidFill>
              </a:rPr>
            </a:br>
            <a:endParaRPr lang="en-GB" sz="2400" dirty="0">
              <a:solidFill>
                <a:schemeClr val="tx1"/>
              </a:solidFill>
            </a:endParaRPr>
          </a:p>
          <a:p>
            <a:pPr>
              <a:buFont typeface="Wingdings" panose="05000000000000000000" pitchFamily="2" charset="2"/>
              <a:buChar char="§"/>
            </a:pPr>
            <a:endParaRPr lang="en-GB" sz="2400" dirty="0">
              <a:solidFill>
                <a:schemeClr val="tx1"/>
              </a:solidFill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C6CB513-2E23-4A32-8249-ED40EF59134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5790" y="3632323"/>
            <a:ext cx="8174420" cy="21688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572735"/>
      </p:ext>
    </p:extLst>
  </p:cSld>
  <p:clrMapOvr>
    <a:masterClrMapping/>
  </p:clrMapOvr>
  <p:transition>
    <p:fade thruBlk="1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title" idx="4294967295"/>
          </p:nvPr>
        </p:nvSpPr>
        <p:spPr>
          <a:xfrm>
            <a:off x="1" y="0"/>
            <a:ext cx="9905999" cy="1047750"/>
          </a:xfrm>
        </p:spPr>
        <p:txBody>
          <a:bodyPr/>
          <a:lstStyle/>
          <a:p>
            <a:pPr marL="320040" indent="-320040" eaLnBrk="1" fontAlgn="auto" hangingPunct="1">
              <a:spcAft>
                <a:spcPts val="0"/>
              </a:spcAft>
              <a:buClr>
                <a:schemeClr val="accent6">
                  <a:lumMod val="75000"/>
                </a:schemeClr>
              </a:buClr>
              <a:defRPr/>
            </a:pPr>
            <a:r>
              <a:rPr lang="de-DE" sz="3600" dirty="0"/>
              <a:t>PitStop Pro</a:t>
            </a:r>
            <a:endParaRPr lang="en-GB" sz="3600" dirty="0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107C08C5-8846-4502-A9BF-4396EB53BB8C}"/>
              </a:ext>
            </a:extLst>
          </p:cNvPr>
          <p:cNvPicPr>
            <a:picLocks noGrp="1" noChangeAspect="1"/>
          </p:cNvPicPr>
          <p:nvPr>
            <p:ph sz="quarter" idx="1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11682" y="925006"/>
            <a:ext cx="4039900" cy="4414385"/>
          </a:xfrm>
        </p:spPr>
      </p:pic>
    </p:spTree>
    <p:extLst>
      <p:ext uri="{BB962C8B-B14F-4D97-AF65-F5344CB8AC3E}">
        <p14:creationId xmlns:p14="http://schemas.microsoft.com/office/powerpoint/2010/main" val="1207365556"/>
      </p:ext>
    </p:extLst>
  </p:cSld>
  <p:clrMapOvr>
    <a:masterClrMapping/>
  </p:clrMapOvr>
  <p:transition>
    <p:fade thruBlk="1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title" idx="4294967295"/>
          </p:nvPr>
        </p:nvSpPr>
        <p:spPr>
          <a:xfrm>
            <a:off x="1" y="0"/>
            <a:ext cx="9905999" cy="1047750"/>
          </a:xfrm>
        </p:spPr>
        <p:txBody>
          <a:bodyPr/>
          <a:lstStyle/>
          <a:p>
            <a:pPr marL="320040" indent="-320040" eaLnBrk="1" fontAlgn="auto" hangingPunct="1">
              <a:spcAft>
                <a:spcPts val="0"/>
              </a:spcAft>
              <a:buClr>
                <a:schemeClr val="accent6">
                  <a:lumMod val="75000"/>
                </a:schemeClr>
              </a:buClr>
              <a:defRPr/>
            </a:pPr>
            <a:r>
              <a:rPr lang="de-DE" sz="3600" dirty="0" err="1"/>
              <a:t>PitStop</a:t>
            </a:r>
            <a:r>
              <a:rPr lang="de-DE" sz="3600" dirty="0"/>
              <a:t> Pro</a:t>
            </a:r>
            <a:endParaRPr lang="en-GB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523874" y="969645"/>
            <a:ext cx="9201151" cy="4869180"/>
          </a:xfrm>
        </p:spPr>
        <p:txBody>
          <a:bodyPr/>
          <a:lstStyle/>
          <a:p>
            <a:pPr>
              <a:buFont typeface="Wingdings" panose="05000000000000000000" pitchFamily="2" charset="2"/>
              <a:buChar char="§"/>
            </a:pPr>
            <a:r>
              <a:rPr lang="en-GB" sz="2400" dirty="0">
                <a:solidFill>
                  <a:schemeClr val="tx1"/>
                </a:solidFill>
              </a:rPr>
              <a:t>Current version is </a:t>
            </a:r>
            <a:r>
              <a:rPr lang="en-GB" sz="2400" dirty="0">
                <a:solidFill>
                  <a:schemeClr val="tx2">
                    <a:lumMod val="90000"/>
                  </a:schemeClr>
                </a:solidFill>
              </a:rPr>
              <a:t>PitStop Pro 18</a:t>
            </a:r>
            <a:br>
              <a:rPr lang="en-GB" sz="2400" dirty="0">
                <a:solidFill>
                  <a:schemeClr val="tx1"/>
                </a:solidFill>
              </a:rPr>
            </a:br>
            <a:br>
              <a:rPr lang="en-GB" sz="2400" dirty="0">
                <a:solidFill>
                  <a:schemeClr val="tx1"/>
                </a:solidFill>
              </a:rPr>
            </a:br>
            <a:br>
              <a:rPr lang="en-GB" sz="2400" dirty="0">
                <a:solidFill>
                  <a:schemeClr val="tx1"/>
                </a:solidFill>
              </a:rPr>
            </a:br>
            <a:br>
              <a:rPr lang="en-GB" sz="2400" dirty="0">
                <a:solidFill>
                  <a:schemeClr val="tx1"/>
                </a:solidFill>
              </a:rPr>
            </a:br>
            <a:br>
              <a:rPr lang="en-GB" sz="2400" dirty="0">
                <a:solidFill>
                  <a:schemeClr val="tx1"/>
                </a:solidFill>
              </a:rPr>
            </a:br>
            <a:endParaRPr lang="en-GB" sz="2400" dirty="0">
              <a:solidFill>
                <a:schemeClr val="tx1"/>
              </a:solidFill>
            </a:endParaRPr>
          </a:p>
          <a:p>
            <a:pPr marL="46037" indent="0">
              <a:buNone/>
            </a:pPr>
            <a:endParaRPr lang="en-GB" sz="2400" dirty="0">
              <a:solidFill>
                <a:schemeClr val="tx1"/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A8DEEFB-3B0B-4576-9416-BD73C2D1CAD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7396" y="1466951"/>
            <a:ext cx="8793559" cy="47919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0593654"/>
      </p:ext>
    </p:extLst>
  </p:cSld>
  <p:clrMapOvr>
    <a:masterClrMapping/>
  </p:clrMapOvr>
  <p:transition>
    <p:fade thruBlk="1"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title" idx="4294967295"/>
          </p:nvPr>
        </p:nvSpPr>
        <p:spPr>
          <a:xfrm>
            <a:off x="1" y="0"/>
            <a:ext cx="9905999" cy="1047750"/>
          </a:xfrm>
        </p:spPr>
        <p:txBody>
          <a:bodyPr/>
          <a:lstStyle/>
          <a:p>
            <a:pPr marL="320040" indent="-320040" eaLnBrk="1" fontAlgn="auto" hangingPunct="1">
              <a:spcAft>
                <a:spcPts val="0"/>
              </a:spcAft>
              <a:buClr>
                <a:schemeClr val="accent6">
                  <a:lumMod val="75000"/>
                </a:schemeClr>
              </a:buClr>
              <a:defRPr/>
            </a:pPr>
            <a:r>
              <a:rPr lang="de-DE" sz="3600" dirty="0" err="1"/>
              <a:t>PitStop</a:t>
            </a:r>
            <a:r>
              <a:rPr lang="de-DE" sz="3600" dirty="0"/>
              <a:t> Pro</a:t>
            </a:r>
            <a:endParaRPr lang="en-GB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523874" y="969645"/>
            <a:ext cx="9201151" cy="4869180"/>
          </a:xfrm>
        </p:spPr>
        <p:txBody>
          <a:bodyPr/>
          <a:lstStyle/>
          <a:p>
            <a:pPr>
              <a:buFont typeface="Wingdings" panose="05000000000000000000" pitchFamily="2" charset="2"/>
              <a:buChar char="§"/>
            </a:pPr>
            <a:r>
              <a:rPr lang="en-GB" sz="2400" dirty="0">
                <a:solidFill>
                  <a:schemeClr val="tx1"/>
                </a:solidFill>
              </a:rPr>
              <a:t>We still have several </a:t>
            </a:r>
            <a:r>
              <a:rPr lang="en-GB" sz="2400" dirty="0">
                <a:solidFill>
                  <a:schemeClr val="tx2">
                    <a:lumMod val="90000"/>
                  </a:schemeClr>
                </a:solidFill>
              </a:rPr>
              <a:t>PitStop Pro 17</a:t>
            </a:r>
            <a:r>
              <a:rPr lang="en-GB" sz="2400" dirty="0">
                <a:solidFill>
                  <a:schemeClr val="tx1"/>
                </a:solidFill>
              </a:rPr>
              <a:t> licenses from our old contract with </a:t>
            </a:r>
            <a:r>
              <a:rPr lang="en-GB" sz="2400" dirty="0" err="1">
                <a:solidFill>
                  <a:schemeClr val="tx1"/>
                </a:solidFill>
              </a:rPr>
              <a:t>Enfocus</a:t>
            </a:r>
            <a:r>
              <a:rPr lang="en-GB" sz="2400" dirty="0">
                <a:solidFill>
                  <a:schemeClr val="tx1"/>
                </a:solidFill>
              </a:rPr>
              <a:t> (Impressed GmbH), which are without time limit (49 licenses for 1030 €/year). This contract was cancelled in March 2018.</a:t>
            </a:r>
          </a:p>
          <a:p>
            <a:pPr marL="46037" indent="0">
              <a:buNone/>
            </a:pPr>
            <a:br>
              <a:rPr lang="en-GB" sz="2400" dirty="0">
                <a:solidFill>
                  <a:schemeClr val="tx1"/>
                </a:solidFill>
              </a:rPr>
            </a:br>
            <a:br>
              <a:rPr lang="en-GB" sz="2400" dirty="0">
                <a:solidFill>
                  <a:schemeClr val="tx1"/>
                </a:solidFill>
              </a:rPr>
            </a:br>
            <a:br>
              <a:rPr lang="en-GB" sz="2400" dirty="0">
                <a:solidFill>
                  <a:schemeClr val="tx1"/>
                </a:solidFill>
              </a:rPr>
            </a:br>
            <a:endParaRPr lang="en-GB" sz="2400" dirty="0">
              <a:solidFill>
                <a:schemeClr val="tx1"/>
              </a:solidFill>
            </a:endParaRPr>
          </a:p>
          <a:p>
            <a:pPr marL="46037" indent="0">
              <a:buNone/>
            </a:pPr>
            <a:endParaRPr lang="en-GB" sz="2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5862253"/>
      </p:ext>
    </p:extLst>
  </p:cSld>
  <p:clrMapOvr>
    <a:masterClrMapping/>
  </p:clrMapOvr>
  <p:transition>
    <p:fade thruBlk="1"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title" idx="4294967295"/>
          </p:nvPr>
        </p:nvSpPr>
        <p:spPr>
          <a:xfrm>
            <a:off x="1" y="0"/>
            <a:ext cx="9905999" cy="1047750"/>
          </a:xfrm>
        </p:spPr>
        <p:txBody>
          <a:bodyPr/>
          <a:lstStyle/>
          <a:p>
            <a:pPr marL="320040" indent="-320040" eaLnBrk="1" fontAlgn="auto" hangingPunct="1">
              <a:spcAft>
                <a:spcPts val="0"/>
              </a:spcAft>
              <a:buClr>
                <a:schemeClr val="accent6">
                  <a:lumMod val="75000"/>
                </a:schemeClr>
              </a:buClr>
              <a:defRPr/>
            </a:pPr>
            <a:r>
              <a:rPr lang="de-DE" sz="3600" dirty="0" err="1"/>
              <a:t>PitStop</a:t>
            </a:r>
            <a:r>
              <a:rPr lang="de-DE" sz="3600" dirty="0"/>
              <a:t> Pro</a:t>
            </a:r>
            <a:endParaRPr lang="en-GB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523874" y="969645"/>
            <a:ext cx="9201151" cy="4869180"/>
          </a:xfrm>
        </p:spPr>
        <p:txBody>
          <a:bodyPr/>
          <a:lstStyle/>
          <a:p>
            <a:pPr>
              <a:buFont typeface="Wingdings" panose="05000000000000000000" pitchFamily="2" charset="2"/>
              <a:buChar char="§"/>
            </a:pPr>
            <a:r>
              <a:rPr lang="en-GB" sz="2400" dirty="0">
                <a:solidFill>
                  <a:schemeClr val="tx1"/>
                </a:solidFill>
              </a:rPr>
              <a:t>We still have several </a:t>
            </a:r>
            <a:r>
              <a:rPr lang="en-GB" sz="2400" dirty="0">
                <a:solidFill>
                  <a:schemeClr val="tx2">
                    <a:lumMod val="90000"/>
                  </a:schemeClr>
                </a:solidFill>
              </a:rPr>
              <a:t>PitStop Pro 17</a:t>
            </a:r>
            <a:r>
              <a:rPr lang="en-GB" sz="2400" dirty="0">
                <a:solidFill>
                  <a:schemeClr val="tx1"/>
                </a:solidFill>
              </a:rPr>
              <a:t> licenses from our old contract with </a:t>
            </a:r>
            <a:r>
              <a:rPr lang="en-GB" sz="2400" dirty="0" err="1">
                <a:solidFill>
                  <a:schemeClr val="tx1"/>
                </a:solidFill>
              </a:rPr>
              <a:t>Enfocus</a:t>
            </a:r>
            <a:r>
              <a:rPr lang="en-GB" sz="2400" dirty="0">
                <a:solidFill>
                  <a:schemeClr val="tx1"/>
                </a:solidFill>
              </a:rPr>
              <a:t> (Impressed GmbH), which are without time limit (49 licenses for 1030 €/year). This contract was cancelled in March 2018.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GB" sz="2400" dirty="0">
                <a:solidFill>
                  <a:schemeClr val="tx1"/>
                </a:solidFill>
              </a:rPr>
              <a:t>New licenses are 125 € apiece, but are only for 1 year from activation date. There is a cut-off at 1300 €, so more than 10 licenses do not cost more.</a:t>
            </a:r>
          </a:p>
          <a:p>
            <a:pPr marL="46037" indent="0">
              <a:buNone/>
            </a:pPr>
            <a:br>
              <a:rPr lang="en-GB" sz="2400" dirty="0">
                <a:solidFill>
                  <a:schemeClr val="tx1"/>
                </a:solidFill>
              </a:rPr>
            </a:br>
            <a:br>
              <a:rPr lang="en-GB" sz="2400" dirty="0">
                <a:solidFill>
                  <a:schemeClr val="tx1"/>
                </a:solidFill>
              </a:rPr>
            </a:br>
            <a:endParaRPr lang="en-GB" sz="2400" dirty="0">
              <a:solidFill>
                <a:schemeClr val="tx1"/>
              </a:solidFill>
            </a:endParaRPr>
          </a:p>
          <a:p>
            <a:pPr marL="46037" indent="0">
              <a:buNone/>
            </a:pPr>
            <a:endParaRPr lang="en-GB" sz="2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0070865"/>
      </p:ext>
    </p:extLst>
  </p:cSld>
  <p:clrMapOvr>
    <a:masterClrMapping/>
  </p:clrMapOvr>
  <p:transition>
    <p:fade thruBlk="1"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title" idx="4294967295"/>
          </p:nvPr>
        </p:nvSpPr>
        <p:spPr>
          <a:xfrm>
            <a:off x="1" y="0"/>
            <a:ext cx="9905999" cy="1047750"/>
          </a:xfrm>
        </p:spPr>
        <p:txBody>
          <a:bodyPr/>
          <a:lstStyle/>
          <a:p>
            <a:pPr marL="320040" indent="-320040" eaLnBrk="1" fontAlgn="auto" hangingPunct="1">
              <a:spcAft>
                <a:spcPts val="0"/>
              </a:spcAft>
              <a:buClr>
                <a:schemeClr val="accent6">
                  <a:lumMod val="75000"/>
                </a:schemeClr>
              </a:buClr>
              <a:defRPr/>
            </a:pPr>
            <a:r>
              <a:rPr lang="de-DE" sz="3600" dirty="0" err="1"/>
              <a:t>PitStop</a:t>
            </a:r>
            <a:r>
              <a:rPr lang="de-DE" sz="3600" dirty="0"/>
              <a:t> Pro</a:t>
            </a:r>
            <a:endParaRPr lang="en-GB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523874" y="969645"/>
            <a:ext cx="9201151" cy="4869180"/>
          </a:xfrm>
        </p:spPr>
        <p:txBody>
          <a:bodyPr/>
          <a:lstStyle/>
          <a:p>
            <a:pPr>
              <a:buFont typeface="Wingdings" panose="05000000000000000000" pitchFamily="2" charset="2"/>
              <a:buChar char="§"/>
            </a:pPr>
            <a:r>
              <a:rPr lang="en-GB" sz="2400" dirty="0">
                <a:solidFill>
                  <a:schemeClr val="tx1"/>
                </a:solidFill>
              </a:rPr>
              <a:t>We still have several </a:t>
            </a:r>
            <a:r>
              <a:rPr lang="en-GB" sz="2400" dirty="0">
                <a:solidFill>
                  <a:schemeClr val="tx2">
                    <a:lumMod val="90000"/>
                  </a:schemeClr>
                </a:solidFill>
              </a:rPr>
              <a:t>PitStop Pro 17</a:t>
            </a:r>
            <a:r>
              <a:rPr lang="en-GB" sz="2400" dirty="0">
                <a:solidFill>
                  <a:schemeClr val="tx1"/>
                </a:solidFill>
              </a:rPr>
              <a:t> licenses from our old contract with </a:t>
            </a:r>
            <a:r>
              <a:rPr lang="en-GB" sz="2400" dirty="0" err="1">
                <a:solidFill>
                  <a:schemeClr val="tx1"/>
                </a:solidFill>
              </a:rPr>
              <a:t>Enfocus</a:t>
            </a:r>
            <a:r>
              <a:rPr lang="en-GB" sz="2400" dirty="0">
                <a:solidFill>
                  <a:schemeClr val="tx1"/>
                </a:solidFill>
              </a:rPr>
              <a:t> (Impressed GmbH), which are without time limit (49 licenses for 1030 €/year). This contract was cancelled in March 2018.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GB" sz="2400" dirty="0">
                <a:solidFill>
                  <a:schemeClr val="tx1"/>
                </a:solidFill>
              </a:rPr>
              <a:t>New licenses are 125 € apiece, but are only for 1 year from activation date. There is a cut-off at 1300 €, so more than 10 licenses do not cost more.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GB" sz="2400" dirty="0">
                <a:solidFill>
                  <a:schemeClr val="tx1"/>
                </a:solidFill>
              </a:rPr>
              <a:t>We are using the 30 day trial for the editorial office.</a:t>
            </a:r>
          </a:p>
          <a:p>
            <a:pPr marL="46037" indent="0">
              <a:buNone/>
            </a:pPr>
            <a:br>
              <a:rPr lang="en-GB" sz="2400" dirty="0">
                <a:solidFill>
                  <a:schemeClr val="tx1"/>
                </a:solidFill>
              </a:rPr>
            </a:br>
            <a:br>
              <a:rPr lang="en-GB" sz="2400" dirty="0">
                <a:solidFill>
                  <a:schemeClr val="tx1"/>
                </a:solidFill>
              </a:rPr>
            </a:br>
            <a:endParaRPr lang="en-GB" sz="2400" dirty="0">
              <a:solidFill>
                <a:schemeClr val="tx1"/>
              </a:solidFill>
            </a:endParaRPr>
          </a:p>
          <a:p>
            <a:pPr marL="46037" indent="0">
              <a:buNone/>
            </a:pPr>
            <a:endParaRPr lang="en-GB" sz="2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8167521"/>
      </p:ext>
    </p:extLst>
  </p:cSld>
  <p:clrMapOvr>
    <a:masterClrMapping/>
  </p:clrMapOvr>
  <p:transition>
    <p:fade thruBlk="1"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title" idx="4294967295"/>
          </p:nvPr>
        </p:nvSpPr>
        <p:spPr>
          <a:xfrm>
            <a:off x="1" y="0"/>
            <a:ext cx="9905999" cy="1047750"/>
          </a:xfrm>
        </p:spPr>
        <p:txBody>
          <a:bodyPr/>
          <a:lstStyle/>
          <a:p>
            <a:pPr marL="320040" indent="-320040" eaLnBrk="1" fontAlgn="auto" hangingPunct="1">
              <a:spcAft>
                <a:spcPts val="0"/>
              </a:spcAft>
              <a:buClr>
                <a:schemeClr val="accent6">
                  <a:lumMod val="75000"/>
                </a:schemeClr>
              </a:buClr>
              <a:defRPr/>
            </a:pPr>
            <a:r>
              <a:rPr lang="de-DE" sz="3600" dirty="0" err="1"/>
              <a:t>PitStop</a:t>
            </a:r>
            <a:r>
              <a:rPr lang="de-DE" sz="3600" dirty="0"/>
              <a:t> Pro</a:t>
            </a:r>
            <a:endParaRPr lang="en-GB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523874" y="969645"/>
            <a:ext cx="9201151" cy="4869180"/>
          </a:xfrm>
        </p:spPr>
        <p:txBody>
          <a:bodyPr/>
          <a:lstStyle/>
          <a:p>
            <a:pPr>
              <a:buFont typeface="Wingdings" panose="05000000000000000000" pitchFamily="2" charset="2"/>
              <a:buChar char="§"/>
            </a:pPr>
            <a:r>
              <a:rPr lang="en-GB" sz="2400" dirty="0">
                <a:solidFill>
                  <a:schemeClr val="tx1"/>
                </a:solidFill>
              </a:rPr>
              <a:t>We still have several </a:t>
            </a:r>
            <a:r>
              <a:rPr lang="en-GB" sz="2400" dirty="0">
                <a:solidFill>
                  <a:schemeClr val="tx2">
                    <a:lumMod val="90000"/>
                  </a:schemeClr>
                </a:solidFill>
              </a:rPr>
              <a:t>PitStop Pro 17</a:t>
            </a:r>
            <a:r>
              <a:rPr lang="en-GB" sz="2400" dirty="0">
                <a:solidFill>
                  <a:schemeClr val="tx1"/>
                </a:solidFill>
              </a:rPr>
              <a:t> licenses from our old contract with </a:t>
            </a:r>
            <a:r>
              <a:rPr lang="en-GB" sz="2400" dirty="0" err="1">
                <a:solidFill>
                  <a:schemeClr val="tx1"/>
                </a:solidFill>
              </a:rPr>
              <a:t>Enfocus</a:t>
            </a:r>
            <a:r>
              <a:rPr lang="en-GB" sz="2400" dirty="0">
                <a:solidFill>
                  <a:schemeClr val="tx1"/>
                </a:solidFill>
              </a:rPr>
              <a:t> (Impressed GmbH), which are without time limit (49 licenses for 1030 €/year). This contract was cancelled in March 2018.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GB" sz="2400" dirty="0">
                <a:solidFill>
                  <a:schemeClr val="tx1"/>
                </a:solidFill>
              </a:rPr>
              <a:t>New licenses are 125 € apiece, but are only for 1 year from activation date. There is a cut-off at 1300 €, so more than 10 licenses do not cost more.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GB" sz="2400" dirty="0">
                <a:solidFill>
                  <a:schemeClr val="tx1"/>
                </a:solidFill>
              </a:rPr>
              <a:t>We are using the 30 day trial for the editorial office.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GB" sz="2400" dirty="0">
                <a:solidFill>
                  <a:schemeClr val="tx1"/>
                </a:solidFill>
              </a:rPr>
              <a:t>The Editor-in-Chief gets a permanent license (</a:t>
            </a:r>
            <a:r>
              <a:rPr lang="en-GB" sz="2400" dirty="0">
                <a:solidFill>
                  <a:schemeClr val="tx2">
                    <a:lumMod val="90000"/>
                  </a:schemeClr>
                </a:solidFill>
              </a:rPr>
              <a:t>PitStop Pro 17</a:t>
            </a:r>
            <a:r>
              <a:rPr lang="en-GB" sz="2400" dirty="0">
                <a:solidFill>
                  <a:schemeClr val="tx1"/>
                </a:solidFill>
              </a:rPr>
              <a:t>) </a:t>
            </a:r>
            <a:br>
              <a:rPr lang="en-GB" sz="2400" dirty="0">
                <a:solidFill>
                  <a:schemeClr val="tx1"/>
                </a:solidFill>
              </a:rPr>
            </a:br>
            <a:r>
              <a:rPr lang="en-GB" sz="2400" dirty="0">
                <a:solidFill>
                  <a:schemeClr val="tx1"/>
                </a:solidFill>
              </a:rPr>
              <a:t>as long as they are compatible with the Acrobat version and when needed.</a:t>
            </a:r>
          </a:p>
          <a:p>
            <a:pPr marL="46037" indent="0">
              <a:buNone/>
            </a:pPr>
            <a:br>
              <a:rPr lang="en-GB" sz="2400" dirty="0">
                <a:solidFill>
                  <a:schemeClr val="tx1"/>
                </a:solidFill>
              </a:rPr>
            </a:br>
            <a:br>
              <a:rPr lang="en-GB" sz="2400" dirty="0">
                <a:solidFill>
                  <a:schemeClr val="tx1"/>
                </a:solidFill>
              </a:rPr>
            </a:br>
            <a:endParaRPr lang="en-GB" sz="2400" dirty="0">
              <a:solidFill>
                <a:schemeClr val="tx1"/>
              </a:solidFill>
            </a:endParaRPr>
          </a:p>
          <a:p>
            <a:pPr marL="46037" indent="0">
              <a:buNone/>
            </a:pPr>
            <a:endParaRPr lang="en-GB" sz="2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0856151"/>
      </p:ext>
    </p:extLst>
  </p:cSld>
  <p:clrMapOvr>
    <a:masterClrMapping/>
  </p:clrMapOvr>
  <p:transition>
    <p:fade thruBlk="1"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title" idx="4294967295"/>
          </p:nvPr>
        </p:nvSpPr>
        <p:spPr>
          <a:xfrm>
            <a:off x="1" y="0"/>
            <a:ext cx="9905999" cy="1047750"/>
          </a:xfrm>
        </p:spPr>
        <p:txBody>
          <a:bodyPr/>
          <a:lstStyle/>
          <a:p>
            <a:pPr marL="320040" indent="-320040" eaLnBrk="1" fontAlgn="auto" hangingPunct="1">
              <a:spcAft>
                <a:spcPts val="0"/>
              </a:spcAft>
              <a:buClr>
                <a:schemeClr val="accent6">
                  <a:lumMod val="75000"/>
                </a:schemeClr>
              </a:buClr>
              <a:defRPr/>
            </a:pPr>
            <a:r>
              <a:rPr lang="de-DE" sz="3600" dirty="0" err="1"/>
              <a:t>PitStop</a:t>
            </a:r>
            <a:r>
              <a:rPr lang="de-DE" sz="3600" dirty="0"/>
              <a:t> Pro</a:t>
            </a:r>
            <a:endParaRPr lang="en-GB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523874" y="969645"/>
            <a:ext cx="9201151" cy="4869180"/>
          </a:xfrm>
        </p:spPr>
        <p:txBody>
          <a:bodyPr/>
          <a:lstStyle/>
          <a:p>
            <a:pPr>
              <a:buFont typeface="Wingdings" panose="05000000000000000000" pitchFamily="2" charset="2"/>
              <a:buChar char="§"/>
            </a:pPr>
            <a:r>
              <a:rPr lang="en-GB" sz="2400" dirty="0">
                <a:solidFill>
                  <a:schemeClr val="tx1"/>
                </a:solidFill>
              </a:rPr>
              <a:t>We still have several </a:t>
            </a:r>
            <a:r>
              <a:rPr lang="en-GB" sz="2400" dirty="0">
                <a:solidFill>
                  <a:schemeClr val="tx2">
                    <a:lumMod val="90000"/>
                  </a:schemeClr>
                </a:solidFill>
              </a:rPr>
              <a:t>PitStop Pro 17</a:t>
            </a:r>
            <a:r>
              <a:rPr lang="en-GB" sz="2400" dirty="0">
                <a:solidFill>
                  <a:schemeClr val="tx1"/>
                </a:solidFill>
              </a:rPr>
              <a:t> licenses from our old contract with </a:t>
            </a:r>
            <a:r>
              <a:rPr lang="en-GB" sz="2400" dirty="0" err="1">
                <a:solidFill>
                  <a:schemeClr val="tx1"/>
                </a:solidFill>
              </a:rPr>
              <a:t>Enfocus</a:t>
            </a:r>
            <a:r>
              <a:rPr lang="en-GB" sz="2400" dirty="0">
                <a:solidFill>
                  <a:schemeClr val="tx1"/>
                </a:solidFill>
              </a:rPr>
              <a:t> (Impressed GmbH), which are without time limit (49 licenses for 1030 €/year). This contract was cancelled in March 2018.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GB" sz="2400" dirty="0">
                <a:solidFill>
                  <a:schemeClr val="tx1"/>
                </a:solidFill>
              </a:rPr>
              <a:t>New licenses are 125 € apiece, but are only for 1 year from activation date. There is a cut-off at 1300 €, so more than 10 licenses do not cost more.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GB" sz="2400" dirty="0">
                <a:solidFill>
                  <a:schemeClr val="tx1"/>
                </a:solidFill>
              </a:rPr>
              <a:t>We are using the 30 day trial for the editorial office.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GB" sz="2400" dirty="0">
                <a:solidFill>
                  <a:schemeClr val="tx1"/>
                </a:solidFill>
              </a:rPr>
              <a:t>The Editor-in-Chief gets a permanent licenses (</a:t>
            </a:r>
            <a:r>
              <a:rPr lang="en-GB" sz="2400" dirty="0">
                <a:solidFill>
                  <a:schemeClr val="tx2">
                    <a:lumMod val="90000"/>
                  </a:schemeClr>
                </a:solidFill>
              </a:rPr>
              <a:t>PitStop Pro 17</a:t>
            </a:r>
            <a:r>
              <a:rPr lang="en-GB" sz="2400" dirty="0">
                <a:solidFill>
                  <a:schemeClr val="tx1"/>
                </a:solidFill>
              </a:rPr>
              <a:t>) as long as they are compatible with the Acrobat version and when needed.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GB" sz="2400" dirty="0">
                <a:solidFill>
                  <a:schemeClr val="tx1"/>
                </a:solidFill>
              </a:rPr>
              <a:t>There seems to be no need for action in 2019.</a:t>
            </a:r>
            <a:br>
              <a:rPr lang="en-GB" sz="2400" dirty="0">
                <a:solidFill>
                  <a:schemeClr val="tx1"/>
                </a:solidFill>
              </a:rPr>
            </a:br>
            <a:br>
              <a:rPr lang="en-GB" sz="2400" dirty="0">
                <a:solidFill>
                  <a:schemeClr val="tx1"/>
                </a:solidFill>
              </a:rPr>
            </a:br>
            <a:br>
              <a:rPr lang="en-GB" sz="2400" dirty="0">
                <a:solidFill>
                  <a:schemeClr val="tx1"/>
                </a:solidFill>
              </a:rPr>
            </a:br>
            <a:endParaRPr lang="en-GB" sz="2400" dirty="0">
              <a:solidFill>
                <a:schemeClr val="tx1"/>
              </a:solidFill>
            </a:endParaRPr>
          </a:p>
          <a:p>
            <a:pPr marL="46037" indent="0">
              <a:buNone/>
            </a:pPr>
            <a:endParaRPr lang="en-GB" sz="2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1439158"/>
      </p:ext>
    </p:extLst>
  </p:cSld>
  <p:clrMapOvr>
    <a:masterClrMapping/>
  </p:clrMapOvr>
  <p:transition>
    <p:fade thruBlk="1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title" idx="4294967295"/>
          </p:nvPr>
        </p:nvSpPr>
        <p:spPr>
          <a:xfrm>
            <a:off x="1" y="0"/>
            <a:ext cx="9905999" cy="774123"/>
          </a:xfrm>
        </p:spPr>
        <p:txBody>
          <a:bodyPr/>
          <a:lstStyle/>
          <a:p>
            <a:pPr marL="320040" indent="-320040" eaLnBrk="1" fontAlgn="auto" hangingPunct="1">
              <a:spcAft>
                <a:spcPts val="0"/>
              </a:spcAft>
              <a:buClr>
                <a:schemeClr val="accent6">
                  <a:lumMod val="75000"/>
                </a:schemeClr>
              </a:buClr>
              <a:defRPr/>
            </a:pPr>
            <a:r>
              <a:rPr lang="en-US" sz="3600" dirty="0"/>
              <a:t>Acrobat Pro</a:t>
            </a:r>
            <a:endParaRPr lang="en-GB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482310" y="594668"/>
            <a:ext cx="9201151" cy="6085201"/>
          </a:xfrm>
        </p:spPr>
        <p:txBody>
          <a:bodyPr/>
          <a:lstStyle/>
          <a:p>
            <a:pPr>
              <a:buFont typeface="Wingdings" panose="05000000000000000000" pitchFamily="2" charset="2"/>
              <a:buChar char="§"/>
            </a:pPr>
            <a:r>
              <a:rPr lang="en-GB" sz="2400" dirty="0">
                <a:solidFill>
                  <a:schemeClr val="tx1"/>
                </a:solidFill>
              </a:rPr>
              <a:t>The Acrobat version found this year is mostly </a:t>
            </a:r>
            <a:br>
              <a:rPr lang="en-GB" sz="2400" dirty="0">
                <a:solidFill>
                  <a:schemeClr val="tx1"/>
                </a:solidFill>
              </a:rPr>
            </a:br>
            <a:r>
              <a:rPr lang="en-GB" sz="2400" dirty="0">
                <a:solidFill>
                  <a:schemeClr val="tx2">
                    <a:lumMod val="90000"/>
                  </a:schemeClr>
                </a:solidFill>
              </a:rPr>
              <a:t>Acrobat Pro 2017</a:t>
            </a:r>
            <a:r>
              <a:rPr lang="en-GB" sz="2400" dirty="0">
                <a:solidFill>
                  <a:schemeClr val="tx1"/>
                </a:solidFill>
              </a:rPr>
              <a:t> or </a:t>
            </a:r>
            <a:r>
              <a:rPr lang="en-GB" sz="2400" dirty="0">
                <a:solidFill>
                  <a:schemeClr val="tx2">
                    <a:lumMod val="90000"/>
                  </a:schemeClr>
                </a:solidFill>
              </a:rPr>
              <a:t>DC</a:t>
            </a:r>
            <a:r>
              <a:rPr lang="en-GB" sz="2400" dirty="0">
                <a:solidFill>
                  <a:schemeClr val="tx1"/>
                </a:solidFill>
              </a:rPr>
              <a:t>, </a:t>
            </a:r>
            <a:br>
              <a:rPr lang="en-GB" sz="2400" dirty="0">
                <a:solidFill>
                  <a:schemeClr val="tx1"/>
                </a:solidFill>
              </a:rPr>
            </a:br>
            <a:r>
              <a:rPr lang="en-GB" sz="2400" dirty="0">
                <a:solidFill>
                  <a:schemeClr val="tx2">
                    <a:lumMod val="90000"/>
                  </a:schemeClr>
                </a:solidFill>
              </a:rPr>
              <a:t>Acrobat X</a:t>
            </a:r>
            <a:r>
              <a:rPr lang="en-GB" sz="2400" dirty="0">
                <a:solidFill>
                  <a:schemeClr val="tx1"/>
                </a:solidFill>
              </a:rPr>
              <a:t> and </a:t>
            </a:r>
            <a:r>
              <a:rPr lang="en-GB" sz="2400" dirty="0">
                <a:solidFill>
                  <a:schemeClr val="tx2">
                    <a:lumMod val="90000"/>
                  </a:schemeClr>
                </a:solidFill>
              </a:rPr>
              <a:t>XI </a:t>
            </a:r>
            <a:r>
              <a:rPr lang="en-GB" sz="2400" dirty="0">
                <a:solidFill>
                  <a:schemeClr val="tx1"/>
                </a:solidFill>
              </a:rPr>
              <a:t>on some private laptops.</a:t>
            </a:r>
          </a:p>
          <a:p>
            <a:pPr marL="46037" indent="0">
              <a:buNone/>
            </a:pPr>
            <a:endParaRPr lang="en-GB" sz="2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3891937"/>
      </p:ext>
    </p:extLst>
  </p:cSld>
  <p:clrMapOvr>
    <a:masterClrMapping/>
  </p:clrMapOvr>
  <p:transition>
    <p:fade thruBlk="1"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title" idx="4294967295"/>
          </p:nvPr>
        </p:nvSpPr>
        <p:spPr>
          <a:xfrm>
            <a:off x="1" y="0"/>
            <a:ext cx="9905999" cy="1047750"/>
          </a:xfrm>
        </p:spPr>
        <p:txBody>
          <a:bodyPr/>
          <a:lstStyle/>
          <a:p>
            <a:pPr marL="320040" indent="-320040" eaLnBrk="1" fontAlgn="auto" hangingPunct="1">
              <a:spcAft>
                <a:spcPts val="0"/>
              </a:spcAft>
              <a:buClr>
                <a:schemeClr val="accent6">
                  <a:lumMod val="75000"/>
                </a:schemeClr>
              </a:buClr>
              <a:defRPr/>
            </a:pPr>
            <a:r>
              <a:rPr lang="en-US" sz="3600" dirty="0"/>
              <a:t>MS Office (Word, PowerPoint, …)</a:t>
            </a:r>
            <a:endParaRPr lang="en-GB" sz="3600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00B4FBFE-39BE-493E-88D9-FF7DAA8D28CC}"/>
              </a:ext>
            </a:extLst>
          </p:cNvPr>
          <p:cNvPicPr>
            <a:picLocks noGrp="1" noChangeAspect="1"/>
          </p:cNvPicPr>
          <p:nvPr>
            <p:ph sz="quarter" idx="1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9689" y="1465475"/>
            <a:ext cx="1824633" cy="2357671"/>
          </a:xfr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89C77AB7-9D5B-4D31-A3E9-073B45C343E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5860" y="1493396"/>
            <a:ext cx="1783628" cy="2378173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57FFE2BE-9641-46D7-A7DF-2AAD55C175E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7078" y="1465475"/>
            <a:ext cx="1869869" cy="24161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5575944"/>
      </p:ext>
    </p:extLst>
  </p:cSld>
  <p:clrMapOvr>
    <a:masterClrMapping/>
  </p:clrMapOvr>
  <p:transition>
    <p:fade thruBlk="1"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title" idx="4294967295"/>
          </p:nvPr>
        </p:nvSpPr>
        <p:spPr>
          <a:xfrm>
            <a:off x="1" y="0"/>
            <a:ext cx="9905999" cy="1047750"/>
          </a:xfrm>
        </p:spPr>
        <p:txBody>
          <a:bodyPr/>
          <a:lstStyle/>
          <a:p>
            <a:pPr marL="320040" indent="-320040" eaLnBrk="1" fontAlgn="auto" hangingPunct="1">
              <a:spcAft>
                <a:spcPts val="0"/>
              </a:spcAft>
              <a:buClr>
                <a:schemeClr val="accent6">
                  <a:lumMod val="75000"/>
                </a:schemeClr>
              </a:buClr>
              <a:defRPr/>
            </a:pPr>
            <a:r>
              <a:rPr lang="en-US" sz="3600" dirty="0"/>
              <a:t>MS Office (Word, PowerPoint, …)</a:t>
            </a:r>
            <a:endParaRPr lang="en-GB" sz="3600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57FFE2BE-9641-46D7-A7DF-2AAD55C175E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7078" y="1465475"/>
            <a:ext cx="1869869" cy="2416123"/>
          </a:xfrm>
          <a:prstGeom prst="rect">
            <a:avLst/>
          </a:prstGeom>
        </p:spPr>
      </p:pic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D110A498-C39D-42E3-8D5F-BCD747C33E75}"/>
              </a:ext>
            </a:extLst>
          </p:cNvPr>
          <p:cNvPicPr>
            <a:picLocks noGrp="1" noChangeAspect="1"/>
          </p:cNvPicPr>
          <p:nvPr>
            <p:ph sz="quarter" idx="13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7636" y="754525"/>
            <a:ext cx="8016915" cy="6027632"/>
          </a:xfrm>
        </p:spPr>
      </p:pic>
    </p:spTree>
    <p:extLst>
      <p:ext uri="{BB962C8B-B14F-4D97-AF65-F5344CB8AC3E}">
        <p14:creationId xmlns:p14="http://schemas.microsoft.com/office/powerpoint/2010/main" val="3584683492"/>
      </p:ext>
    </p:extLst>
  </p:cSld>
  <p:clrMapOvr>
    <a:masterClrMapping/>
  </p:clrMapOvr>
  <p:transition>
    <p:fade thruBlk="1"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title" idx="4294967295"/>
          </p:nvPr>
        </p:nvSpPr>
        <p:spPr>
          <a:xfrm>
            <a:off x="1" y="0"/>
            <a:ext cx="9905999" cy="1047750"/>
          </a:xfrm>
        </p:spPr>
        <p:txBody>
          <a:bodyPr/>
          <a:lstStyle/>
          <a:p>
            <a:pPr marL="320040" indent="-320040" eaLnBrk="1" fontAlgn="auto" hangingPunct="1">
              <a:spcAft>
                <a:spcPts val="0"/>
              </a:spcAft>
              <a:buClr>
                <a:schemeClr val="accent6">
                  <a:lumMod val="75000"/>
                </a:schemeClr>
              </a:buClr>
              <a:defRPr/>
            </a:pPr>
            <a:r>
              <a:rPr lang="en-US" sz="3600" dirty="0"/>
              <a:t>MS Office (Word, PowerPoint, …)</a:t>
            </a:r>
            <a:endParaRPr lang="en-GB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523874" y="969645"/>
            <a:ext cx="9201151" cy="5154930"/>
          </a:xfrm>
        </p:spPr>
        <p:txBody>
          <a:bodyPr/>
          <a:lstStyle/>
          <a:p>
            <a:pPr>
              <a:buFont typeface="Wingdings" panose="05000000000000000000" pitchFamily="2" charset="2"/>
              <a:buChar char="§"/>
            </a:pPr>
            <a:r>
              <a:rPr lang="en-GB" sz="2000" dirty="0">
                <a:solidFill>
                  <a:schemeClr val="tx1"/>
                </a:solidFill>
              </a:rPr>
              <a:t>The versioning of Microsoft Office becomes more and more confusing.</a:t>
            </a:r>
          </a:p>
          <a:p>
            <a:pPr marL="46037" indent="0">
              <a:buClr>
                <a:srgbClr val="00B0F0"/>
              </a:buClr>
              <a:buSzPct val="100000"/>
              <a:buNone/>
            </a:pPr>
            <a:endParaRPr lang="de-DE" sz="2000" dirty="0">
              <a:solidFill>
                <a:schemeClr val="tx2">
                  <a:lumMod val="9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7246688"/>
      </p:ext>
    </p:extLst>
  </p:cSld>
  <p:clrMapOvr>
    <a:masterClrMapping/>
  </p:clrMapOvr>
  <p:transition>
    <p:fade thruBlk="1"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title" idx="4294967295"/>
          </p:nvPr>
        </p:nvSpPr>
        <p:spPr>
          <a:xfrm>
            <a:off x="1" y="0"/>
            <a:ext cx="9905999" cy="1047750"/>
          </a:xfrm>
        </p:spPr>
        <p:txBody>
          <a:bodyPr/>
          <a:lstStyle/>
          <a:p>
            <a:pPr marL="320040" indent="-320040" eaLnBrk="1" fontAlgn="auto" hangingPunct="1">
              <a:spcAft>
                <a:spcPts val="0"/>
              </a:spcAft>
              <a:buClr>
                <a:schemeClr val="accent6">
                  <a:lumMod val="75000"/>
                </a:schemeClr>
              </a:buClr>
              <a:defRPr/>
            </a:pPr>
            <a:r>
              <a:rPr lang="en-US" sz="3600" dirty="0"/>
              <a:t>MS Office (Word, PowerPoint, …)</a:t>
            </a:r>
            <a:endParaRPr lang="en-GB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523874" y="969645"/>
            <a:ext cx="9201151" cy="5154930"/>
          </a:xfrm>
        </p:spPr>
        <p:txBody>
          <a:bodyPr/>
          <a:lstStyle/>
          <a:p>
            <a:pPr>
              <a:buFont typeface="Wingdings" panose="05000000000000000000" pitchFamily="2" charset="2"/>
              <a:buChar char="§"/>
            </a:pPr>
            <a:r>
              <a:rPr lang="en-GB" sz="2000" dirty="0">
                <a:solidFill>
                  <a:schemeClr val="tx1"/>
                </a:solidFill>
              </a:rPr>
              <a:t>The versioning of Microsoft Office becomes more and more confusing.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GB" sz="2000" dirty="0">
                <a:solidFill>
                  <a:schemeClr val="tx1"/>
                </a:solidFill>
              </a:rPr>
              <a:t>Newest version is </a:t>
            </a:r>
            <a:r>
              <a:rPr lang="en-GB" sz="2000" dirty="0">
                <a:solidFill>
                  <a:schemeClr val="tx2">
                    <a:lumMod val="90000"/>
                  </a:schemeClr>
                </a:solidFill>
              </a:rPr>
              <a:t>Office 2019</a:t>
            </a:r>
            <a:r>
              <a:rPr lang="en-GB" sz="2000" dirty="0">
                <a:solidFill>
                  <a:schemeClr val="tx1"/>
                </a:solidFill>
              </a:rPr>
              <a:t>, it is like </a:t>
            </a:r>
            <a:r>
              <a:rPr lang="en-GB" sz="2000" dirty="0">
                <a:solidFill>
                  <a:schemeClr val="tx2">
                    <a:lumMod val="90000"/>
                  </a:schemeClr>
                </a:solidFill>
              </a:rPr>
              <a:t>Office 2016</a:t>
            </a:r>
            <a:r>
              <a:rPr lang="en-GB" sz="2000" dirty="0">
                <a:solidFill>
                  <a:schemeClr val="tx1"/>
                </a:solidFill>
              </a:rPr>
              <a:t> a one-time purchase. </a:t>
            </a:r>
            <a:r>
              <a:rPr lang="en-GB" sz="2000" dirty="0">
                <a:solidFill>
                  <a:schemeClr val="tx2">
                    <a:lumMod val="90000"/>
                  </a:schemeClr>
                </a:solidFill>
              </a:rPr>
              <a:t>Office 365</a:t>
            </a:r>
            <a:r>
              <a:rPr lang="en-GB" sz="2000" dirty="0">
                <a:solidFill>
                  <a:schemeClr val="tx1"/>
                </a:solidFill>
              </a:rPr>
              <a:t> has a subscription plan and offers cloud and mobile devices services.</a:t>
            </a:r>
          </a:p>
          <a:p>
            <a:pPr marL="46037" indent="0">
              <a:buClr>
                <a:srgbClr val="00B0F0"/>
              </a:buClr>
              <a:buSzPct val="100000"/>
              <a:buNone/>
            </a:pPr>
            <a:endParaRPr lang="de-DE" sz="2000" dirty="0">
              <a:solidFill>
                <a:schemeClr val="tx2">
                  <a:lumMod val="90000"/>
                </a:schemeClr>
              </a:solidFill>
            </a:endParaRPr>
          </a:p>
          <a:p>
            <a:pPr marL="46037" indent="0">
              <a:buClr>
                <a:srgbClr val="00B0F0"/>
              </a:buClr>
              <a:buSzPct val="100000"/>
              <a:buNone/>
            </a:pPr>
            <a:endParaRPr lang="de-DE" sz="2000" dirty="0">
              <a:solidFill>
                <a:schemeClr val="tx2">
                  <a:lumMod val="9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065054"/>
      </p:ext>
    </p:extLst>
  </p:cSld>
  <p:clrMapOvr>
    <a:masterClrMapping/>
  </p:clrMapOvr>
  <p:transition>
    <p:fade thruBlk="1"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title" idx="4294967295"/>
          </p:nvPr>
        </p:nvSpPr>
        <p:spPr>
          <a:xfrm>
            <a:off x="1" y="0"/>
            <a:ext cx="9905999" cy="1047750"/>
          </a:xfrm>
        </p:spPr>
        <p:txBody>
          <a:bodyPr/>
          <a:lstStyle/>
          <a:p>
            <a:pPr marL="320040" indent="-320040" eaLnBrk="1" fontAlgn="auto" hangingPunct="1">
              <a:spcAft>
                <a:spcPts val="0"/>
              </a:spcAft>
              <a:buClr>
                <a:schemeClr val="accent6">
                  <a:lumMod val="75000"/>
                </a:schemeClr>
              </a:buClr>
              <a:defRPr/>
            </a:pPr>
            <a:r>
              <a:rPr lang="en-US" sz="3600" dirty="0"/>
              <a:t>MS Office (Word, PowerPoint, …)</a:t>
            </a:r>
            <a:endParaRPr lang="en-GB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523874" y="969645"/>
            <a:ext cx="9201151" cy="5154930"/>
          </a:xfrm>
        </p:spPr>
        <p:txBody>
          <a:bodyPr/>
          <a:lstStyle/>
          <a:p>
            <a:pPr>
              <a:buFont typeface="Wingdings" panose="05000000000000000000" pitchFamily="2" charset="2"/>
              <a:buChar char="§"/>
            </a:pPr>
            <a:r>
              <a:rPr lang="en-GB" sz="2000" dirty="0">
                <a:solidFill>
                  <a:schemeClr val="tx1"/>
                </a:solidFill>
              </a:rPr>
              <a:t>The versioning of Microsoft Office becomes more and more confusing.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GB" sz="2000" dirty="0">
                <a:solidFill>
                  <a:schemeClr val="tx1"/>
                </a:solidFill>
              </a:rPr>
              <a:t>Newest version is </a:t>
            </a:r>
            <a:r>
              <a:rPr lang="en-GB" sz="2000" dirty="0">
                <a:solidFill>
                  <a:schemeClr val="tx2">
                    <a:lumMod val="90000"/>
                  </a:schemeClr>
                </a:solidFill>
              </a:rPr>
              <a:t>Office 2019</a:t>
            </a:r>
            <a:r>
              <a:rPr lang="en-GB" sz="2000" dirty="0">
                <a:solidFill>
                  <a:schemeClr val="tx1"/>
                </a:solidFill>
              </a:rPr>
              <a:t>, it is like </a:t>
            </a:r>
            <a:r>
              <a:rPr lang="en-GB" sz="2000" dirty="0">
                <a:solidFill>
                  <a:schemeClr val="tx2">
                    <a:lumMod val="90000"/>
                  </a:schemeClr>
                </a:solidFill>
              </a:rPr>
              <a:t>Office 2016</a:t>
            </a:r>
            <a:r>
              <a:rPr lang="en-GB" sz="2000" dirty="0">
                <a:solidFill>
                  <a:schemeClr val="tx1"/>
                </a:solidFill>
              </a:rPr>
              <a:t> a one-time purchase. </a:t>
            </a:r>
            <a:r>
              <a:rPr lang="en-GB" sz="2000" dirty="0">
                <a:solidFill>
                  <a:schemeClr val="tx2">
                    <a:lumMod val="90000"/>
                  </a:schemeClr>
                </a:solidFill>
              </a:rPr>
              <a:t>Office 365</a:t>
            </a:r>
            <a:r>
              <a:rPr lang="en-GB" sz="2000" dirty="0">
                <a:solidFill>
                  <a:schemeClr val="tx1"/>
                </a:solidFill>
              </a:rPr>
              <a:t> has a subscription plan and offers cloud and mobile devices services.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GB" sz="2000" dirty="0">
                <a:solidFill>
                  <a:schemeClr val="tx1"/>
                </a:solidFill>
              </a:rPr>
              <a:t>Our template should be compatible with either version.</a:t>
            </a:r>
          </a:p>
          <a:p>
            <a:pPr marL="46037" indent="0">
              <a:buClr>
                <a:srgbClr val="00B0F0"/>
              </a:buClr>
              <a:buSzPct val="100000"/>
              <a:buNone/>
            </a:pPr>
            <a:endParaRPr lang="de-DE" sz="2000" dirty="0">
              <a:solidFill>
                <a:schemeClr val="tx2">
                  <a:lumMod val="90000"/>
                </a:schemeClr>
              </a:solidFill>
            </a:endParaRPr>
          </a:p>
          <a:p>
            <a:pPr marL="46037" indent="0">
              <a:buClr>
                <a:srgbClr val="00B0F0"/>
              </a:buClr>
              <a:buSzPct val="100000"/>
              <a:buNone/>
            </a:pPr>
            <a:endParaRPr lang="de-DE" sz="2000" dirty="0">
              <a:solidFill>
                <a:schemeClr val="tx2">
                  <a:lumMod val="9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3221535"/>
      </p:ext>
    </p:extLst>
  </p:cSld>
  <p:clrMapOvr>
    <a:masterClrMapping/>
  </p:clrMapOvr>
  <p:transition>
    <p:fade thruBlk="1"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title" idx="4294967295"/>
          </p:nvPr>
        </p:nvSpPr>
        <p:spPr>
          <a:xfrm>
            <a:off x="1" y="0"/>
            <a:ext cx="9905999" cy="1047750"/>
          </a:xfrm>
        </p:spPr>
        <p:txBody>
          <a:bodyPr/>
          <a:lstStyle/>
          <a:p>
            <a:pPr marL="320040" indent="-320040" eaLnBrk="1" fontAlgn="auto" hangingPunct="1">
              <a:spcAft>
                <a:spcPts val="0"/>
              </a:spcAft>
              <a:buClr>
                <a:schemeClr val="accent6">
                  <a:lumMod val="75000"/>
                </a:schemeClr>
              </a:buClr>
              <a:defRPr/>
            </a:pPr>
            <a:r>
              <a:rPr lang="en-US" sz="3600" dirty="0"/>
              <a:t>MS Office (Word, PowerPoint, …)</a:t>
            </a:r>
            <a:endParaRPr lang="en-GB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523874" y="969645"/>
            <a:ext cx="9201151" cy="5154930"/>
          </a:xfrm>
        </p:spPr>
        <p:txBody>
          <a:bodyPr/>
          <a:lstStyle/>
          <a:p>
            <a:pPr>
              <a:buFont typeface="Wingdings" panose="05000000000000000000" pitchFamily="2" charset="2"/>
              <a:buChar char="§"/>
            </a:pPr>
            <a:r>
              <a:rPr lang="en-GB" sz="2000" dirty="0">
                <a:solidFill>
                  <a:schemeClr val="tx1"/>
                </a:solidFill>
              </a:rPr>
              <a:t>The versioning of Microsoft Office becomes more and more confusing.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GB" sz="2000" dirty="0">
                <a:solidFill>
                  <a:schemeClr val="tx1"/>
                </a:solidFill>
              </a:rPr>
              <a:t>Newest version is </a:t>
            </a:r>
            <a:r>
              <a:rPr lang="en-GB" sz="2000" dirty="0">
                <a:solidFill>
                  <a:schemeClr val="tx2">
                    <a:lumMod val="90000"/>
                  </a:schemeClr>
                </a:solidFill>
              </a:rPr>
              <a:t>Office 2019</a:t>
            </a:r>
            <a:r>
              <a:rPr lang="en-GB" sz="2000" dirty="0">
                <a:solidFill>
                  <a:schemeClr val="tx1"/>
                </a:solidFill>
              </a:rPr>
              <a:t>, it is like </a:t>
            </a:r>
            <a:r>
              <a:rPr lang="en-GB" sz="2000" dirty="0">
                <a:solidFill>
                  <a:schemeClr val="tx2">
                    <a:lumMod val="90000"/>
                  </a:schemeClr>
                </a:solidFill>
              </a:rPr>
              <a:t>Office 2016</a:t>
            </a:r>
            <a:r>
              <a:rPr lang="en-GB" sz="2000" dirty="0">
                <a:solidFill>
                  <a:schemeClr val="tx1"/>
                </a:solidFill>
              </a:rPr>
              <a:t> a one-time purchase. </a:t>
            </a:r>
            <a:r>
              <a:rPr lang="en-GB" sz="2000" dirty="0">
                <a:solidFill>
                  <a:schemeClr val="tx2">
                    <a:lumMod val="90000"/>
                  </a:schemeClr>
                </a:solidFill>
              </a:rPr>
              <a:t>Office 365</a:t>
            </a:r>
            <a:r>
              <a:rPr lang="en-GB" sz="2000" dirty="0">
                <a:solidFill>
                  <a:schemeClr val="tx1"/>
                </a:solidFill>
              </a:rPr>
              <a:t> has a subscription plan and offers cloud and mobile devices services.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GB" sz="2000" dirty="0">
                <a:solidFill>
                  <a:schemeClr val="tx1"/>
                </a:solidFill>
              </a:rPr>
              <a:t>Our template should be compatible with either version.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de-DE" sz="2000" dirty="0">
                <a:solidFill>
                  <a:schemeClr val="tx1"/>
                </a:solidFill>
              </a:rPr>
              <a:t>A</a:t>
            </a:r>
            <a:r>
              <a:rPr lang="en-GB" sz="2000" dirty="0">
                <a:solidFill>
                  <a:schemeClr val="tx1"/>
                </a:solidFill>
              </a:rPr>
              <a:t> 30 day trial license could be used in the editorial office </a:t>
            </a:r>
            <a:br>
              <a:rPr lang="en-GB" sz="2000" dirty="0">
                <a:solidFill>
                  <a:schemeClr val="tx1"/>
                </a:solidFill>
              </a:rPr>
            </a:br>
            <a:r>
              <a:rPr lang="en-GB" sz="2000" dirty="0">
                <a:solidFill>
                  <a:schemeClr val="tx1"/>
                </a:solidFill>
              </a:rPr>
              <a:t>(this had been tried for COOL’17 with MS Office, Acrobat and PitStop).</a:t>
            </a:r>
          </a:p>
          <a:p>
            <a:pPr marL="46037" indent="0">
              <a:buClr>
                <a:srgbClr val="00B0F0"/>
              </a:buClr>
              <a:buSzPct val="100000"/>
              <a:buNone/>
            </a:pPr>
            <a:endParaRPr lang="de-DE" sz="2000" dirty="0">
              <a:solidFill>
                <a:schemeClr val="tx2">
                  <a:lumMod val="90000"/>
                </a:schemeClr>
              </a:solidFill>
            </a:endParaRPr>
          </a:p>
          <a:p>
            <a:pPr marL="46037" indent="0">
              <a:buClr>
                <a:srgbClr val="00B0F0"/>
              </a:buClr>
              <a:buSzPct val="100000"/>
              <a:buNone/>
            </a:pPr>
            <a:endParaRPr lang="de-DE" sz="2000" dirty="0">
              <a:solidFill>
                <a:schemeClr val="tx2">
                  <a:lumMod val="9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8674060"/>
      </p:ext>
    </p:extLst>
  </p:cSld>
  <p:clrMapOvr>
    <a:masterClrMapping/>
  </p:clrMapOvr>
  <p:transition>
    <p:fade thruBlk="1"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title" idx="4294967295"/>
          </p:nvPr>
        </p:nvSpPr>
        <p:spPr>
          <a:xfrm>
            <a:off x="1" y="0"/>
            <a:ext cx="9905999" cy="829519"/>
          </a:xfrm>
        </p:spPr>
        <p:txBody>
          <a:bodyPr/>
          <a:lstStyle/>
          <a:p>
            <a:pPr marL="320040" indent="-320040" eaLnBrk="1" fontAlgn="auto" hangingPunct="1">
              <a:spcAft>
                <a:spcPts val="0"/>
              </a:spcAft>
              <a:buClr>
                <a:schemeClr val="accent6">
                  <a:lumMod val="75000"/>
                </a:schemeClr>
              </a:buClr>
              <a:defRPr/>
            </a:pPr>
            <a:r>
              <a:rPr lang="en-US" sz="3600" dirty="0"/>
              <a:t>L</a:t>
            </a:r>
            <a:r>
              <a:rPr lang="en-US" sz="5300" baseline="10000" dirty="0"/>
              <a:t>A</a:t>
            </a:r>
            <a:r>
              <a:rPr lang="en-US" sz="3600" dirty="0"/>
              <a:t>T</a:t>
            </a:r>
            <a:r>
              <a:rPr lang="en-US" sz="6000" baseline="-20000" dirty="0"/>
              <a:t>E</a:t>
            </a:r>
            <a:r>
              <a:rPr lang="en-US" sz="3600" dirty="0"/>
              <a:t>X</a:t>
            </a:r>
            <a:endParaRPr lang="en-GB" sz="3600" dirty="0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7BCDBFEC-3692-4C35-9478-A34859042B61}"/>
              </a:ext>
            </a:extLst>
          </p:cNvPr>
          <p:cNvPicPr>
            <a:picLocks noGrp="1" noChangeAspect="1"/>
          </p:cNvPicPr>
          <p:nvPr>
            <p:ph sz="quarter" idx="13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2437097" y="788988"/>
            <a:ext cx="5068318" cy="4519612"/>
          </a:xfrm>
        </p:spPr>
      </p:pic>
    </p:spTree>
    <p:extLst>
      <p:ext uri="{BB962C8B-B14F-4D97-AF65-F5344CB8AC3E}">
        <p14:creationId xmlns:p14="http://schemas.microsoft.com/office/powerpoint/2010/main" val="3806768597"/>
      </p:ext>
    </p:extLst>
  </p:cSld>
  <p:clrMapOvr>
    <a:masterClrMapping/>
  </p:clrMapOvr>
  <p:transition>
    <p:fade thruBlk="1"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title" idx="4294967295"/>
          </p:nvPr>
        </p:nvSpPr>
        <p:spPr>
          <a:xfrm>
            <a:off x="1" y="0"/>
            <a:ext cx="9905999" cy="829519"/>
          </a:xfrm>
        </p:spPr>
        <p:txBody>
          <a:bodyPr/>
          <a:lstStyle/>
          <a:p>
            <a:pPr marL="320040" indent="-320040" eaLnBrk="1" fontAlgn="auto" hangingPunct="1">
              <a:spcAft>
                <a:spcPts val="0"/>
              </a:spcAft>
              <a:buClr>
                <a:schemeClr val="accent6">
                  <a:lumMod val="75000"/>
                </a:schemeClr>
              </a:buClr>
              <a:defRPr/>
            </a:pPr>
            <a:r>
              <a:rPr lang="en-US" sz="3600" dirty="0"/>
              <a:t>L</a:t>
            </a:r>
            <a:r>
              <a:rPr lang="en-US" sz="5300" baseline="10000" dirty="0"/>
              <a:t>A</a:t>
            </a:r>
            <a:r>
              <a:rPr lang="en-US" sz="3600" dirty="0"/>
              <a:t>T</a:t>
            </a:r>
            <a:r>
              <a:rPr lang="en-US" sz="6000" baseline="-20000" dirty="0"/>
              <a:t>E</a:t>
            </a:r>
            <a:r>
              <a:rPr lang="en-US" sz="3600" dirty="0"/>
              <a:t>X</a:t>
            </a:r>
            <a:endParaRPr lang="en-GB" sz="36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E85A63D-F554-40EA-972D-49847D893A89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701955" y="789248"/>
            <a:ext cx="8538501" cy="4519673"/>
          </a:xfrm>
        </p:spPr>
        <p:txBody>
          <a:bodyPr/>
          <a:lstStyle/>
          <a:p>
            <a:pPr>
              <a:buFont typeface="Wingdings" panose="05000000000000000000" pitchFamily="2" charset="2"/>
              <a:buChar char="§"/>
            </a:pPr>
            <a:r>
              <a:rPr lang="en-US" sz="2000" b="1" dirty="0">
                <a:solidFill>
                  <a:schemeClr val="tx1"/>
                </a:solidFill>
                <a:effectLst>
                  <a:reflection blurRad="6350" stA="55000" endA="300" endPos="45500" dir="5400000" sy="-100000" algn="bl" rotWithShape="0"/>
                </a:effectLst>
                <a:ea typeface="+mj-ea"/>
                <a:cs typeface="+mj-cs"/>
              </a:rPr>
              <a:t> L</a:t>
            </a:r>
            <a:r>
              <a:rPr lang="en-US" sz="2000" b="1" baseline="10000" dirty="0">
                <a:solidFill>
                  <a:schemeClr val="tx1"/>
                </a:solidFill>
                <a:effectLst>
                  <a:reflection blurRad="6350" stA="55000" endA="300" endPos="45500" dir="5400000" sy="-100000" algn="bl" rotWithShape="0"/>
                </a:effectLst>
                <a:ea typeface="+mj-ea"/>
                <a:cs typeface="+mj-cs"/>
              </a:rPr>
              <a:t>A</a:t>
            </a:r>
            <a:r>
              <a:rPr lang="en-US" sz="2000" b="1" dirty="0">
                <a:solidFill>
                  <a:schemeClr val="tx1"/>
                </a:solidFill>
                <a:effectLst>
                  <a:reflection blurRad="6350" stA="55000" endA="300" endPos="45500" dir="5400000" sy="-100000" algn="bl" rotWithShape="0"/>
                </a:effectLst>
                <a:ea typeface="+mj-ea"/>
                <a:cs typeface="+mj-cs"/>
              </a:rPr>
              <a:t>T</a:t>
            </a:r>
            <a:r>
              <a:rPr lang="en-US" sz="2000" b="1" baseline="-20000" dirty="0">
                <a:solidFill>
                  <a:schemeClr val="tx1"/>
                </a:solidFill>
                <a:effectLst>
                  <a:reflection blurRad="6350" stA="55000" endA="300" endPos="45500" dir="5400000" sy="-100000" algn="bl" rotWithShape="0"/>
                </a:effectLst>
                <a:ea typeface="+mj-ea"/>
                <a:cs typeface="+mj-cs"/>
              </a:rPr>
              <a:t>E</a:t>
            </a:r>
            <a:r>
              <a:rPr lang="en-US" sz="2000" b="1" dirty="0">
                <a:solidFill>
                  <a:schemeClr val="tx1"/>
                </a:solidFill>
                <a:effectLst>
                  <a:reflection blurRad="6350" stA="55000" endA="300" endPos="45500" dir="5400000" sy="-100000" algn="bl" rotWithShape="0"/>
                </a:effectLst>
                <a:ea typeface="+mj-ea"/>
                <a:cs typeface="+mj-cs"/>
              </a:rPr>
              <a:t>X</a:t>
            </a:r>
            <a:r>
              <a:rPr lang="en-US" sz="2400" b="1" dirty="0">
                <a:solidFill>
                  <a:schemeClr val="tx1"/>
                </a:solidFill>
                <a:effectLst>
                  <a:reflection blurRad="6350" stA="55000" endA="300" endPos="45500" dir="5400000" sy="-100000" algn="bl" rotWithShape="0"/>
                </a:effectLst>
                <a:ea typeface="+mj-ea"/>
                <a:cs typeface="+mj-cs"/>
              </a:rPr>
              <a:t> </a:t>
            </a:r>
            <a:r>
              <a:rPr lang="en-GB" sz="2400" dirty="0">
                <a:solidFill>
                  <a:schemeClr val="tx1"/>
                </a:solidFill>
              </a:rPr>
              <a:t>is stable and closing in on version </a:t>
            </a:r>
            <a:r>
              <a:rPr lang="el-GR" sz="2400" dirty="0">
                <a:solidFill>
                  <a:schemeClr val="tx1"/>
                </a:solidFill>
                <a:latin typeface="Trebuchet MS" panose="020B0603020202020204" pitchFamily="34" charset="0"/>
              </a:rPr>
              <a:t>π</a:t>
            </a:r>
            <a:r>
              <a:rPr lang="de-DE" sz="2400" dirty="0">
                <a:solidFill>
                  <a:schemeClr val="tx1"/>
                </a:solidFill>
                <a:latin typeface="Trebuchet MS" panose="020B0603020202020204" pitchFamily="34" charset="0"/>
              </a:rPr>
              <a:t>.</a:t>
            </a:r>
            <a:endParaRPr lang="en-GB" sz="2400" dirty="0">
              <a:solidFill>
                <a:schemeClr val="tx1"/>
              </a:solidFill>
            </a:endParaRPr>
          </a:p>
          <a:p>
            <a:pPr>
              <a:buFont typeface="Wingdings" panose="05000000000000000000" pitchFamily="2" charset="2"/>
              <a:buChar char="§"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13621125"/>
      </p:ext>
    </p:extLst>
  </p:cSld>
  <p:clrMapOvr>
    <a:masterClrMapping/>
  </p:clrMapOvr>
  <p:transition>
    <p:fade thruBlk="1"/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title" idx="4294967295"/>
          </p:nvPr>
        </p:nvSpPr>
        <p:spPr>
          <a:xfrm>
            <a:off x="1" y="0"/>
            <a:ext cx="9905999" cy="829519"/>
          </a:xfrm>
        </p:spPr>
        <p:txBody>
          <a:bodyPr/>
          <a:lstStyle/>
          <a:p>
            <a:pPr marL="320040" indent="-320040" eaLnBrk="1" fontAlgn="auto" hangingPunct="1">
              <a:spcAft>
                <a:spcPts val="0"/>
              </a:spcAft>
              <a:buClr>
                <a:schemeClr val="accent6">
                  <a:lumMod val="75000"/>
                </a:schemeClr>
              </a:buClr>
              <a:defRPr/>
            </a:pPr>
            <a:r>
              <a:rPr lang="en-US" sz="3600" dirty="0"/>
              <a:t>L</a:t>
            </a:r>
            <a:r>
              <a:rPr lang="en-US" sz="5300" baseline="10000" dirty="0"/>
              <a:t>A</a:t>
            </a:r>
            <a:r>
              <a:rPr lang="en-US" sz="3600" dirty="0"/>
              <a:t>T</a:t>
            </a:r>
            <a:r>
              <a:rPr lang="en-US" sz="6000" baseline="-20000" dirty="0"/>
              <a:t>E</a:t>
            </a:r>
            <a:r>
              <a:rPr lang="en-US" sz="3600" dirty="0"/>
              <a:t>X</a:t>
            </a:r>
            <a:endParaRPr lang="en-GB" sz="36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E85A63D-F554-40EA-972D-49847D893A89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701955" y="789248"/>
            <a:ext cx="8538501" cy="4519673"/>
          </a:xfrm>
        </p:spPr>
        <p:txBody>
          <a:bodyPr/>
          <a:lstStyle/>
          <a:p>
            <a:pPr>
              <a:buFont typeface="Wingdings" panose="05000000000000000000" pitchFamily="2" charset="2"/>
              <a:buChar char="§"/>
            </a:pPr>
            <a:r>
              <a:rPr lang="en-US" sz="2000" b="1" dirty="0">
                <a:solidFill>
                  <a:schemeClr val="tx1"/>
                </a:solidFill>
                <a:effectLst>
                  <a:reflection blurRad="6350" stA="55000" endA="300" endPos="45500" dir="5400000" sy="-100000" algn="bl" rotWithShape="0"/>
                </a:effectLst>
                <a:ea typeface="+mj-ea"/>
                <a:cs typeface="+mj-cs"/>
              </a:rPr>
              <a:t> L</a:t>
            </a:r>
            <a:r>
              <a:rPr lang="en-US" sz="2000" b="1" baseline="10000" dirty="0">
                <a:solidFill>
                  <a:schemeClr val="tx1"/>
                </a:solidFill>
                <a:effectLst>
                  <a:reflection blurRad="6350" stA="55000" endA="300" endPos="45500" dir="5400000" sy="-100000" algn="bl" rotWithShape="0"/>
                </a:effectLst>
                <a:ea typeface="+mj-ea"/>
                <a:cs typeface="+mj-cs"/>
              </a:rPr>
              <a:t>A</a:t>
            </a:r>
            <a:r>
              <a:rPr lang="en-US" sz="2000" b="1" dirty="0">
                <a:solidFill>
                  <a:schemeClr val="tx1"/>
                </a:solidFill>
                <a:effectLst>
                  <a:reflection blurRad="6350" stA="55000" endA="300" endPos="45500" dir="5400000" sy="-100000" algn="bl" rotWithShape="0"/>
                </a:effectLst>
                <a:ea typeface="+mj-ea"/>
                <a:cs typeface="+mj-cs"/>
              </a:rPr>
              <a:t>T</a:t>
            </a:r>
            <a:r>
              <a:rPr lang="en-US" sz="2000" b="1" baseline="-20000" dirty="0">
                <a:solidFill>
                  <a:schemeClr val="tx1"/>
                </a:solidFill>
                <a:effectLst>
                  <a:reflection blurRad="6350" stA="55000" endA="300" endPos="45500" dir="5400000" sy="-100000" algn="bl" rotWithShape="0"/>
                </a:effectLst>
                <a:ea typeface="+mj-ea"/>
                <a:cs typeface="+mj-cs"/>
              </a:rPr>
              <a:t>E</a:t>
            </a:r>
            <a:r>
              <a:rPr lang="en-US" sz="2000" b="1" dirty="0">
                <a:solidFill>
                  <a:schemeClr val="tx1"/>
                </a:solidFill>
                <a:effectLst>
                  <a:reflection blurRad="6350" stA="55000" endA="300" endPos="45500" dir="5400000" sy="-100000" algn="bl" rotWithShape="0"/>
                </a:effectLst>
                <a:ea typeface="+mj-ea"/>
                <a:cs typeface="+mj-cs"/>
              </a:rPr>
              <a:t>X</a:t>
            </a:r>
            <a:r>
              <a:rPr lang="en-US" sz="2400" b="1" dirty="0">
                <a:solidFill>
                  <a:schemeClr val="tx1"/>
                </a:solidFill>
                <a:effectLst>
                  <a:reflection blurRad="6350" stA="55000" endA="300" endPos="45500" dir="5400000" sy="-100000" algn="bl" rotWithShape="0"/>
                </a:effectLst>
                <a:ea typeface="+mj-ea"/>
                <a:cs typeface="+mj-cs"/>
              </a:rPr>
              <a:t> </a:t>
            </a:r>
            <a:r>
              <a:rPr lang="en-GB" sz="2400" dirty="0">
                <a:solidFill>
                  <a:schemeClr val="tx1"/>
                </a:solidFill>
              </a:rPr>
              <a:t>is stable and closing in on version </a:t>
            </a:r>
            <a:r>
              <a:rPr lang="el-GR" sz="2400" dirty="0">
                <a:solidFill>
                  <a:schemeClr val="tx1"/>
                </a:solidFill>
                <a:latin typeface="Trebuchet MS" panose="020B0603020202020204" pitchFamily="34" charset="0"/>
              </a:rPr>
              <a:t>π</a:t>
            </a:r>
            <a:r>
              <a:rPr lang="de-DE" sz="2400" dirty="0">
                <a:solidFill>
                  <a:schemeClr val="tx1"/>
                </a:solidFill>
                <a:latin typeface="Trebuchet MS" panose="020B0603020202020204" pitchFamily="34" charset="0"/>
              </a:rPr>
              <a:t>.</a:t>
            </a:r>
            <a:endParaRPr lang="en-GB" sz="2400" dirty="0">
              <a:solidFill>
                <a:schemeClr val="tx1"/>
              </a:solidFill>
            </a:endParaRPr>
          </a:p>
          <a:p>
            <a:pPr>
              <a:buFont typeface="Wingdings" panose="05000000000000000000" pitchFamily="2" charset="2"/>
              <a:buChar char="§"/>
            </a:pPr>
            <a:r>
              <a:rPr lang="en-GB" sz="2400" dirty="0">
                <a:solidFill>
                  <a:schemeClr val="tx1"/>
                </a:solidFill>
              </a:rPr>
              <a:t> </a:t>
            </a:r>
            <a:r>
              <a:rPr lang="en-GB" sz="2400" dirty="0" err="1">
                <a:solidFill>
                  <a:schemeClr val="tx1"/>
                </a:solidFill>
              </a:rPr>
              <a:t>Recommanded</a:t>
            </a:r>
            <a:r>
              <a:rPr lang="en-GB" sz="2400" dirty="0">
                <a:solidFill>
                  <a:schemeClr val="tx1"/>
                </a:solidFill>
              </a:rPr>
              <a:t> installation is </a:t>
            </a:r>
            <a:r>
              <a:rPr lang="en-GB" sz="2400" dirty="0" err="1">
                <a:solidFill>
                  <a:schemeClr val="tx1"/>
                </a:solidFill>
              </a:rPr>
              <a:t>MiKT</a:t>
            </a:r>
            <a:r>
              <a:rPr lang="en-GB" sz="3200" baseline="-20000" dirty="0" err="1">
                <a:solidFill>
                  <a:schemeClr val="tx1"/>
                </a:solidFill>
              </a:rPr>
              <a:t>E</a:t>
            </a:r>
            <a:r>
              <a:rPr lang="en-GB" sz="2400" dirty="0" err="1">
                <a:solidFill>
                  <a:schemeClr val="tx1"/>
                </a:solidFill>
              </a:rPr>
              <a:t>X</a:t>
            </a:r>
            <a:r>
              <a:rPr lang="en-GB" sz="2400" dirty="0">
                <a:solidFill>
                  <a:schemeClr val="tx1"/>
                </a:solidFill>
              </a:rPr>
              <a:t> as it automatically</a:t>
            </a:r>
            <a:br>
              <a:rPr lang="en-GB" sz="2400" dirty="0">
                <a:solidFill>
                  <a:schemeClr val="tx1"/>
                </a:solidFill>
              </a:rPr>
            </a:br>
            <a:r>
              <a:rPr lang="en-GB" sz="2400" dirty="0">
                <a:solidFill>
                  <a:schemeClr val="tx1"/>
                </a:solidFill>
              </a:rPr>
              <a:t> loads all requested packages and files from the internet.</a:t>
            </a:r>
          </a:p>
          <a:p>
            <a:pPr marL="46037" indent="0"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03068804"/>
      </p:ext>
    </p:extLst>
  </p:cSld>
  <p:clrMapOvr>
    <a:masterClrMapping/>
  </p:clrMapOvr>
  <p:transition>
    <p:fade thruBlk="1"/>
  </p:transition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title" idx="4294967295"/>
          </p:nvPr>
        </p:nvSpPr>
        <p:spPr>
          <a:xfrm>
            <a:off x="1" y="0"/>
            <a:ext cx="9905999" cy="829519"/>
          </a:xfrm>
        </p:spPr>
        <p:txBody>
          <a:bodyPr/>
          <a:lstStyle/>
          <a:p>
            <a:pPr marL="320040" indent="-320040" eaLnBrk="1" fontAlgn="auto" hangingPunct="1">
              <a:spcAft>
                <a:spcPts val="0"/>
              </a:spcAft>
              <a:buClr>
                <a:schemeClr val="accent6">
                  <a:lumMod val="75000"/>
                </a:schemeClr>
              </a:buClr>
              <a:defRPr/>
            </a:pPr>
            <a:r>
              <a:rPr lang="en-US" sz="3600" dirty="0"/>
              <a:t>L</a:t>
            </a:r>
            <a:r>
              <a:rPr lang="en-US" sz="5300" baseline="10000" dirty="0"/>
              <a:t>A</a:t>
            </a:r>
            <a:r>
              <a:rPr lang="en-US" sz="3600" dirty="0"/>
              <a:t>T</a:t>
            </a:r>
            <a:r>
              <a:rPr lang="en-US" sz="6000" baseline="-20000" dirty="0"/>
              <a:t>E</a:t>
            </a:r>
            <a:r>
              <a:rPr lang="en-US" sz="3600" dirty="0"/>
              <a:t>X</a:t>
            </a:r>
            <a:endParaRPr lang="en-GB" sz="36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E85A63D-F554-40EA-972D-49847D893A89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701955" y="789248"/>
            <a:ext cx="8538501" cy="4519673"/>
          </a:xfrm>
        </p:spPr>
        <p:txBody>
          <a:bodyPr/>
          <a:lstStyle/>
          <a:p>
            <a:pPr>
              <a:buFont typeface="Wingdings" panose="05000000000000000000" pitchFamily="2" charset="2"/>
              <a:buChar char="§"/>
            </a:pPr>
            <a:r>
              <a:rPr lang="en-US" sz="2000" b="1" dirty="0">
                <a:solidFill>
                  <a:schemeClr val="tx1"/>
                </a:solidFill>
                <a:effectLst>
                  <a:reflection blurRad="6350" stA="55000" endA="300" endPos="45500" dir="5400000" sy="-100000" algn="bl" rotWithShape="0"/>
                </a:effectLst>
                <a:ea typeface="+mj-ea"/>
                <a:cs typeface="+mj-cs"/>
              </a:rPr>
              <a:t> L</a:t>
            </a:r>
            <a:r>
              <a:rPr lang="en-US" sz="2000" b="1" baseline="10000" dirty="0">
                <a:solidFill>
                  <a:schemeClr val="tx1"/>
                </a:solidFill>
                <a:effectLst>
                  <a:reflection blurRad="6350" stA="55000" endA="300" endPos="45500" dir="5400000" sy="-100000" algn="bl" rotWithShape="0"/>
                </a:effectLst>
                <a:ea typeface="+mj-ea"/>
                <a:cs typeface="+mj-cs"/>
              </a:rPr>
              <a:t>A</a:t>
            </a:r>
            <a:r>
              <a:rPr lang="en-US" sz="2000" b="1" dirty="0">
                <a:solidFill>
                  <a:schemeClr val="tx1"/>
                </a:solidFill>
                <a:effectLst>
                  <a:reflection blurRad="6350" stA="55000" endA="300" endPos="45500" dir="5400000" sy="-100000" algn="bl" rotWithShape="0"/>
                </a:effectLst>
                <a:ea typeface="+mj-ea"/>
                <a:cs typeface="+mj-cs"/>
              </a:rPr>
              <a:t>T</a:t>
            </a:r>
            <a:r>
              <a:rPr lang="en-US" sz="2000" b="1" baseline="-20000" dirty="0">
                <a:solidFill>
                  <a:schemeClr val="tx1"/>
                </a:solidFill>
                <a:effectLst>
                  <a:reflection blurRad="6350" stA="55000" endA="300" endPos="45500" dir="5400000" sy="-100000" algn="bl" rotWithShape="0"/>
                </a:effectLst>
                <a:ea typeface="+mj-ea"/>
                <a:cs typeface="+mj-cs"/>
              </a:rPr>
              <a:t>E</a:t>
            </a:r>
            <a:r>
              <a:rPr lang="en-US" sz="2000" b="1" dirty="0">
                <a:solidFill>
                  <a:schemeClr val="tx1"/>
                </a:solidFill>
                <a:effectLst>
                  <a:reflection blurRad="6350" stA="55000" endA="300" endPos="45500" dir="5400000" sy="-100000" algn="bl" rotWithShape="0"/>
                </a:effectLst>
                <a:ea typeface="+mj-ea"/>
                <a:cs typeface="+mj-cs"/>
              </a:rPr>
              <a:t>X</a:t>
            </a:r>
            <a:r>
              <a:rPr lang="en-US" sz="2400" b="1" dirty="0">
                <a:solidFill>
                  <a:schemeClr val="tx1"/>
                </a:solidFill>
                <a:effectLst>
                  <a:reflection blurRad="6350" stA="55000" endA="300" endPos="45500" dir="5400000" sy="-100000" algn="bl" rotWithShape="0"/>
                </a:effectLst>
                <a:ea typeface="+mj-ea"/>
                <a:cs typeface="+mj-cs"/>
              </a:rPr>
              <a:t> </a:t>
            </a:r>
            <a:r>
              <a:rPr lang="en-GB" sz="2400" dirty="0">
                <a:solidFill>
                  <a:schemeClr val="tx1"/>
                </a:solidFill>
              </a:rPr>
              <a:t>is stable and closing in on version </a:t>
            </a:r>
            <a:r>
              <a:rPr lang="el-GR" sz="2400" dirty="0">
                <a:solidFill>
                  <a:schemeClr val="tx1"/>
                </a:solidFill>
                <a:latin typeface="Trebuchet MS" panose="020B0603020202020204" pitchFamily="34" charset="0"/>
              </a:rPr>
              <a:t>π</a:t>
            </a:r>
            <a:r>
              <a:rPr lang="de-DE" sz="2400" dirty="0">
                <a:solidFill>
                  <a:schemeClr val="tx1"/>
                </a:solidFill>
                <a:latin typeface="Trebuchet MS" panose="020B0603020202020204" pitchFamily="34" charset="0"/>
              </a:rPr>
              <a:t>.</a:t>
            </a:r>
            <a:endParaRPr lang="en-GB" sz="2400" dirty="0">
              <a:solidFill>
                <a:schemeClr val="tx1"/>
              </a:solidFill>
            </a:endParaRPr>
          </a:p>
          <a:p>
            <a:pPr>
              <a:buFont typeface="Wingdings" panose="05000000000000000000" pitchFamily="2" charset="2"/>
              <a:buChar char="§"/>
            </a:pPr>
            <a:r>
              <a:rPr lang="en-GB" sz="2400" dirty="0">
                <a:solidFill>
                  <a:schemeClr val="tx1"/>
                </a:solidFill>
              </a:rPr>
              <a:t> </a:t>
            </a:r>
            <a:r>
              <a:rPr lang="en-GB" sz="2400" dirty="0" err="1">
                <a:solidFill>
                  <a:schemeClr val="tx1"/>
                </a:solidFill>
              </a:rPr>
              <a:t>Recommanded</a:t>
            </a:r>
            <a:r>
              <a:rPr lang="en-GB" sz="2400" dirty="0">
                <a:solidFill>
                  <a:schemeClr val="tx1"/>
                </a:solidFill>
              </a:rPr>
              <a:t> installation is </a:t>
            </a:r>
            <a:r>
              <a:rPr lang="en-GB" sz="2400" dirty="0" err="1">
                <a:solidFill>
                  <a:schemeClr val="tx1"/>
                </a:solidFill>
              </a:rPr>
              <a:t>MiKT</a:t>
            </a:r>
            <a:r>
              <a:rPr lang="en-GB" sz="3200" baseline="-20000" dirty="0" err="1">
                <a:solidFill>
                  <a:schemeClr val="tx1"/>
                </a:solidFill>
              </a:rPr>
              <a:t>E</a:t>
            </a:r>
            <a:r>
              <a:rPr lang="en-GB" sz="2400" dirty="0" err="1">
                <a:solidFill>
                  <a:schemeClr val="tx1"/>
                </a:solidFill>
              </a:rPr>
              <a:t>X</a:t>
            </a:r>
            <a:r>
              <a:rPr lang="en-GB" sz="2400" dirty="0">
                <a:solidFill>
                  <a:schemeClr val="tx1"/>
                </a:solidFill>
              </a:rPr>
              <a:t> as it automatically</a:t>
            </a:r>
            <a:br>
              <a:rPr lang="en-GB" sz="2400" dirty="0">
                <a:solidFill>
                  <a:schemeClr val="tx1"/>
                </a:solidFill>
              </a:rPr>
            </a:br>
            <a:r>
              <a:rPr lang="en-GB" sz="2400" dirty="0">
                <a:solidFill>
                  <a:schemeClr val="tx1"/>
                </a:solidFill>
              </a:rPr>
              <a:t> loads all requested packages and files from the internet.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GB" sz="2400" dirty="0">
                <a:solidFill>
                  <a:schemeClr val="tx1"/>
                </a:solidFill>
              </a:rPr>
              <a:t> GUIs to install are 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GB" sz="2200" dirty="0" err="1">
                <a:solidFill>
                  <a:schemeClr val="tx1"/>
                </a:solidFill>
              </a:rPr>
              <a:t>T</a:t>
            </a:r>
            <a:r>
              <a:rPr lang="en-GB" sz="3000" baseline="-20000" dirty="0" err="1">
                <a:solidFill>
                  <a:schemeClr val="tx1"/>
                </a:solidFill>
              </a:rPr>
              <a:t>E</a:t>
            </a:r>
            <a:r>
              <a:rPr lang="en-GB" sz="2200" dirty="0" err="1">
                <a:solidFill>
                  <a:schemeClr val="tx1"/>
                </a:solidFill>
              </a:rPr>
              <a:t>XStudio</a:t>
            </a:r>
            <a:r>
              <a:rPr lang="en-GB" sz="2200" dirty="0">
                <a:solidFill>
                  <a:schemeClr val="tx1"/>
                </a:solidFill>
              </a:rPr>
              <a:t>        (v </a:t>
            </a:r>
            <a:r>
              <a:rPr lang="en-GB" sz="2200" b="1" dirty="0">
                <a:solidFill>
                  <a:schemeClr val="tx1"/>
                </a:solidFill>
              </a:rPr>
              <a:t>2.12.14)</a:t>
            </a:r>
            <a:r>
              <a:rPr lang="en-GB" sz="2200" b="1" dirty="0"/>
              <a:t> </a:t>
            </a:r>
            <a:endParaRPr lang="en-GB" sz="2200" dirty="0">
              <a:solidFill>
                <a:schemeClr val="tx1"/>
              </a:solidFill>
            </a:endParaRPr>
          </a:p>
          <a:p>
            <a:pPr lvl="1">
              <a:buFont typeface="Wingdings" panose="05000000000000000000" pitchFamily="2" charset="2"/>
              <a:buChar char="§"/>
            </a:pPr>
            <a:r>
              <a:rPr lang="en-GB" sz="2200" dirty="0" err="1">
                <a:solidFill>
                  <a:schemeClr val="tx1"/>
                </a:solidFill>
              </a:rPr>
              <a:t>T</a:t>
            </a:r>
            <a:r>
              <a:rPr lang="en-GB" sz="3000" baseline="-20000" dirty="0" err="1">
                <a:solidFill>
                  <a:schemeClr val="tx1"/>
                </a:solidFill>
              </a:rPr>
              <a:t>E</a:t>
            </a:r>
            <a:r>
              <a:rPr lang="en-GB" sz="2200" dirty="0" err="1">
                <a:solidFill>
                  <a:schemeClr val="tx1"/>
                </a:solidFill>
              </a:rPr>
              <a:t>XnikCenter</a:t>
            </a:r>
            <a:r>
              <a:rPr lang="en-GB" sz="2200" dirty="0">
                <a:solidFill>
                  <a:schemeClr val="tx1"/>
                </a:solidFill>
              </a:rPr>
              <a:t>        (v 2.02)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de-DE" sz="2200" dirty="0">
                <a:solidFill>
                  <a:schemeClr val="tx1"/>
                </a:solidFill>
              </a:rPr>
              <a:t>W</a:t>
            </a:r>
            <a:r>
              <a:rPr lang="en-GB" sz="2200" dirty="0" err="1">
                <a:solidFill>
                  <a:schemeClr val="tx1"/>
                </a:solidFill>
              </a:rPr>
              <a:t>inEdt</a:t>
            </a:r>
            <a:r>
              <a:rPr lang="en-GB" sz="2200" dirty="0">
                <a:solidFill>
                  <a:schemeClr val="tx1"/>
                </a:solidFill>
              </a:rPr>
              <a:t>       (v 10.3)</a:t>
            </a:r>
          </a:p>
          <a:p>
            <a:pPr marL="46037" indent="0">
              <a:buNone/>
            </a:pPr>
            <a:endParaRPr lang="en-GB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B9B54E79-AB55-46E2-AA10-4E416B715CD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01154" y="2533495"/>
            <a:ext cx="581881" cy="484901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85BB2F49-2E40-432E-98ED-B8D50F4EE73E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1459" y="3049084"/>
            <a:ext cx="431969" cy="431969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13A6F776-9D4D-498C-9339-A63B957DEDA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320891" y="3513014"/>
            <a:ext cx="379322" cy="3265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0083996"/>
      </p:ext>
    </p:extLst>
  </p:cSld>
  <p:clrMapOvr>
    <a:masterClrMapping/>
  </p:clrMapOvr>
  <p:transition>
    <p:fade thruBlk="1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title" idx="4294967295"/>
          </p:nvPr>
        </p:nvSpPr>
        <p:spPr>
          <a:xfrm>
            <a:off x="1" y="0"/>
            <a:ext cx="9905999" cy="774123"/>
          </a:xfrm>
        </p:spPr>
        <p:txBody>
          <a:bodyPr/>
          <a:lstStyle/>
          <a:p>
            <a:pPr marL="320040" indent="-320040" eaLnBrk="1" fontAlgn="auto" hangingPunct="1">
              <a:spcAft>
                <a:spcPts val="0"/>
              </a:spcAft>
              <a:buClr>
                <a:schemeClr val="accent6">
                  <a:lumMod val="75000"/>
                </a:schemeClr>
              </a:buClr>
              <a:defRPr/>
            </a:pPr>
            <a:r>
              <a:rPr lang="en-US" sz="3600" dirty="0"/>
              <a:t>Acrobat Pro</a:t>
            </a:r>
            <a:endParaRPr lang="en-GB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482310" y="594668"/>
            <a:ext cx="9201151" cy="6085201"/>
          </a:xfrm>
        </p:spPr>
        <p:txBody>
          <a:bodyPr/>
          <a:lstStyle/>
          <a:p>
            <a:pPr>
              <a:buFont typeface="Wingdings" panose="05000000000000000000" pitchFamily="2" charset="2"/>
              <a:buChar char="§"/>
            </a:pPr>
            <a:r>
              <a:rPr lang="en-GB" sz="2400" dirty="0">
                <a:solidFill>
                  <a:schemeClr val="tx1"/>
                </a:solidFill>
              </a:rPr>
              <a:t>The Acrobat version found this year is mostly </a:t>
            </a:r>
            <a:br>
              <a:rPr lang="en-GB" sz="2400" dirty="0">
                <a:solidFill>
                  <a:schemeClr val="tx1"/>
                </a:solidFill>
              </a:rPr>
            </a:br>
            <a:r>
              <a:rPr lang="en-GB" sz="2400" dirty="0">
                <a:solidFill>
                  <a:schemeClr val="tx2">
                    <a:lumMod val="90000"/>
                  </a:schemeClr>
                </a:solidFill>
              </a:rPr>
              <a:t>Acrobat Pro 2017</a:t>
            </a:r>
            <a:r>
              <a:rPr lang="en-GB" sz="2400" dirty="0">
                <a:solidFill>
                  <a:schemeClr val="tx1"/>
                </a:solidFill>
              </a:rPr>
              <a:t> or </a:t>
            </a:r>
            <a:r>
              <a:rPr lang="en-GB" sz="2400" dirty="0">
                <a:solidFill>
                  <a:schemeClr val="tx2">
                    <a:lumMod val="90000"/>
                  </a:schemeClr>
                </a:solidFill>
              </a:rPr>
              <a:t>DC</a:t>
            </a:r>
            <a:r>
              <a:rPr lang="en-GB" sz="2400" dirty="0">
                <a:solidFill>
                  <a:schemeClr val="tx1"/>
                </a:solidFill>
              </a:rPr>
              <a:t>, </a:t>
            </a:r>
            <a:br>
              <a:rPr lang="en-GB" sz="2400" dirty="0">
                <a:solidFill>
                  <a:schemeClr val="tx1"/>
                </a:solidFill>
              </a:rPr>
            </a:br>
            <a:r>
              <a:rPr lang="en-GB" sz="2400" dirty="0">
                <a:solidFill>
                  <a:schemeClr val="tx2">
                    <a:lumMod val="90000"/>
                  </a:schemeClr>
                </a:solidFill>
              </a:rPr>
              <a:t>Acrobat X</a:t>
            </a:r>
            <a:r>
              <a:rPr lang="en-GB" sz="2400" dirty="0">
                <a:solidFill>
                  <a:schemeClr val="tx1"/>
                </a:solidFill>
              </a:rPr>
              <a:t> and </a:t>
            </a:r>
            <a:r>
              <a:rPr lang="en-GB" sz="2400" dirty="0">
                <a:solidFill>
                  <a:schemeClr val="tx2">
                    <a:lumMod val="90000"/>
                  </a:schemeClr>
                </a:solidFill>
              </a:rPr>
              <a:t>XI </a:t>
            </a:r>
            <a:r>
              <a:rPr lang="en-GB" sz="2400" dirty="0">
                <a:solidFill>
                  <a:schemeClr val="tx1"/>
                </a:solidFill>
              </a:rPr>
              <a:t>on some private laptops.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GB" sz="2400" dirty="0">
                <a:solidFill>
                  <a:schemeClr val="tx1"/>
                </a:solidFill>
              </a:rPr>
              <a:t>The functionality we need to do our job has not changed much from </a:t>
            </a:r>
            <a:r>
              <a:rPr lang="en-GB" sz="2400" dirty="0">
                <a:solidFill>
                  <a:schemeClr val="tx2">
                    <a:lumMod val="90000"/>
                  </a:schemeClr>
                </a:solidFill>
              </a:rPr>
              <a:t>Acrobat X</a:t>
            </a:r>
            <a:r>
              <a:rPr lang="en-GB" sz="2400" dirty="0">
                <a:solidFill>
                  <a:schemeClr val="tx1"/>
                </a:solidFill>
              </a:rPr>
              <a:t> to </a:t>
            </a:r>
            <a:r>
              <a:rPr lang="en-GB" sz="2400" dirty="0">
                <a:solidFill>
                  <a:schemeClr val="tx2">
                    <a:lumMod val="90000"/>
                  </a:schemeClr>
                </a:solidFill>
              </a:rPr>
              <a:t>2017</a:t>
            </a:r>
            <a:r>
              <a:rPr lang="en-GB" sz="2400" dirty="0">
                <a:solidFill>
                  <a:schemeClr val="tx1"/>
                </a:solidFill>
              </a:rPr>
              <a:t>. </a:t>
            </a:r>
            <a:r>
              <a:rPr lang="en-GB" sz="2400" dirty="0">
                <a:solidFill>
                  <a:schemeClr val="tx2">
                    <a:lumMod val="90000"/>
                  </a:schemeClr>
                </a:solidFill>
              </a:rPr>
              <a:t>Acrobat DC</a:t>
            </a:r>
            <a:r>
              <a:rPr lang="en-GB" sz="2400" dirty="0">
                <a:solidFill>
                  <a:schemeClr val="tx1"/>
                </a:solidFill>
              </a:rPr>
              <a:t> brings the possibility to work on different devices from tablets, smartphones or in the web browser (cloud service, etc.).</a:t>
            </a:r>
          </a:p>
          <a:p>
            <a:pPr marL="46037" indent="0">
              <a:buNone/>
            </a:pPr>
            <a:endParaRPr lang="en-GB" sz="2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853470"/>
      </p:ext>
    </p:extLst>
  </p:cSld>
  <p:clrMapOvr>
    <a:masterClrMapping/>
  </p:clrMapOvr>
  <p:transition>
    <p:fade thruBlk="1"/>
  </p:transition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title" idx="4294967295"/>
          </p:nvPr>
        </p:nvSpPr>
        <p:spPr>
          <a:xfrm>
            <a:off x="1" y="0"/>
            <a:ext cx="9905999" cy="829519"/>
          </a:xfrm>
        </p:spPr>
        <p:txBody>
          <a:bodyPr/>
          <a:lstStyle/>
          <a:p>
            <a:pPr marL="320040" indent="-320040" eaLnBrk="1" fontAlgn="auto" hangingPunct="1">
              <a:spcAft>
                <a:spcPts val="0"/>
              </a:spcAft>
              <a:buClr>
                <a:schemeClr val="accent6">
                  <a:lumMod val="75000"/>
                </a:schemeClr>
              </a:buClr>
              <a:defRPr/>
            </a:pPr>
            <a:r>
              <a:rPr lang="en-US" sz="3600" dirty="0"/>
              <a:t>L</a:t>
            </a:r>
            <a:r>
              <a:rPr lang="en-US" sz="5300" baseline="10000" dirty="0"/>
              <a:t>A</a:t>
            </a:r>
            <a:r>
              <a:rPr lang="en-US" sz="3600" dirty="0"/>
              <a:t>T</a:t>
            </a:r>
            <a:r>
              <a:rPr lang="en-US" sz="6000" baseline="-20000" dirty="0"/>
              <a:t>E</a:t>
            </a:r>
            <a:r>
              <a:rPr lang="en-US" sz="3600" dirty="0"/>
              <a:t>X</a:t>
            </a:r>
            <a:endParaRPr lang="en-GB" sz="36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E85A63D-F554-40EA-972D-49847D893A89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701955" y="789248"/>
            <a:ext cx="8538501" cy="4519673"/>
          </a:xfrm>
        </p:spPr>
        <p:txBody>
          <a:bodyPr/>
          <a:lstStyle/>
          <a:p>
            <a:pPr>
              <a:buFont typeface="Wingdings" panose="05000000000000000000" pitchFamily="2" charset="2"/>
              <a:buChar char="§"/>
            </a:pPr>
            <a:r>
              <a:rPr lang="en-US" sz="2000" b="1" dirty="0">
                <a:solidFill>
                  <a:schemeClr val="tx1"/>
                </a:solidFill>
                <a:effectLst>
                  <a:reflection blurRad="6350" stA="55000" endA="300" endPos="45500" dir="5400000" sy="-100000" algn="bl" rotWithShape="0"/>
                </a:effectLst>
                <a:ea typeface="+mj-ea"/>
                <a:cs typeface="+mj-cs"/>
              </a:rPr>
              <a:t> L</a:t>
            </a:r>
            <a:r>
              <a:rPr lang="en-US" sz="2000" b="1" baseline="10000" dirty="0">
                <a:solidFill>
                  <a:schemeClr val="tx1"/>
                </a:solidFill>
                <a:effectLst>
                  <a:reflection blurRad="6350" stA="55000" endA="300" endPos="45500" dir="5400000" sy="-100000" algn="bl" rotWithShape="0"/>
                </a:effectLst>
                <a:ea typeface="+mj-ea"/>
                <a:cs typeface="+mj-cs"/>
              </a:rPr>
              <a:t>A</a:t>
            </a:r>
            <a:r>
              <a:rPr lang="en-US" sz="2000" b="1" dirty="0">
                <a:solidFill>
                  <a:schemeClr val="tx1"/>
                </a:solidFill>
                <a:effectLst>
                  <a:reflection blurRad="6350" stA="55000" endA="300" endPos="45500" dir="5400000" sy="-100000" algn="bl" rotWithShape="0"/>
                </a:effectLst>
                <a:ea typeface="+mj-ea"/>
                <a:cs typeface="+mj-cs"/>
              </a:rPr>
              <a:t>T</a:t>
            </a:r>
            <a:r>
              <a:rPr lang="en-US" sz="2000" b="1" baseline="-20000" dirty="0">
                <a:solidFill>
                  <a:schemeClr val="tx1"/>
                </a:solidFill>
                <a:effectLst>
                  <a:reflection blurRad="6350" stA="55000" endA="300" endPos="45500" dir="5400000" sy="-100000" algn="bl" rotWithShape="0"/>
                </a:effectLst>
                <a:ea typeface="+mj-ea"/>
                <a:cs typeface="+mj-cs"/>
              </a:rPr>
              <a:t>E</a:t>
            </a:r>
            <a:r>
              <a:rPr lang="en-US" sz="2000" b="1" dirty="0">
                <a:solidFill>
                  <a:schemeClr val="tx1"/>
                </a:solidFill>
                <a:effectLst>
                  <a:reflection blurRad="6350" stA="55000" endA="300" endPos="45500" dir="5400000" sy="-100000" algn="bl" rotWithShape="0"/>
                </a:effectLst>
                <a:ea typeface="+mj-ea"/>
                <a:cs typeface="+mj-cs"/>
              </a:rPr>
              <a:t>X</a:t>
            </a:r>
            <a:r>
              <a:rPr lang="en-US" sz="2400" b="1" dirty="0">
                <a:solidFill>
                  <a:schemeClr val="tx1"/>
                </a:solidFill>
                <a:effectLst>
                  <a:reflection blurRad="6350" stA="55000" endA="300" endPos="45500" dir="5400000" sy="-100000" algn="bl" rotWithShape="0"/>
                </a:effectLst>
                <a:ea typeface="+mj-ea"/>
                <a:cs typeface="+mj-cs"/>
              </a:rPr>
              <a:t> </a:t>
            </a:r>
            <a:r>
              <a:rPr lang="en-GB" sz="2400" dirty="0">
                <a:solidFill>
                  <a:schemeClr val="tx1"/>
                </a:solidFill>
              </a:rPr>
              <a:t>is stable and closing in on version </a:t>
            </a:r>
            <a:r>
              <a:rPr lang="el-GR" sz="2400" dirty="0">
                <a:solidFill>
                  <a:schemeClr val="tx1"/>
                </a:solidFill>
                <a:latin typeface="Trebuchet MS" panose="020B0603020202020204" pitchFamily="34" charset="0"/>
              </a:rPr>
              <a:t>π</a:t>
            </a:r>
            <a:r>
              <a:rPr lang="de-DE" sz="2400" dirty="0">
                <a:solidFill>
                  <a:schemeClr val="tx1"/>
                </a:solidFill>
                <a:latin typeface="Trebuchet MS" panose="020B0603020202020204" pitchFamily="34" charset="0"/>
              </a:rPr>
              <a:t>.</a:t>
            </a:r>
            <a:endParaRPr lang="en-GB" sz="2400" dirty="0">
              <a:solidFill>
                <a:schemeClr val="tx1"/>
              </a:solidFill>
            </a:endParaRPr>
          </a:p>
          <a:p>
            <a:pPr>
              <a:buFont typeface="Wingdings" panose="05000000000000000000" pitchFamily="2" charset="2"/>
              <a:buChar char="§"/>
            </a:pPr>
            <a:r>
              <a:rPr lang="en-GB" sz="2400" dirty="0">
                <a:solidFill>
                  <a:schemeClr val="tx1"/>
                </a:solidFill>
              </a:rPr>
              <a:t> </a:t>
            </a:r>
            <a:r>
              <a:rPr lang="en-GB" sz="2400" dirty="0" err="1">
                <a:solidFill>
                  <a:schemeClr val="tx1"/>
                </a:solidFill>
              </a:rPr>
              <a:t>Recommanded</a:t>
            </a:r>
            <a:r>
              <a:rPr lang="en-GB" sz="2400" dirty="0">
                <a:solidFill>
                  <a:schemeClr val="tx1"/>
                </a:solidFill>
              </a:rPr>
              <a:t> installation is </a:t>
            </a:r>
            <a:r>
              <a:rPr lang="en-GB" sz="2400" dirty="0" err="1">
                <a:solidFill>
                  <a:schemeClr val="tx1"/>
                </a:solidFill>
              </a:rPr>
              <a:t>MiKT</a:t>
            </a:r>
            <a:r>
              <a:rPr lang="en-GB" sz="3200" baseline="-20000" dirty="0" err="1">
                <a:solidFill>
                  <a:schemeClr val="tx1"/>
                </a:solidFill>
              </a:rPr>
              <a:t>E</a:t>
            </a:r>
            <a:r>
              <a:rPr lang="en-GB" sz="2400" dirty="0" err="1">
                <a:solidFill>
                  <a:schemeClr val="tx1"/>
                </a:solidFill>
              </a:rPr>
              <a:t>X</a:t>
            </a:r>
            <a:r>
              <a:rPr lang="en-GB" sz="2400" dirty="0">
                <a:solidFill>
                  <a:schemeClr val="tx1"/>
                </a:solidFill>
              </a:rPr>
              <a:t> as it automatically</a:t>
            </a:r>
            <a:br>
              <a:rPr lang="en-GB" sz="2400" dirty="0">
                <a:solidFill>
                  <a:schemeClr val="tx1"/>
                </a:solidFill>
              </a:rPr>
            </a:br>
            <a:r>
              <a:rPr lang="en-GB" sz="2400" dirty="0">
                <a:solidFill>
                  <a:schemeClr val="tx1"/>
                </a:solidFill>
              </a:rPr>
              <a:t> loads all requested packages and files from the internet.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GB" sz="2400" dirty="0">
                <a:solidFill>
                  <a:schemeClr val="tx1"/>
                </a:solidFill>
              </a:rPr>
              <a:t> GUIs to install are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GB" sz="2200" dirty="0" err="1">
                <a:solidFill>
                  <a:schemeClr val="tx1"/>
                </a:solidFill>
              </a:rPr>
              <a:t>T</a:t>
            </a:r>
            <a:r>
              <a:rPr lang="en-GB" sz="3000" baseline="-20000" dirty="0" err="1">
                <a:solidFill>
                  <a:schemeClr val="tx1"/>
                </a:solidFill>
              </a:rPr>
              <a:t>E</a:t>
            </a:r>
            <a:r>
              <a:rPr lang="en-GB" sz="2200" dirty="0" err="1">
                <a:solidFill>
                  <a:schemeClr val="tx1"/>
                </a:solidFill>
              </a:rPr>
              <a:t>XStudio</a:t>
            </a:r>
            <a:r>
              <a:rPr lang="en-GB" sz="2200" dirty="0">
                <a:solidFill>
                  <a:schemeClr val="tx1"/>
                </a:solidFill>
              </a:rPr>
              <a:t>        (v </a:t>
            </a:r>
            <a:r>
              <a:rPr lang="en-GB" sz="2200" b="1" dirty="0">
                <a:solidFill>
                  <a:schemeClr val="tx1"/>
                </a:solidFill>
              </a:rPr>
              <a:t>2.12.14)</a:t>
            </a:r>
            <a:r>
              <a:rPr lang="en-GB" sz="2200" b="1" dirty="0"/>
              <a:t> </a:t>
            </a:r>
            <a:endParaRPr lang="en-GB" sz="2200" dirty="0">
              <a:solidFill>
                <a:schemeClr val="tx1"/>
              </a:solidFill>
            </a:endParaRPr>
          </a:p>
          <a:p>
            <a:pPr lvl="1">
              <a:buFont typeface="Wingdings" panose="05000000000000000000" pitchFamily="2" charset="2"/>
              <a:buChar char="§"/>
            </a:pPr>
            <a:r>
              <a:rPr lang="en-GB" sz="2200" dirty="0" err="1">
                <a:solidFill>
                  <a:schemeClr val="tx1"/>
                </a:solidFill>
              </a:rPr>
              <a:t>T</a:t>
            </a:r>
            <a:r>
              <a:rPr lang="en-GB" sz="3000" baseline="-20000" dirty="0" err="1">
                <a:solidFill>
                  <a:schemeClr val="tx1"/>
                </a:solidFill>
              </a:rPr>
              <a:t>E</a:t>
            </a:r>
            <a:r>
              <a:rPr lang="en-GB" sz="2200" dirty="0" err="1">
                <a:solidFill>
                  <a:schemeClr val="tx1"/>
                </a:solidFill>
              </a:rPr>
              <a:t>XnikCenter</a:t>
            </a:r>
            <a:r>
              <a:rPr lang="en-GB" sz="2200" dirty="0">
                <a:solidFill>
                  <a:schemeClr val="tx1"/>
                </a:solidFill>
              </a:rPr>
              <a:t>        (v 2.02)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de-DE" sz="2200" dirty="0">
                <a:solidFill>
                  <a:schemeClr val="tx1"/>
                </a:solidFill>
              </a:rPr>
              <a:t>W</a:t>
            </a:r>
            <a:r>
              <a:rPr lang="en-GB" sz="2200" dirty="0" err="1">
                <a:solidFill>
                  <a:schemeClr val="tx1"/>
                </a:solidFill>
              </a:rPr>
              <a:t>inEdt</a:t>
            </a:r>
            <a:r>
              <a:rPr lang="en-GB" sz="2200" dirty="0">
                <a:solidFill>
                  <a:schemeClr val="tx1"/>
                </a:solidFill>
              </a:rPr>
              <a:t>       (v 10.3)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GB" sz="2400" dirty="0">
                <a:solidFill>
                  <a:schemeClr val="tx1"/>
                </a:solidFill>
              </a:rPr>
              <a:t> New development: people are using Overleaf</a:t>
            </a:r>
            <a:br>
              <a:rPr lang="en-GB" sz="2400" dirty="0">
                <a:solidFill>
                  <a:schemeClr val="tx1"/>
                </a:solidFill>
              </a:rPr>
            </a:br>
            <a:r>
              <a:rPr lang="en-GB" sz="2400" dirty="0">
                <a:solidFill>
                  <a:schemeClr val="tx1"/>
                </a:solidFill>
              </a:rPr>
              <a:t> a collaborative web tool for </a:t>
            </a:r>
            <a:r>
              <a:rPr lang="en-US" sz="2400" b="1" dirty="0">
                <a:solidFill>
                  <a:schemeClr val="tx1"/>
                </a:solidFill>
                <a:effectLst>
                  <a:reflection blurRad="6350" stA="55000" endA="300" endPos="45500" dir="5400000" sy="-100000" algn="bl" rotWithShape="0"/>
                </a:effectLst>
              </a:rPr>
              <a:t>L</a:t>
            </a:r>
            <a:r>
              <a:rPr lang="en-US" sz="2400" b="1" baseline="10000" dirty="0">
                <a:solidFill>
                  <a:schemeClr val="tx1"/>
                </a:solidFill>
                <a:effectLst>
                  <a:reflection blurRad="6350" stA="55000" endA="300" endPos="45500" dir="5400000" sy="-100000" algn="bl" rotWithShape="0"/>
                </a:effectLst>
              </a:rPr>
              <a:t>A</a:t>
            </a:r>
            <a:r>
              <a:rPr lang="en-US" sz="2400" b="1" dirty="0">
                <a:solidFill>
                  <a:schemeClr val="tx1"/>
                </a:solidFill>
                <a:effectLst>
                  <a:reflection blurRad="6350" stA="55000" endA="300" endPos="45500" dir="5400000" sy="-100000" algn="bl" rotWithShape="0"/>
                </a:effectLst>
              </a:rPr>
              <a:t>T</a:t>
            </a:r>
            <a:r>
              <a:rPr lang="en-US" sz="2400" b="1" baseline="-20000" dirty="0">
                <a:solidFill>
                  <a:schemeClr val="tx1"/>
                </a:solidFill>
                <a:effectLst>
                  <a:reflection blurRad="6350" stA="55000" endA="300" endPos="45500" dir="5400000" sy="-100000" algn="bl" rotWithShape="0"/>
                </a:effectLst>
              </a:rPr>
              <a:t>E</a:t>
            </a:r>
            <a:r>
              <a:rPr lang="en-US" sz="2400" b="1" dirty="0">
                <a:solidFill>
                  <a:schemeClr val="tx1"/>
                </a:solidFill>
                <a:effectLst>
                  <a:reflection blurRad="6350" stA="55000" endA="300" endPos="45500" dir="5400000" sy="-100000" algn="bl" rotWithShape="0"/>
                </a:effectLst>
              </a:rPr>
              <a:t>X</a:t>
            </a:r>
            <a:endParaRPr lang="en-GB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B9B54E79-AB55-46E2-AA10-4E416B715CD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01154" y="2533495"/>
            <a:ext cx="581881" cy="484901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85BB2F49-2E40-432E-98ED-B8D50F4EE73E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1459" y="3049084"/>
            <a:ext cx="431969" cy="431969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13A6F776-9D4D-498C-9339-A63B957DEDA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320891" y="3513014"/>
            <a:ext cx="379322" cy="326591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35A14C2C-F821-438A-98F3-D320AB950AF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379049" y="3774613"/>
            <a:ext cx="581882" cy="6932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7602255"/>
      </p:ext>
    </p:extLst>
  </p:cSld>
  <p:clrMapOvr>
    <a:masterClrMapping/>
  </p:clrMapOvr>
  <p:transition>
    <p:fade thruBlk="1"/>
  </p:transition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title" idx="4294967295"/>
          </p:nvPr>
        </p:nvSpPr>
        <p:spPr>
          <a:xfrm>
            <a:off x="1" y="0"/>
            <a:ext cx="9905999" cy="829519"/>
          </a:xfrm>
        </p:spPr>
        <p:txBody>
          <a:bodyPr/>
          <a:lstStyle/>
          <a:p>
            <a:pPr marL="320040" indent="-320040" eaLnBrk="1" fontAlgn="auto" hangingPunct="1">
              <a:spcAft>
                <a:spcPts val="0"/>
              </a:spcAft>
              <a:buClr>
                <a:schemeClr val="accent6">
                  <a:lumMod val="75000"/>
                </a:schemeClr>
              </a:buClr>
              <a:defRPr/>
            </a:pPr>
            <a:r>
              <a:rPr lang="en-US" sz="3600" dirty="0"/>
              <a:t>L</a:t>
            </a:r>
            <a:r>
              <a:rPr lang="en-US" sz="5300" baseline="10000" dirty="0"/>
              <a:t>A</a:t>
            </a:r>
            <a:r>
              <a:rPr lang="en-US" sz="3600" dirty="0"/>
              <a:t>T</a:t>
            </a:r>
            <a:r>
              <a:rPr lang="en-US" sz="6000" baseline="-20000" dirty="0"/>
              <a:t>E</a:t>
            </a:r>
            <a:r>
              <a:rPr lang="en-US" sz="3600" dirty="0"/>
              <a:t>X</a:t>
            </a:r>
            <a:endParaRPr lang="en-GB" sz="36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E85A63D-F554-40EA-972D-49847D893A89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701955" y="789248"/>
            <a:ext cx="8538501" cy="5850762"/>
          </a:xfrm>
        </p:spPr>
        <p:txBody>
          <a:bodyPr/>
          <a:lstStyle/>
          <a:p>
            <a:pPr>
              <a:buFont typeface="Wingdings" panose="05000000000000000000" pitchFamily="2" charset="2"/>
              <a:buChar char="§"/>
            </a:pPr>
            <a:r>
              <a:rPr lang="en-US" sz="2000" b="1" dirty="0">
                <a:solidFill>
                  <a:schemeClr val="tx1"/>
                </a:solidFill>
                <a:effectLst>
                  <a:reflection blurRad="6350" stA="55000" endA="300" endPos="45500" dir="5400000" sy="-100000" algn="bl" rotWithShape="0"/>
                </a:effectLst>
                <a:ea typeface="+mj-ea"/>
                <a:cs typeface="+mj-cs"/>
              </a:rPr>
              <a:t> </a:t>
            </a:r>
            <a:r>
              <a:rPr lang="en-GB" sz="2400" dirty="0">
                <a:solidFill>
                  <a:schemeClr val="tx1"/>
                </a:solidFill>
              </a:rPr>
              <a:t>Our </a:t>
            </a:r>
            <a:r>
              <a:rPr lang="en-US" sz="2400" b="1" dirty="0">
                <a:solidFill>
                  <a:schemeClr val="tx1"/>
                </a:solidFill>
                <a:effectLst>
                  <a:reflection blurRad="6350" stA="55000" endA="300" endPos="45500" dir="5400000" sy="-100000" algn="bl" rotWithShape="0"/>
                </a:effectLst>
              </a:rPr>
              <a:t>L</a:t>
            </a:r>
            <a:r>
              <a:rPr lang="en-US" sz="2400" b="1" baseline="10000" dirty="0">
                <a:solidFill>
                  <a:schemeClr val="tx1"/>
                </a:solidFill>
                <a:effectLst>
                  <a:reflection blurRad="6350" stA="55000" endA="300" endPos="45500" dir="5400000" sy="-100000" algn="bl" rotWithShape="0"/>
                </a:effectLst>
              </a:rPr>
              <a:t>A</a:t>
            </a:r>
            <a:r>
              <a:rPr lang="en-US" sz="2400" b="1" dirty="0">
                <a:solidFill>
                  <a:schemeClr val="tx1"/>
                </a:solidFill>
                <a:effectLst>
                  <a:reflection blurRad="6350" stA="55000" endA="300" endPos="45500" dir="5400000" sy="-100000" algn="bl" rotWithShape="0"/>
                </a:effectLst>
              </a:rPr>
              <a:t>T</a:t>
            </a:r>
            <a:r>
              <a:rPr lang="en-US" sz="2400" b="1" baseline="-20000" dirty="0">
                <a:solidFill>
                  <a:schemeClr val="tx1"/>
                </a:solidFill>
                <a:effectLst>
                  <a:reflection blurRad="6350" stA="55000" endA="300" endPos="45500" dir="5400000" sy="-100000" algn="bl" rotWithShape="0"/>
                </a:effectLst>
              </a:rPr>
              <a:t>E</a:t>
            </a:r>
            <a:r>
              <a:rPr lang="en-US" sz="2400" b="1" dirty="0">
                <a:solidFill>
                  <a:schemeClr val="tx1"/>
                </a:solidFill>
                <a:effectLst>
                  <a:reflection blurRad="6350" stA="55000" endA="300" endPos="45500" dir="5400000" sy="-100000" algn="bl" rotWithShape="0"/>
                </a:effectLst>
              </a:rPr>
              <a:t>X </a:t>
            </a:r>
            <a:r>
              <a:rPr lang="en-GB" sz="2400" dirty="0">
                <a:solidFill>
                  <a:schemeClr val="tx1"/>
                </a:solidFill>
              </a:rPr>
              <a:t>template has version 2.2 and is stable.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de-DE" sz="2400" dirty="0">
                <a:solidFill>
                  <a:schemeClr val="tx1"/>
                </a:solidFill>
              </a:rPr>
              <a:t> </a:t>
            </a:r>
            <a:r>
              <a:rPr lang="en-GB" sz="2400" dirty="0">
                <a:solidFill>
                  <a:schemeClr val="tx1"/>
                </a:solidFill>
              </a:rPr>
              <a:t>Due to problems with </a:t>
            </a:r>
            <a:r>
              <a:rPr lang="en-GB" sz="2400" dirty="0" err="1">
                <a:solidFill>
                  <a:schemeClr val="tx1"/>
                </a:solidFill>
              </a:rPr>
              <a:t>IEEEtran</a:t>
            </a:r>
            <a:r>
              <a:rPr lang="en-GB" sz="2400" dirty="0">
                <a:solidFill>
                  <a:schemeClr val="tx1"/>
                </a:solidFill>
              </a:rPr>
              <a:t> style for reference</a:t>
            </a:r>
            <a:br>
              <a:rPr lang="en-GB" sz="2400" dirty="0">
                <a:solidFill>
                  <a:schemeClr val="tx1"/>
                </a:solidFill>
              </a:rPr>
            </a:br>
            <a:r>
              <a:rPr lang="en-GB" sz="2400" dirty="0">
                <a:solidFill>
                  <a:schemeClr val="tx1"/>
                </a:solidFill>
              </a:rPr>
              <a:t> formatting especially when using </a:t>
            </a:r>
            <a:r>
              <a:rPr lang="en-GB" sz="2400" dirty="0" err="1">
                <a:solidFill>
                  <a:schemeClr val="tx1"/>
                </a:solidFill>
              </a:rPr>
              <a:t>BibLaTeX</a:t>
            </a:r>
            <a:r>
              <a:rPr lang="en-GB" sz="2400" dirty="0">
                <a:solidFill>
                  <a:schemeClr val="tx1"/>
                </a:solidFill>
              </a:rPr>
              <a:t>, </a:t>
            </a:r>
            <a:r>
              <a:rPr lang="en-GB" sz="2400">
                <a:solidFill>
                  <a:schemeClr val="tx1"/>
                </a:solidFill>
              </a:rPr>
              <a:t>there </a:t>
            </a:r>
            <a:br>
              <a:rPr lang="en-GB" sz="2400">
                <a:solidFill>
                  <a:schemeClr val="tx1"/>
                </a:solidFill>
              </a:rPr>
            </a:br>
            <a:r>
              <a:rPr lang="en-GB" sz="2400">
                <a:solidFill>
                  <a:schemeClr val="tx1"/>
                </a:solidFill>
              </a:rPr>
              <a:t> are </a:t>
            </a:r>
            <a:r>
              <a:rPr lang="en-GB" sz="2400" dirty="0">
                <a:solidFill>
                  <a:schemeClr val="tx1"/>
                </a:solidFill>
              </a:rPr>
              <a:t>plans </a:t>
            </a:r>
            <a:r>
              <a:rPr lang="en-GB" sz="2400">
                <a:solidFill>
                  <a:schemeClr val="tx1"/>
                </a:solidFill>
              </a:rPr>
              <a:t>to develop </a:t>
            </a:r>
            <a:r>
              <a:rPr lang="en-GB" sz="2400" dirty="0">
                <a:solidFill>
                  <a:schemeClr val="tx1"/>
                </a:solidFill>
              </a:rPr>
              <a:t>a JACoW reference style.</a:t>
            </a:r>
          </a:p>
          <a:p>
            <a:pPr marL="46037" indent="0">
              <a:buNone/>
            </a:pPr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732035512"/>
      </p:ext>
    </p:extLst>
  </p:cSld>
  <p:clrMapOvr>
    <a:masterClrMapping/>
  </p:clrMapOvr>
  <p:transition>
    <p:fade thruBlk="1"/>
  </p:transition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6351"/>
            <a:ext cx="9906000" cy="815975"/>
          </a:xfrm>
        </p:spPr>
        <p:txBody>
          <a:bodyPr/>
          <a:lstStyle/>
          <a:p>
            <a:pPr marL="320040" indent="-320040" eaLnBrk="1" fontAlgn="auto" hangingPunct="1">
              <a:spcAft>
                <a:spcPts val="0"/>
              </a:spcAft>
              <a:buClr>
                <a:schemeClr val="accent6">
                  <a:lumMod val="75000"/>
                </a:schemeClr>
              </a:buClr>
              <a:defRPr/>
            </a:pPr>
            <a:r>
              <a:rPr lang="en-US" sz="3600" dirty="0"/>
              <a:t>Questions?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sz="quarter" idx="13"/>
          </p:nvPr>
        </p:nvSpPr>
        <p:spPr>
          <a:xfrm>
            <a:off x="201000" y="822326"/>
            <a:ext cx="9705000" cy="5888074"/>
          </a:xfrm>
        </p:spPr>
        <p:txBody>
          <a:bodyPr/>
          <a:lstStyle/>
          <a:p>
            <a:pPr marL="46037" indent="0" eaLnBrk="1" hangingPunct="1">
              <a:buClr>
                <a:schemeClr val="tx2">
                  <a:lumMod val="75000"/>
                </a:schemeClr>
              </a:buClr>
              <a:buSzPct val="110000"/>
              <a:buNone/>
            </a:pPr>
            <a:br>
              <a:rPr lang="en-US" dirty="0">
                <a:solidFill>
                  <a:srgbClr val="FFFFFF"/>
                </a:solidFill>
              </a:rPr>
            </a:br>
            <a:endParaRPr lang="en-US" dirty="0">
              <a:solidFill>
                <a:srgbClr val="FFFFFF"/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4EBC7EA-7969-4B8A-BF2E-7A1C4A9B0F2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07595"/>
            <a:ext cx="9924322" cy="44847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7009065"/>
      </p:ext>
    </p:extLst>
  </p:cSld>
  <p:clrMapOvr>
    <a:masterClrMapping/>
  </p:clrMapOvr>
  <p:transition>
    <p:fade thruBlk="1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title" idx="4294967295"/>
          </p:nvPr>
        </p:nvSpPr>
        <p:spPr>
          <a:xfrm>
            <a:off x="1" y="0"/>
            <a:ext cx="9905999" cy="774123"/>
          </a:xfrm>
        </p:spPr>
        <p:txBody>
          <a:bodyPr/>
          <a:lstStyle/>
          <a:p>
            <a:pPr marL="320040" indent="-320040" eaLnBrk="1" fontAlgn="auto" hangingPunct="1">
              <a:spcAft>
                <a:spcPts val="0"/>
              </a:spcAft>
              <a:buClr>
                <a:schemeClr val="accent6">
                  <a:lumMod val="75000"/>
                </a:schemeClr>
              </a:buClr>
              <a:defRPr/>
            </a:pPr>
            <a:r>
              <a:rPr lang="en-US" sz="3600" dirty="0"/>
              <a:t>Acrobat Pro</a:t>
            </a:r>
            <a:endParaRPr lang="en-GB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482310" y="594668"/>
            <a:ext cx="9201151" cy="6085201"/>
          </a:xfrm>
        </p:spPr>
        <p:txBody>
          <a:bodyPr/>
          <a:lstStyle/>
          <a:p>
            <a:pPr>
              <a:buFont typeface="Wingdings" panose="05000000000000000000" pitchFamily="2" charset="2"/>
              <a:buChar char="§"/>
            </a:pPr>
            <a:r>
              <a:rPr lang="en-GB" sz="2400" dirty="0">
                <a:solidFill>
                  <a:schemeClr val="tx1"/>
                </a:solidFill>
              </a:rPr>
              <a:t>The Acrobat version found this year is mostly </a:t>
            </a:r>
            <a:br>
              <a:rPr lang="en-GB" sz="2400" dirty="0">
                <a:solidFill>
                  <a:schemeClr val="tx1"/>
                </a:solidFill>
              </a:rPr>
            </a:br>
            <a:r>
              <a:rPr lang="en-GB" sz="2400" dirty="0">
                <a:solidFill>
                  <a:schemeClr val="tx2">
                    <a:lumMod val="90000"/>
                  </a:schemeClr>
                </a:solidFill>
              </a:rPr>
              <a:t>Acrobat Pro 2017</a:t>
            </a:r>
            <a:r>
              <a:rPr lang="en-GB" sz="2400" dirty="0">
                <a:solidFill>
                  <a:schemeClr val="tx1"/>
                </a:solidFill>
              </a:rPr>
              <a:t> or </a:t>
            </a:r>
            <a:r>
              <a:rPr lang="en-GB" sz="2400" dirty="0">
                <a:solidFill>
                  <a:schemeClr val="tx2">
                    <a:lumMod val="90000"/>
                  </a:schemeClr>
                </a:solidFill>
              </a:rPr>
              <a:t>DC</a:t>
            </a:r>
            <a:r>
              <a:rPr lang="en-GB" sz="2400" dirty="0">
                <a:solidFill>
                  <a:schemeClr val="tx1"/>
                </a:solidFill>
              </a:rPr>
              <a:t>, </a:t>
            </a:r>
            <a:br>
              <a:rPr lang="en-GB" sz="2400" dirty="0">
                <a:solidFill>
                  <a:schemeClr val="tx1"/>
                </a:solidFill>
              </a:rPr>
            </a:br>
            <a:r>
              <a:rPr lang="en-GB" sz="2400" dirty="0">
                <a:solidFill>
                  <a:schemeClr val="tx2">
                    <a:lumMod val="90000"/>
                  </a:schemeClr>
                </a:solidFill>
              </a:rPr>
              <a:t>Acrobat X</a:t>
            </a:r>
            <a:r>
              <a:rPr lang="en-GB" sz="2400" dirty="0">
                <a:solidFill>
                  <a:schemeClr val="tx1"/>
                </a:solidFill>
              </a:rPr>
              <a:t> and </a:t>
            </a:r>
            <a:r>
              <a:rPr lang="en-GB" sz="2400" dirty="0">
                <a:solidFill>
                  <a:schemeClr val="tx2">
                    <a:lumMod val="90000"/>
                  </a:schemeClr>
                </a:solidFill>
              </a:rPr>
              <a:t>XI </a:t>
            </a:r>
            <a:r>
              <a:rPr lang="en-GB" sz="2400" dirty="0">
                <a:solidFill>
                  <a:schemeClr val="tx1"/>
                </a:solidFill>
              </a:rPr>
              <a:t>on some private laptops.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GB" sz="2400" dirty="0">
                <a:solidFill>
                  <a:schemeClr val="tx1"/>
                </a:solidFill>
              </a:rPr>
              <a:t>The functionality we need to do our job has not changed much from </a:t>
            </a:r>
            <a:r>
              <a:rPr lang="en-GB" sz="2400" dirty="0">
                <a:solidFill>
                  <a:schemeClr val="tx2">
                    <a:lumMod val="90000"/>
                  </a:schemeClr>
                </a:solidFill>
              </a:rPr>
              <a:t>Acrobat X</a:t>
            </a:r>
            <a:r>
              <a:rPr lang="en-GB" sz="2400" dirty="0">
                <a:solidFill>
                  <a:schemeClr val="tx1"/>
                </a:solidFill>
              </a:rPr>
              <a:t> to </a:t>
            </a:r>
            <a:r>
              <a:rPr lang="en-GB" sz="2400" dirty="0">
                <a:solidFill>
                  <a:schemeClr val="tx2">
                    <a:lumMod val="90000"/>
                  </a:schemeClr>
                </a:solidFill>
              </a:rPr>
              <a:t>2017</a:t>
            </a:r>
            <a:r>
              <a:rPr lang="en-GB" sz="2400" dirty="0">
                <a:solidFill>
                  <a:schemeClr val="tx1"/>
                </a:solidFill>
              </a:rPr>
              <a:t>. </a:t>
            </a:r>
            <a:r>
              <a:rPr lang="en-GB" sz="2400" dirty="0">
                <a:solidFill>
                  <a:schemeClr val="tx2">
                    <a:lumMod val="90000"/>
                  </a:schemeClr>
                </a:solidFill>
              </a:rPr>
              <a:t>Acrobat DC</a:t>
            </a:r>
            <a:r>
              <a:rPr lang="en-GB" sz="2400" dirty="0">
                <a:solidFill>
                  <a:schemeClr val="tx1"/>
                </a:solidFill>
              </a:rPr>
              <a:t> brings the possibility to work on different devices from tablets, smartphones or in the web browser (cloud service, etc.).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GB" sz="2400" dirty="0">
                <a:solidFill>
                  <a:schemeClr val="tx1"/>
                </a:solidFill>
              </a:rPr>
              <a:t>All other features needed in the editorial office have not changed since </a:t>
            </a:r>
            <a:r>
              <a:rPr lang="en-GB" sz="2400" dirty="0">
                <a:solidFill>
                  <a:schemeClr val="tx2">
                    <a:lumMod val="90000"/>
                  </a:schemeClr>
                </a:solidFill>
              </a:rPr>
              <a:t>Acrobat 9</a:t>
            </a:r>
            <a:r>
              <a:rPr lang="en-GB" sz="2400" dirty="0">
                <a:solidFill>
                  <a:schemeClr val="tx1"/>
                </a:solidFill>
              </a:rPr>
              <a:t> (they may be a bit more reliable).</a:t>
            </a:r>
          </a:p>
          <a:p>
            <a:pPr marL="46037" indent="0">
              <a:buNone/>
            </a:pPr>
            <a:endParaRPr lang="en-GB" sz="2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0413206"/>
      </p:ext>
    </p:extLst>
  </p:cSld>
  <p:clrMapOvr>
    <a:masterClrMapping/>
  </p:clrMapOvr>
  <p:transition>
    <p:fade thruBlk="1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title" idx="4294967295"/>
          </p:nvPr>
        </p:nvSpPr>
        <p:spPr>
          <a:xfrm>
            <a:off x="1" y="0"/>
            <a:ext cx="9905999" cy="774123"/>
          </a:xfrm>
        </p:spPr>
        <p:txBody>
          <a:bodyPr/>
          <a:lstStyle/>
          <a:p>
            <a:pPr marL="320040" indent="-320040" eaLnBrk="1" fontAlgn="auto" hangingPunct="1">
              <a:spcAft>
                <a:spcPts val="0"/>
              </a:spcAft>
              <a:buClr>
                <a:schemeClr val="accent6">
                  <a:lumMod val="75000"/>
                </a:schemeClr>
              </a:buClr>
              <a:defRPr/>
            </a:pPr>
            <a:r>
              <a:rPr lang="en-US" sz="3600" dirty="0"/>
              <a:t>Acrobat Pro</a:t>
            </a:r>
            <a:endParaRPr lang="en-GB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482310" y="594668"/>
            <a:ext cx="9201151" cy="6085201"/>
          </a:xfrm>
        </p:spPr>
        <p:txBody>
          <a:bodyPr/>
          <a:lstStyle/>
          <a:p>
            <a:pPr>
              <a:buFont typeface="Wingdings" panose="05000000000000000000" pitchFamily="2" charset="2"/>
              <a:buChar char="§"/>
            </a:pPr>
            <a:r>
              <a:rPr lang="en-GB" sz="2400" dirty="0">
                <a:solidFill>
                  <a:schemeClr val="tx1"/>
                </a:solidFill>
              </a:rPr>
              <a:t>The Acrobat version found this year is mostly </a:t>
            </a:r>
            <a:br>
              <a:rPr lang="en-GB" sz="2400" dirty="0">
                <a:solidFill>
                  <a:schemeClr val="tx1"/>
                </a:solidFill>
              </a:rPr>
            </a:br>
            <a:r>
              <a:rPr lang="en-GB" sz="2400" dirty="0">
                <a:solidFill>
                  <a:schemeClr val="tx2">
                    <a:lumMod val="90000"/>
                  </a:schemeClr>
                </a:solidFill>
              </a:rPr>
              <a:t>Acrobat Pro 2017</a:t>
            </a:r>
            <a:r>
              <a:rPr lang="en-GB" sz="2400" dirty="0">
                <a:solidFill>
                  <a:schemeClr val="tx1"/>
                </a:solidFill>
              </a:rPr>
              <a:t> or </a:t>
            </a:r>
            <a:r>
              <a:rPr lang="en-GB" sz="2400" dirty="0">
                <a:solidFill>
                  <a:schemeClr val="tx2">
                    <a:lumMod val="90000"/>
                  </a:schemeClr>
                </a:solidFill>
              </a:rPr>
              <a:t>DC</a:t>
            </a:r>
            <a:r>
              <a:rPr lang="en-GB" sz="2400" dirty="0">
                <a:solidFill>
                  <a:schemeClr val="tx1"/>
                </a:solidFill>
              </a:rPr>
              <a:t>, </a:t>
            </a:r>
            <a:br>
              <a:rPr lang="en-GB" sz="2400" dirty="0">
                <a:solidFill>
                  <a:schemeClr val="tx1"/>
                </a:solidFill>
              </a:rPr>
            </a:br>
            <a:r>
              <a:rPr lang="en-GB" sz="2400" dirty="0">
                <a:solidFill>
                  <a:schemeClr val="tx2">
                    <a:lumMod val="90000"/>
                  </a:schemeClr>
                </a:solidFill>
              </a:rPr>
              <a:t>Acrobat X</a:t>
            </a:r>
            <a:r>
              <a:rPr lang="en-GB" sz="2400" dirty="0">
                <a:solidFill>
                  <a:schemeClr val="tx1"/>
                </a:solidFill>
              </a:rPr>
              <a:t> and </a:t>
            </a:r>
            <a:r>
              <a:rPr lang="en-GB" sz="2400" dirty="0">
                <a:solidFill>
                  <a:schemeClr val="tx2">
                    <a:lumMod val="90000"/>
                  </a:schemeClr>
                </a:solidFill>
              </a:rPr>
              <a:t>XI </a:t>
            </a:r>
            <a:r>
              <a:rPr lang="en-GB" sz="2400" dirty="0">
                <a:solidFill>
                  <a:schemeClr val="tx1"/>
                </a:solidFill>
              </a:rPr>
              <a:t>on some private laptops.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GB" sz="2400" dirty="0">
                <a:solidFill>
                  <a:schemeClr val="tx1"/>
                </a:solidFill>
              </a:rPr>
              <a:t>The functionality we need to do our job has not changed much from </a:t>
            </a:r>
            <a:r>
              <a:rPr lang="en-GB" sz="2400" dirty="0">
                <a:solidFill>
                  <a:schemeClr val="tx2">
                    <a:lumMod val="90000"/>
                  </a:schemeClr>
                </a:solidFill>
              </a:rPr>
              <a:t>Acrobat X</a:t>
            </a:r>
            <a:r>
              <a:rPr lang="en-GB" sz="2400" dirty="0">
                <a:solidFill>
                  <a:schemeClr val="tx1"/>
                </a:solidFill>
              </a:rPr>
              <a:t> to </a:t>
            </a:r>
            <a:r>
              <a:rPr lang="en-GB" sz="2400" dirty="0">
                <a:solidFill>
                  <a:schemeClr val="tx2">
                    <a:lumMod val="90000"/>
                  </a:schemeClr>
                </a:solidFill>
              </a:rPr>
              <a:t>2017</a:t>
            </a:r>
            <a:r>
              <a:rPr lang="en-GB" sz="2400" dirty="0">
                <a:solidFill>
                  <a:schemeClr val="tx1"/>
                </a:solidFill>
              </a:rPr>
              <a:t>. </a:t>
            </a:r>
            <a:r>
              <a:rPr lang="en-GB" sz="2400" dirty="0">
                <a:solidFill>
                  <a:schemeClr val="tx2">
                    <a:lumMod val="90000"/>
                  </a:schemeClr>
                </a:solidFill>
              </a:rPr>
              <a:t>Acrobat DC</a:t>
            </a:r>
            <a:r>
              <a:rPr lang="en-GB" sz="2400" dirty="0">
                <a:solidFill>
                  <a:schemeClr val="tx1"/>
                </a:solidFill>
              </a:rPr>
              <a:t> brings the possibility to work on different devices from tablets, smartphones or in the web browser (cloud service, etc.).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GB" sz="2400" dirty="0">
                <a:solidFill>
                  <a:schemeClr val="tx1"/>
                </a:solidFill>
              </a:rPr>
              <a:t>All other features needed in the editorial office have not changed since </a:t>
            </a:r>
            <a:r>
              <a:rPr lang="en-GB" sz="2400" dirty="0">
                <a:solidFill>
                  <a:schemeClr val="tx2">
                    <a:lumMod val="90000"/>
                  </a:schemeClr>
                </a:solidFill>
              </a:rPr>
              <a:t>Acrobat 9</a:t>
            </a:r>
            <a:r>
              <a:rPr lang="en-GB" sz="2400" dirty="0">
                <a:solidFill>
                  <a:schemeClr val="tx1"/>
                </a:solidFill>
              </a:rPr>
              <a:t> (they may be a bit more reliable).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GB" sz="2400" dirty="0">
                <a:solidFill>
                  <a:schemeClr val="tx1"/>
                </a:solidFill>
              </a:rPr>
              <a:t>Functions we use with </a:t>
            </a:r>
            <a:r>
              <a:rPr lang="en-GB" sz="2400" dirty="0">
                <a:solidFill>
                  <a:schemeClr val="tx2">
                    <a:lumMod val="90000"/>
                  </a:schemeClr>
                </a:solidFill>
              </a:rPr>
              <a:t>PitStop</a:t>
            </a:r>
            <a:r>
              <a:rPr lang="en-GB" sz="2400" dirty="0">
                <a:solidFill>
                  <a:schemeClr val="tx1"/>
                </a:solidFill>
              </a:rPr>
              <a:t> are still not of the same quality or ease of use.</a:t>
            </a:r>
          </a:p>
          <a:p>
            <a:pPr marL="46037" indent="0">
              <a:buNone/>
            </a:pPr>
            <a:endParaRPr lang="en-GB" sz="2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8616874"/>
      </p:ext>
    </p:extLst>
  </p:cSld>
  <p:clrMapOvr>
    <a:masterClrMapping/>
  </p:clrMapOvr>
  <p:transition>
    <p:fade thruBlk="1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title" idx="4294967295"/>
          </p:nvPr>
        </p:nvSpPr>
        <p:spPr>
          <a:xfrm>
            <a:off x="1" y="0"/>
            <a:ext cx="9905999" cy="774123"/>
          </a:xfrm>
        </p:spPr>
        <p:txBody>
          <a:bodyPr/>
          <a:lstStyle/>
          <a:p>
            <a:pPr marL="320040" indent="-320040" eaLnBrk="1" fontAlgn="auto" hangingPunct="1">
              <a:spcAft>
                <a:spcPts val="0"/>
              </a:spcAft>
              <a:buClr>
                <a:schemeClr val="accent6">
                  <a:lumMod val="75000"/>
                </a:schemeClr>
              </a:buClr>
              <a:defRPr/>
            </a:pPr>
            <a:r>
              <a:rPr lang="en-US" sz="3600" dirty="0"/>
              <a:t>Acrobat Pro</a:t>
            </a:r>
            <a:endParaRPr lang="en-GB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482310" y="594668"/>
            <a:ext cx="9201151" cy="6085201"/>
          </a:xfrm>
        </p:spPr>
        <p:txBody>
          <a:bodyPr/>
          <a:lstStyle/>
          <a:p>
            <a:pPr>
              <a:buFont typeface="Wingdings" panose="05000000000000000000" pitchFamily="2" charset="2"/>
              <a:buChar char="§"/>
            </a:pPr>
            <a:r>
              <a:rPr lang="en-GB" sz="2400" dirty="0">
                <a:solidFill>
                  <a:schemeClr val="tx1"/>
                </a:solidFill>
              </a:rPr>
              <a:t>The Acrobat version found this year is mostly </a:t>
            </a:r>
            <a:br>
              <a:rPr lang="en-GB" sz="2400" dirty="0">
                <a:solidFill>
                  <a:schemeClr val="tx1"/>
                </a:solidFill>
              </a:rPr>
            </a:br>
            <a:r>
              <a:rPr lang="en-GB" sz="2400" dirty="0">
                <a:solidFill>
                  <a:schemeClr val="tx2">
                    <a:lumMod val="90000"/>
                  </a:schemeClr>
                </a:solidFill>
              </a:rPr>
              <a:t>Acrobat Pro 2017</a:t>
            </a:r>
            <a:r>
              <a:rPr lang="en-GB" sz="2400" dirty="0">
                <a:solidFill>
                  <a:schemeClr val="tx1"/>
                </a:solidFill>
              </a:rPr>
              <a:t> or </a:t>
            </a:r>
            <a:r>
              <a:rPr lang="en-GB" sz="2400" dirty="0">
                <a:solidFill>
                  <a:schemeClr val="tx2">
                    <a:lumMod val="90000"/>
                  </a:schemeClr>
                </a:solidFill>
              </a:rPr>
              <a:t>DC</a:t>
            </a:r>
            <a:r>
              <a:rPr lang="en-GB" sz="2400" dirty="0">
                <a:solidFill>
                  <a:schemeClr val="tx1"/>
                </a:solidFill>
              </a:rPr>
              <a:t>, </a:t>
            </a:r>
            <a:br>
              <a:rPr lang="en-GB" sz="2400" dirty="0">
                <a:solidFill>
                  <a:schemeClr val="tx1"/>
                </a:solidFill>
              </a:rPr>
            </a:br>
            <a:r>
              <a:rPr lang="en-GB" sz="2400" dirty="0">
                <a:solidFill>
                  <a:schemeClr val="tx2">
                    <a:lumMod val="90000"/>
                  </a:schemeClr>
                </a:solidFill>
              </a:rPr>
              <a:t>Acrobat X</a:t>
            </a:r>
            <a:r>
              <a:rPr lang="en-GB" sz="2400" dirty="0">
                <a:solidFill>
                  <a:schemeClr val="tx1"/>
                </a:solidFill>
              </a:rPr>
              <a:t> and </a:t>
            </a:r>
            <a:r>
              <a:rPr lang="en-GB" sz="2400" dirty="0">
                <a:solidFill>
                  <a:schemeClr val="tx2">
                    <a:lumMod val="90000"/>
                  </a:schemeClr>
                </a:solidFill>
              </a:rPr>
              <a:t>XI </a:t>
            </a:r>
            <a:r>
              <a:rPr lang="en-GB" sz="2400" dirty="0">
                <a:solidFill>
                  <a:schemeClr val="tx1"/>
                </a:solidFill>
              </a:rPr>
              <a:t>on some private laptops.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GB" sz="2400" dirty="0">
                <a:solidFill>
                  <a:schemeClr val="tx1"/>
                </a:solidFill>
              </a:rPr>
              <a:t>The functionality we need to do our job has not changed much from </a:t>
            </a:r>
            <a:r>
              <a:rPr lang="en-GB" sz="2400" dirty="0">
                <a:solidFill>
                  <a:schemeClr val="tx2">
                    <a:lumMod val="90000"/>
                  </a:schemeClr>
                </a:solidFill>
              </a:rPr>
              <a:t>Acrobat X</a:t>
            </a:r>
            <a:r>
              <a:rPr lang="en-GB" sz="2400" dirty="0">
                <a:solidFill>
                  <a:schemeClr val="tx1"/>
                </a:solidFill>
              </a:rPr>
              <a:t> to </a:t>
            </a:r>
            <a:r>
              <a:rPr lang="en-GB" sz="2400" dirty="0">
                <a:solidFill>
                  <a:schemeClr val="tx2">
                    <a:lumMod val="90000"/>
                  </a:schemeClr>
                </a:solidFill>
              </a:rPr>
              <a:t>2017</a:t>
            </a:r>
            <a:r>
              <a:rPr lang="en-GB" sz="2400" dirty="0">
                <a:solidFill>
                  <a:schemeClr val="tx1"/>
                </a:solidFill>
              </a:rPr>
              <a:t>. </a:t>
            </a:r>
            <a:r>
              <a:rPr lang="en-GB" sz="2400" dirty="0">
                <a:solidFill>
                  <a:schemeClr val="tx2">
                    <a:lumMod val="90000"/>
                  </a:schemeClr>
                </a:solidFill>
              </a:rPr>
              <a:t>Acrobat DC</a:t>
            </a:r>
            <a:r>
              <a:rPr lang="en-GB" sz="2400" dirty="0">
                <a:solidFill>
                  <a:schemeClr val="tx1"/>
                </a:solidFill>
              </a:rPr>
              <a:t> brings the possibility to work on different devices from tablets, smartphones or in the web browser (cloud service, etc.).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GB" sz="2400" dirty="0">
                <a:solidFill>
                  <a:schemeClr val="tx1"/>
                </a:solidFill>
              </a:rPr>
              <a:t>All other features needed in the editorial office have not changed since </a:t>
            </a:r>
            <a:r>
              <a:rPr lang="en-GB" sz="2400" dirty="0">
                <a:solidFill>
                  <a:schemeClr val="tx2">
                    <a:lumMod val="90000"/>
                  </a:schemeClr>
                </a:solidFill>
              </a:rPr>
              <a:t>Acrobat 9</a:t>
            </a:r>
            <a:r>
              <a:rPr lang="en-GB" sz="2400" dirty="0">
                <a:solidFill>
                  <a:schemeClr val="tx1"/>
                </a:solidFill>
              </a:rPr>
              <a:t> (they may be a bit more reliable).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GB" sz="2400" dirty="0">
                <a:solidFill>
                  <a:schemeClr val="tx1"/>
                </a:solidFill>
              </a:rPr>
              <a:t>Functions we use with </a:t>
            </a:r>
            <a:r>
              <a:rPr lang="en-GB" sz="2400" dirty="0">
                <a:solidFill>
                  <a:schemeClr val="tx2">
                    <a:lumMod val="90000"/>
                  </a:schemeClr>
                </a:solidFill>
              </a:rPr>
              <a:t>PitStop</a:t>
            </a:r>
            <a:r>
              <a:rPr lang="en-GB" sz="2400" dirty="0">
                <a:solidFill>
                  <a:schemeClr val="tx1"/>
                </a:solidFill>
              </a:rPr>
              <a:t> are still not of the same quality or ease of use.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GB" sz="2400" dirty="0">
                <a:solidFill>
                  <a:schemeClr val="tx1"/>
                </a:solidFill>
              </a:rPr>
              <a:t>Up to version </a:t>
            </a:r>
            <a:r>
              <a:rPr lang="de-DE" sz="2400" dirty="0">
                <a:solidFill>
                  <a:schemeClr val="tx2">
                    <a:lumMod val="90000"/>
                  </a:schemeClr>
                </a:solidFill>
              </a:rPr>
              <a:t>A</a:t>
            </a:r>
            <a:r>
              <a:rPr lang="en-GB" sz="2400" dirty="0">
                <a:solidFill>
                  <a:schemeClr val="tx2">
                    <a:lumMod val="90000"/>
                  </a:schemeClr>
                </a:solidFill>
              </a:rPr>
              <a:t>crobat Pro XI</a:t>
            </a:r>
            <a:r>
              <a:rPr lang="en-GB" sz="2400" dirty="0">
                <a:solidFill>
                  <a:schemeClr val="tx1"/>
                </a:solidFill>
              </a:rPr>
              <a:t> the user interface is easy configurable and with minimum space requirements. </a:t>
            </a:r>
            <a:br>
              <a:rPr lang="en-GB" sz="2400" dirty="0">
                <a:solidFill>
                  <a:schemeClr val="tx1"/>
                </a:solidFill>
              </a:rPr>
            </a:br>
            <a:r>
              <a:rPr lang="en-GB" sz="2400" dirty="0">
                <a:solidFill>
                  <a:schemeClr val="tx1"/>
                </a:solidFill>
              </a:rPr>
              <a:t>But these versions are not supported anymore (only security patches).</a:t>
            </a:r>
            <a:endParaRPr lang="en-GB" sz="2400" dirty="0">
              <a:solidFill>
                <a:schemeClr val="tx2">
                  <a:lumMod val="90000"/>
                </a:schemeClr>
              </a:solidFill>
            </a:endParaRPr>
          </a:p>
          <a:p>
            <a:pPr marL="46037" indent="0">
              <a:buNone/>
            </a:pPr>
            <a:endParaRPr lang="en-GB" sz="2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4634335"/>
      </p:ext>
    </p:extLst>
  </p:cSld>
  <p:clrMapOvr>
    <a:masterClrMapping/>
  </p:clrMapOvr>
  <p:transition>
    <p:fade thruBlk="1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title" idx="4294967295"/>
          </p:nvPr>
        </p:nvSpPr>
        <p:spPr>
          <a:xfrm>
            <a:off x="1" y="0"/>
            <a:ext cx="9905999" cy="774123"/>
          </a:xfrm>
        </p:spPr>
        <p:txBody>
          <a:bodyPr/>
          <a:lstStyle/>
          <a:p>
            <a:pPr marL="320040" indent="-320040" eaLnBrk="1" fontAlgn="auto" hangingPunct="1">
              <a:spcAft>
                <a:spcPts val="0"/>
              </a:spcAft>
              <a:buClr>
                <a:schemeClr val="accent6">
                  <a:lumMod val="75000"/>
                </a:schemeClr>
              </a:buClr>
              <a:defRPr/>
            </a:pPr>
            <a:r>
              <a:rPr lang="en-US" sz="3600" dirty="0"/>
              <a:t>Acrobat Pro</a:t>
            </a:r>
            <a:endParaRPr lang="en-GB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482310" y="594668"/>
            <a:ext cx="9201151" cy="6085201"/>
          </a:xfrm>
        </p:spPr>
        <p:txBody>
          <a:bodyPr/>
          <a:lstStyle/>
          <a:p>
            <a:pPr marL="46037" indent="0">
              <a:buNone/>
            </a:pPr>
            <a:r>
              <a:rPr lang="de-DE" sz="2400" dirty="0" err="1">
                <a:solidFill>
                  <a:schemeClr val="tx1"/>
                </a:solidFill>
              </a:rPr>
              <a:t>Comparison</a:t>
            </a:r>
            <a:r>
              <a:rPr lang="de-DE" sz="2400" dirty="0">
                <a:solidFill>
                  <a:schemeClr val="tx1"/>
                </a:solidFill>
              </a:rPr>
              <a:t> </a:t>
            </a:r>
            <a:r>
              <a:rPr lang="de-DE" sz="2400" dirty="0" err="1">
                <a:solidFill>
                  <a:schemeClr val="tx1"/>
                </a:solidFill>
              </a:rPr>
              <a:t>of</a:t>
            </a:r>
            <a:r>
              <a:rPr lang="de-DE" sz="2400" dirty="0">
                <a:solidFill>
                  <a:schemeClr val="tx1"/>
                </a:solidFill>
              </a:rPr>
              <a:t> </a:t>
            </a:r>
            <a:r>
              <a:rPr lang="de-DE" sz="2400" dirty="0" err="1">
                <a:solidFill>
                  <a:schemeClr val="tx1"/>
                </a:solidFill>
              </a:rPr>
              <a:t>features</a:t>
            </a:r>
            <a:endParaRPr lang="de-DE" sz="2400" dirty="0">
              <a:solidFill>
                <a:schemeClr val="tx1"/>
              </a:solidFill>
            </a:endParaRPr>
          </a:p>
          <a:p>
            <a:pPr lvl="1">
              <a:buFont typeface="Wingdings" panose="05000000000000000000" pitchFamily="2" charset="2"/>
              <a:buChar char="§"/>
            </a:pPr>
            <a:r>
              <a:rPr lang="de-DE" sz="2200" dirty="0">
                <a:solidFill>
                  <a:schemeClr val="tx1"/>
                </a:solidFill>
              </a:rPr>
              <a:t> </a:t>
            </a:r>
            <a:r>
              <a:rPr lang="de-DE" sz="2200" dirty="0">
                <a:solidFill>
                  <a:schemeClr val="tx2">
                    <a:lumMod val="90000"/>
                  </a:schemeClr>
                </a:solidFill>
              </a:rPr>
              <a:t>Acrobat Pro XI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de-DE" sz="2200" dirty="0">
                <a:solidFill>
                  <a:schemeClr val="tx1"/>
                </a:solidFill>
              </a:rPr>
              <a:t> </a:t>
            </a:r>
            <a:r>
              <a:rPr lang="de-DE" sz="2200" dirty="0">
                <a:solidFill>
                  <a:schemeClr val="tx2">
                    <a:lumMod val="90000"/>
                  </a:schemeClr>
                </a:solidFill>
              </a:rPr>
              <a:t>Acrobat Pro 2017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de-DE" sz="2200" dirty="0">
                <a:solidFill>
                  <a:schemeClr val="tx1"/>
                </a:solidFill>
              </a:rPr>
              <a:t> </a:t>
            </a:r>
            <a:r>
              <a:rPr lang="de-DE" sz="2200" dirty="0">
                <a:solidFill>
                  <a:schemeClr val="tx2">
                    <a:lumMod val="90000"/>
                  </a:schemeClr>
                </a:solidFill>
              </a:rPr>
              <a:t>Acrobat Pro DC</a:t>
            </a:r>
          </a:p>
          <a:p>
            <a:pPr marL="46037" indent="0">
              <a:buNone/>
            </a:pPr>
            <a:endParaRPr lang="en-GB" sz="2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5912887"/>
      </p:ext>
    </p:extLst>
  </p:cSld>
  <p:clrMapOvr>
    <a:masterClrMapping/>
  </p:clrMapOvr>
  <p:transition>
    <p:fade thruBlk="1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title" idx="4294967295"/>
          </p:nvPr>
        </p:nvSpPr>
        <p:spPr>
          <a:xfrm>
            <a:off x="1" y="0"/>
            <a:ext cx="9905999" cy="774123"/>
          </a:xfrm>
        </p:spPr>
        <p:txBody>
          <a:bodyPr/>
          <a:lstStyle/>
          <a:p>
            <a:pPr marL="0" indent="0" eaLnBrk="1" fontAlgn="auto" hangingPunct="1">
              <a:spcAft>
                <a:spcPts val="0"/>
              </a:spcAft>
              <a:buClr>
                <a:schemeClr val="accent6">
                  <a:lumMod val="75000"/>
                </a:schemeClr>
              </a:buClr>
              <a:buNone/>
              <a:defRPr/>
            </a:pPr>
            <a:r>
              <a:rPr lang="de-DE" sz="3600" dirty="0"/>
              <a:t> </a:t>
            </a:r>
            <a:endParaRPr lang="en-GB" sz="3600" dirty="0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5B82C492-B390-43F7-AC21-47A9288FACEF}"/>
              </a:ext>
            </a:extLst>
          </p:cNvPr>
          <p:cNvPicPr>
            <a:picLocks noGrp="1" noChangeAspect="1"/>
          </p:cNvPicPr>
          <p:nvPr>
            <p:ph sz="quarter" idx="13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9906" y="115412"/>
            <a:ext cx="7780016" cy="6627175"/>
          </a:xfrm>
        </p:spPr>
      </p:pic>
    </p:spTree>
    <p:extLst>
      <p:ext uri="{BB962C8B-B14F-4D97-AF65-F5344CB8AC3E}">
        <p14:creationId xmlns:p14="http://schemas.microsoft.com/office/powerpoint/2010/main" val="2107097412"/>
      </p:ext>
    </p:extLst>
  </p:cSld>
  <p:clrMapOvr>
    <a:masterClrMapping/>
  </p:clrMapOvr>
  <p:transition>
    <p:fade thruBlk="1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title" idx="4294967295"/>
          </p:nvPr>
        </p:nvSpPr>
        <p:spPr>
          <a:xfrm>
            <a:off x="1" y="0"/>
            <a:ext cx="9905999" cy="774123"/>
          </a:xfrm>
        </p:spPr>
        <p:txBody>
          <a:bodyPr/>
          <a:lstStyle/>
          <a:p>
            <a:pPr marL="0" indent="0" eaLnBrk="1" fontAlgn="auto" hangingPunct="1">
              <a:spcAft>
                <a:spcPts val="0"/>
              </a:spcAft>
              <a:buClr>
                <a:schemeClr val="accent6">
                  <a:lumMod val="75000"/>
                </a:schemeClr>
              </a:buClr>
              <a:buNone/>
              <a:defRPr/>
            </a:pPr>
            <a:r>
              <a:rPr lang="de-DE" sz="3600" dirty="0"/>
              <a:t> </a:t>
            </a:r>
            <a:endParaRPr lang="en-GB" sz="3600" dirty="0"/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797F11B4-4C17-485B-B49F-47BAD475E13F}"/>
              </a:ext>
            </a:extLst>
          </p:cNvPr>
          <p:cNvPicPr>
            <a:picLocks noGrp="1" noChangeAspect="1"/>
          </p:cNvPicPr>
          <p:nvPr>
            <p:ph sz="quarter" idx="13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9783" y="59074"/>
            <a:ext cx="7316389" cy="6739852"/>
          </a:xfrm>
        </p:spPr>
      </p:pic>
    </p:spTree>
    <p:extLst>
      <p:ext uri="{BB962C8B-B14F-4D97-AF65-F5344CB8AC3E}">
        <p14:creationId xmlns:p14="http://schemas.microsoft.com/office/powerpoint/2010/main" val="891823789"/>
      </p:ext>
    </p:extLst>
  </p:cSld>
  <p:clrMapOvr>
    <a:masterClrMapping/>
  </p:clrMapOvr>
  <p:transition>
    <p:fade thruBlk="1"/>
  </p:transition>
</p:sld>
</file>

<file path=ppt/theme/theme1.xml><?xml version="1.0" encoding="utf-8"?>
<a:theme xmlns:a="http://schemas.openxmlformats.org/drawingml/2006/main" name="Slipstream">
  <a:themeElements>
    <a:clrScheme name="Slipstream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Slipstream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lipstream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Slipstream">
    <a:dk1>
      <a:sysClr val="windowText" lastClr="000000"/>
    </a:dk1>
    <a:lt1>
      <a:sysClr val="window" lastClr="FFFFFF"/>
    </a:lt1>
    <a:dk2>
      <a:srgbClr val="212745"/>
    </a:dk2>
    <a:lt2>
      <a:srgbClr val="B4DCFA"/>
    </a:lt2>
    <a:accent1>
      <a:srgbClr val="4E67C8"/>
    </a:accent1>
    <a:accent2>
      <a:srgbClr val="5ECCF3"/>
    </a:accent2>
    <a:accent3>
      <a:srgbClr val="A7EA52"/>
    </a:accent3>
    <a:accent4>
      <a:srgbClr val="5DCEAF"/>
    </a:accent4>
    <a:accent5>
      <a:srgbClr val="FF8021"/>
    </a:accent5>
    <a:accent6>
      <a:srgbClr val="F14124"/>
    </a:accent6>
    <a:hlink>
      <a:srgbClr val="56C7AA"/>
    </a:hlink>
    <a:folHlink>
      <a:srgbClr val="59A8D1"/>
    </a:folHlink>
  </a:clrScheme>
</a:themeOverride>
</file>

<file path=ppt/theme/themeOverride2.xml><?xml version="1.0" encoding="utf-8"?>
<a:themeOverride xmlns:a="http://schemas.openxmlformats.org/drawingml/2006/main">
  <a:clrScheme name="Slipstream">
    <a:dk1>
      <a:sysClr val="windowText" lastClr="000000"/>
    </a:dk1>
    <a:lt1>
      <a:sysClr val="window" lastClr="FFFFFF"/>
    </a:lt1>
    <a:dk2>
      <a:srgbClr val="212745"/>
    </a:dk2>
    <a:lt2>
      <a:srgbClr val="B4DCFA"/>
    </a:lt2>
    <a:accent1>
      <a:srgbClr val="4E67C8"/>
    </a:accent1>
    <a:accent2>
      <a:srgbClr val="5ECCF3"/>
    </a:accent2>
    <a:accent3>
      <a:srgbClr val="A7EA52"/>
    </a:accent3>
    <a:accent4>
      <a:srgbClr val="5DCEAF"/>
    </a:accent4>
    <a:accent5>
      <a:srgbClr val="FF8021"/>
    </a:accent5>
    <a:accent6>
      <a:srgbClr val="F14124"/>
    </a:accent6>
    <a:hlink>
      <a:srgbClr val="56C7AA"/>
    </a:hlink>
    <a:folHlink>
      <a:srgbClr val="59A8D1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0</TotalTime>
  <Pages>1</Pages>
  <Words>882</Words>
  <Application>Microsoft Office PowerPoint</Application>
  <PresentationFormat>A4 Paper (210x297 mm)</PresentationFormat>
  <Paragraphs>112</Paragraphs>
  <Slides>32</Slides>
  <Notes>32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32</vt:i4>
      </vt:variant>
    </vt:vector>
  </HeadingPairs>
  <TitlesOfParts>
    <vt:vector size="39" baseType="lpstr">
      <vt:lpstr>Georgia</vt:lpstr>
      <vt:lpstr>Utopia Std Semibold</vt:lpstr>
      <vt:lpstr>Wingdings</vt:lpstr>
      <vt:lpstr>Times New Roman</vt:lpstr>
      <vt:lpstr>Arial</vt:lpstr>
      <vt:lpstr>Trebuchet MS</vt:lpstr>
      <vt:lpstr>Slipstream</vt:lpstr>
      <vt:lpstr>Update on Editing Tools and Versions Acrobat, PitStop, Word, LATEX         </vt:lpstr>
      <vt:lpstr>Acrobat Pro</vt:lpstr>
      <vt:lpstr>Acrobat Pro</vt:lpstr>
      <vt:lpstr>Acrobat Pro</vt:lpstr>
      <vt:lpstr>Acrobat Pro</vt:lpstr>
      <vt:lpstr>Acrobat Pro</vt:lpstr>
      <vt:lpstr>Acrobat Pro</vt:lpstr>
      <vt:lpstr> </vt:lpstr>
      <vt:lpstr> </vt:lpstr>
      <vt:lpstr> </vt:lpstr>
      <vt:lpstr>Acrobat Pro</vt:lpstr>
      <vt:lpstr>Acrobat Pro</vt:lpstr>
      <vt:lpstr>PitStop Pro</vt:lpstr>
      <vt:lpstr>PitStop Pro</vt:lpstr>
      <vt:lpstr>PitStop Pro</vt:lpstr>
      <vt:lpstr>PitStop Pro</vt:lpstr>
      <vt:lpstr>PitStop Pro</vt:lpstr>
      <vt:lpstr>PitStop Pro</vt:lpstr>
      <vt:lpstr>PitStop Pro</vt:lpstr>
      <vt:lpstr>MS Office (Word, PowerPoint, …)</vt:lpstr>
      <vt:lpstr>MS Office (Word, PowerPoint, …)</vt:lpstr>
      <vt:lpstr>MS Office (Word, PowerPoint, …)</vt:lpstr>
      <vt:lpstr>MS Office (Word, PowerPoint, …)</vt:lpstr>
      <vt:lpstr>MS Office (Word, PowerPoint, …)</vt:lpstr>
      <vt:lpstr>MS Office (Word, PowerPoint, …)</vt:lpstr>
      <vt:lpstr>LATEX</vt:lpstr>
      <vt:lpstr>LATEX</vt:lpstr>
      <vt:lpstr>LATEX</vt:lpstr>
      <vt:lpstr>LATEX</vt:lpstr>
      <vt:lpstr>LATEX</vt:lpstr>
      <vt:lpstr>LATEX</vt:lpstr>
      <vt:lpstr>Questions?</vt:lpstr>
    </vt:vector>
  </TitlesOfParts>
  <Company>JACoW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JACoW Chairman's Report 2012</dc:title>
  <dc:creator>Volker RW Schaa</dc:creator>
  <cp:lastModifiedBy>Volker RW Schaa</cp:lastModifiedBy>
  <cp:revision>468</cp:revision>
  <cp:lastPrinted>2000-10-31T08:12:42Z</cp:lastPrinted>
  <dcterms:created xsi:type="dcterms:W3CDTF">2000-05-02T14:04:02Z</dcterms:created>
  <dcterms:modified xsi:type="dcterms:W3CDTF">2018-12-06T01:46:56Z</dcterms:modified>
</cp:coreProperties>
</file>