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84" r:id="rId3"/>
    <p:sldId id="270" r:id="rId4"/>
    <p:sldId id="257" r:id="rId5"/>
    <p:sldId id="267" r:id="rId6"/>
    <p:sldId id="276" r:id="rId7"/>
    <p:sldId id="274" r:id="rId8"/>
    <p:sldId id="275" r:id="rId9"/>
    <p:sldId id="277" r:id="rId10"/>
    <p:sldId id="278" r:id="rId11"/>
    <p:sldId id="279" r:id="rId12"/>
    <p:sldId id="280" r:id="rId13"/>
    <p:sldId id="281" r:id="rId14"/>
    <p:sldId id="258" r:id="rId15"/>
    <p:sldId id="260" r:id="rId16"/>
    <p:sldId id="259" r:id="rId17"/>
    <p:sldId id="261" r:id="rId18"/>
    <p:sldId id="282" r:id="rId19"/>
  </p:sldIdLst>
  <p:sldSz cx="9144000" cy="6858000" type="screen4x3"/>
  <p:notesSz cx="6794500" cy="9931400"/>
  <p:embeddedFontLst>
    <p:embeddedFont>
      <p:font typeface="黑体" panose="020B0604020202020204" charset="-122"/>
      <p:regular r:id="rId21"/>
    </p:embeddedFont>
    <p:embeddedFont>
      <p:font typeface="Chalkduster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7E48"/>
    <a:srgbClr val="AC1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39" autoAdjust="0"/>
  </p:normalViewPr>
  <p:slideViewPr>
    <p:cSldViewPr>
      <p:cViewPr varScale="1">
        <p:scale>
          <a:sx n="91" d="100"/>
          <a:sy n="91" d="100"/>
        </p:scale>
        <p:origin x="-1210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4813" cy="496888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2" y="0"/>
            <a:ext cx="2944813" cy="496888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300"/>
            </a:lvl1pPr>
          </a:lstStyle>
          <a:p>
            <a:fld id="{63855DEF-3FF4-418E-A243-912AD220F0EB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1"/>
            <a:ext cx="5435600" cy="4468813"/>
          </a:xfrm>
          <a:prstGeom prst="rect">
            <a:avLst/>
          </a:prstGeom>
        </p:spPr>
        <p:txBody>
          <a:bodyPr vert="horz" lIns="91434" tIns="45717" rIns="91434" bIns="4571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2925"/>
            <a:ext cx="2944813" cy="49688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2" y="9432925"/>
            <a:ext cx="2944813" cy="496888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300"/>
            </a:lvl1pPr>
          </a:lstStyle>
          <a:p>
            <a:fld id="{263BF6B9-FDE3-4B71-A41D-5EC3B4F5F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13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</a:t>
            </a:r>
            <a:r>
              <a:rPr lang="en-US" baseline="0" smtClean="0"/>
              <a:t> nice</a:t>
            </a:r>
            <a:r>
              <a:rPr lang="en-US" smtClean="0"/>
              <a:t> PPT</a:t>
            </a:r>
            <a:r>
              <a:rPr lang="en-US" baseline="0" smtClean="0"/>
              <a:t> template was provided by the ICALEPCS’17 conference for the mini oral presenters. First slide has a colorful background view of Barcelona, all following slides contain a water mark background. If the “High Quality” option is not enabled the conversion from PPT to PDF fails.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BF6B9-FDE3-4B71-A41D-5EC3B4F5F0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6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BF6B9-FDE3-4B71-A41D-5EC3B4F5F0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0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BF6B9-FDE3-4B71-A41D-5EC3B4F5F0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70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D95C-F76C-4A61-A401-4A36017FC061}" type="datetime1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2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CAD2C-EE27-4DD1-8DB0-771C737ABFEB}" type="datetime1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7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7BAC-FD21-4005-A0C8-AB3DE192366F}" type="datetime1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041E5-2256-4A5A-9D19-D49E136C5C76}" type="datetime1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2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FEA2-77CB-4720-9FD0-D16AAD66D2D9}" type="datetime1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3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AEBC-CE8B-4E3A-A607-43AF8E9F35FF}" type="datetime1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5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87EB-8801-49F8-A814-1DB12A716E86}" type="datetime1">
              <a:rPr lang="en-US" smtClean="0"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8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C6D97-68BA-4F6D-9BE7-95A45C982C0D}" type="datetime1">
              <a:rPr lang="en-US" smtClean="0"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6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60058-F5BE-4981-98B7-9CCC6C55E7DD}" type="datetime1">
              <a:rPr lang="en-US" smtClean="0"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07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D7386-B1E3-4501-A5E6-D96FC0C82834}" type="datetime1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0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77E9-8D95-4AAC-9638-56123F721BEA}" type="datetime1">
              <a:rPr lang="en-US" smtClean="0"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7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8C17A-2798-4C3A-9C31-B3F2EC8C5DD5}" type="datetime1">
              <a:rPr lang="en-US" smtClean="0"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71803-358A-45E9-8FCD-ACB43433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5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sourceforge.net/projects/virtualdub/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handbrake.fr/downloads.php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pp.prntscr.com/en/index.html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sourceforge.net/projects/vlc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get.adobe.com/flashplayer/" TargetMode="Externa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a.uniroma3.it/~rimondin/downloads.php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3527" y="6021288"/>
            <a:ext cx="5070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Michaela Marx, DESY, Hamburg, Germany, November 2018</a:t>
            </a:r>
            <a:endParaRPr 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310290" y="548680"/>
            <a:ext cx="8654198" cy="4762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/>
              <a:t>JACoW TM 2018: Update on Processing Slides</a:t>
            </a:r>
          </a:p>
          <a:p>
            <a:endParaRPr lang="en-US" sz="1050" b="1" smtClean="0">
              <a:solidFill>
                <a:srgbClr val="FF0000"/>
              </a:solidFill>
            </a:endParaRPr>
          </a:p>
          <a:p>
            <a:r>
              <a:rPr lang="en-US" sz="2600" b="1" smtClean="0">
                <a:solidFill>
                  <a:srgbClr val="00B0F0"/>
                </a:solidFill>
              </a:rPr>
              <a:t>                       - what to do before you start - </a:t>
            </a:r>
          </a:p>
          <a:p>
            <a:endParaRPr lang="en-US" sz="2000" b="1" smtClean="0"/>
          </a:p>
          <a:p>
            <a:r>
              <a:rPr lang="en-US" sz="2400" b="1" smtClean="0"/>
              <a:t>Topics</a:t>
            </a:r>
          </a:p>
          <a:p>
            <a:endParaRPr lang="en-US" sz="2400" b="1" smtClean="0"/>
          </a:p>
          <a:p>
            <a:r>
              <a:rPr lang="en-US">
                <a:solidFill>
                  <a:srgbClr val="FF0000"/>
                </a:solidFill>
                <a:sym typeface="Wingdings 3"/>
              </a:rPr>
              <a:t>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b="1" smtClean="0">
                <a:solidFill>
                  <a:srgbClr val="FF0000"/>
                </a:solidFill>
              </a:rPr>
              <a:t>install video transcoder and flash player first</a:t>
            </a:r>
          </a:p>
          <a:p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smtClean="0">
                <a:solidFill>
                  <a:srgbClr val="FF0000"/>
                </a:solidFill>
              </a:rPr>
              <a:t>    (Handbrake, Adobe Flash Player, Virtual Dub, Lightshot etc)</a:t>
            </a:r>
          </a:p>
          <a:p>
            <a:endParaRPr lang="en-US" sz="1100" b="1" smtClean="0"/>
          </a:p>
          <a:p>
            <a:r>
              <a:rPr lang="en-US" smtClean="0">
                <a:solidFill>
                  <a:srgbClr val="00B050"/>
                </a:solidFill>
                <a:sym typeface="Wingdings 3"/>
              </a:rPr>
              <a:t></a:t>
            </a:r>
            <a:r>
              <a:rPr lang="en-US" smtClean="0"/>
              <a:t> </a:t>
            </a:r>
            <a:r>
              <a:rPr lang="en-US" b="1" smtClean="0">
                <a:solidFill>
                  <a:srgbClr val="00B050"/>
                </a:solidFill>
              </a:rPr>
              <a:t>insert</a:t>
            </a:r>
            <a:r>
              <a:rPr lang="en-US" smtClean="0"/>
              <a:t> </a:t>
            </a:r>
            <a:r>
              <a:rPr lang="en-US" b="1" smtClean="0">
                <a:solidFill>
                  <a:srgbClr val="00B050"/>
                </a:solidFill>
              </a:rPr>
              <a:t>PPspliT</a:t>
            </a:r>
          </a:p>
          <a:p>
            <a:endParaRPr lang="en-US" smtClean="0"/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/>
              <a:t> </a:t>
            </a:r>
            <a:r>
              <a:rPr lang="en-US" b="1" smtClean="0">
                <a:solidFill>
                  <a:srgbClr val="0070C0"/>
                </a:solidFill>
              </a:rPr>
              <a:t>print slides </a:t>
            </a:r>
            <a:r>
              <a:rPr lang="en-US" b="1">
                <a:solidFill>
                  <a:srgbClr val="0070C0"/>
                </a:solidFill>
              </a:rPr>
              <a:t>in High Quality </a:t>
            </a:r>
          </a:p>
          <a:p>
            <a:endParaRPr lang="en-US" smtClean="0"/>
          </a:p>
          <a:p>
            <a:r>
              <a:rPr lang="en-US">
                <a:solidFill>
                  <a:srgbClr val="FFC000"/>
                </a:solidFill>
                <a:sym typeface="Wingdings 3"/>
              </a:rPr>
              <a:t></a:t>
            </a:r>
            <a:r>
              <a:rPr lang="en-US"/>
              <a:t> </a:t>
            </a:r>
            <a:r>
              <a:rPr lang="en-US" b="1" smtClean="0">
                <a:solidFill>
                  <a:srgbClr val="FFC000"/>
                </a:solidFill>
              </a:rPr>
              <a:t>install MAC </a:t>
            </a:r>
            <a:r>
              <a:rPr lang="en-US" b="1">
                <a:solidFill>
                  <a:srgbClr val="FFC000"/>
                </a:solidFill>
              </a:rPr>
              <a:t>Fonts on a </a:t>
            </a:r>
            <a:r>
              <a:rPr lang="en-US" b="1" smtClean="0">
                <a:solidFill>
                  <a:srgbClr val="FFC000"/>
                </a:solidFill>
              </a:rPr>
              <a:t>Windows PC</a:t>
            </a:r>
            <a:endParaRPr lang="en-US" b="1">
              <a:solidFill>
                <a:srgbClr val="FFC000"/>
              </a:solidFill>
            </a:endParaRPr>
          </a:p>
          <a:p>
            <a:endParaRPr lang="en-US" smtClean="0"/>
          </a:p>
          <a:p>
            <a:r>
              <a:rPr lang="en-US">
                <a:solidFill>
                  <a:srgbClr val="7030A0"/>
                </a:solidFill>
                <a:sym typeface="Wingdings 3"/>
              </a:rPr>
              <a:t></a:t>
            </a:r>
            <a:r>
              <a:rPr lang="en-US"/>
              <a:t> </a:t>
            </a:r>
            <a:r>
              <a:rPr lang="en-US" b="1" smtClean="0">
                <a:solidFill>
                  <a:srgbClr val="7030A0"/>
                </a:solidFill>
              </a:rPr>
              <a:t>convert slides to the correct format</a:t>
            </a:r>
            <a:endParaRPr lang="en-US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230" y="284678"/>
            <a:ext cx="2250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</a:rPr>
              <a:t>Macintosh fonts</a:t>
            </a:r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230" y="684788"/>
            <a:ext cx="88902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C000"/>
                </a:solidFill>
                <a:sym typeface="Wingdings 3"/>
              </a:rPr>
              <a:t></a:t>
            </a:r>
            <a:r>
              <a:rPr lang="en-US" smtClean="0">
                <a:solidFill>
                  <a:srgbClr val="FF0000"/>
                </a:solidFill>
                <a:sym typeface="Wingdings 3"/>
              </a:rPr>
              <a:t> </a:t>
            </a:r>
            <a:r>
              <a:rPr lang="en-US" smtClean="0">
                <a:sym typeface="Wingdings 3"/>
              </a:rPr>
              <a:t>MAC fonts are typically not installed on a Windows PC in the proceedings office, therefore   </a:t>
            </a:r>
          </a:p>
          <a:p>
            <a:r>
              <a:rPr lang="en-US">
                <a:sym typeface="Wingdings 3"/>
              </a:rPr>
              <a:t> </a:t>
            </a:r>
            <a:r>
              <a:rPr lang="en-US" smtClean="0">
                <a:sym typeface="Wingdings 3"/>
              </a:rPr>
              <a:t>    the tranparency editor needs to install the MAC fonts by himself </a:t>
            </a:r>
          </a:p>
          <a:p>
            <a:endParaRPr lang="en-US" smtClean="0">
              <a:sym typeface="Wingdings 3"/>
            </a:endParaRPr>
          </a:p>
          <a:p>
            <a:r>
              <a:rPr lang="en-US" smtClean="0">
                <a:solidFill>
                  <a:srgbClr val="FFC000"/>
                </a:solidFill>
                <a:sym typeface="Wingdings 3"/>
              </a:rPr>
              <a:t></a:t>
            </a:r>
            <a:r>
              <a:rPr lang="en-US" smtClean="0">
                <a:solidFill>
                  <a:srgbClr val="00B050"/>
                </a:solidFill>
                <a:sym typeface="Wingdings 3"/>
              </a:rPr>
              <a:t> </a:t>
            </a:r>
            <a:r>
              <a:rPr lang="en-US" smtClean="0">
                <a:sym typeface="Wingdings 3"/>
              </a:rPr>
              <a:t>MAC fonts can be copied from every Macintosh computer, look for </a:t>
            </a:r>
            <a:r>
              <a:rPr lang="en-US" b="1" smtClean="0">
                <a:sym typeface="Wingdings 3"/>
              </a:rPr>
              <a:t>Library/Fonts</a:t>
            </a:r>
            <a:r>
              <a:rPr lang="en-US" smtClean="0">
                <a:sym typeface="Wingdings 3"/>
              </a:rPr>
              <a:t> and </a:t>
            </a:r>
          </a:p>
          <a:p>
            <a:r>
              <a:rPr lang="en-US">
                <a:sym typeface="Wingdings 3"/>
              </a:rPr>
              <a:t> </a:t>
            </a:r>
            <a:r>
              <a:rPr lang="en-US" smtClean="0">
                <a:sym typeface="Wingdings 3"/>
              </a:rPr>
              <a:t>    </a:t>
            </a:r>
            <a:r>
              <a:rPr lang="en-US" b="1" smtClean="0">
                <a:sym typeface="Wingdings 3"/>
              </a:rPr>
              <a:t>System/Library/Fonts</a:t>
            </a:r>
            <a:r>
              <a:rPr lang="en-US" smtClean="0">
                <a:sym typeface="Wingdings 3"/>
              </a:rPr>
              <a:t> or export the fonts from the File menu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312500"/>
            <a:ext cx="5580112" cy="3893454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0987" y="630932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C000"/>
                </a:solidFill>
                <a:sym typeface="Wingdings 3"/>
              </a:rPr>
              <a:t></a:t>
            </a:r>
            <a:r>
              <a:rPr lang="en-US" smtClean="0">
                <a:solidFill>
                  <a:srgbClr val="FF0000"/>
                </a:solidFill>
                <a:sym typeface="Wingdings 3"/>
              </a:rPr>
              <a:t> </a:t>
            </a:r>
            <a:r>
              <a:rPr lang="en-US">
                <a:sym typeface="Wingdings 3"/>
              </a:rPr>
              <a:t>copy the MAC fonts into folder C:\Windows\fonts on the Windows PC</a:t>
            </a:r>
          </a:p>
        </p:txBody>
      </p:sp>
    </p:spTree>
    <p:extLst>
      <p:ext uri="{BB962C8B-B14F-4D97-AF65-F5344CB8AC3E}">
        <p14:creationId xmlns:p14="http://schemas.microsoft.com/office/powerpoint/2010/main" val="378640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3528" y="284677"/>
            <a:ext cx="408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</a:rPr>
              <a:t>Installation of Macintosh fonts</a:t>
            </a:r>
            <a:endParaRPr lang="en-US" sz="240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024" y="836712"/>
            <a:ext cx="770485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sym typeface="Wingdings 3"/>
              </a:rPr>
              <a:t></a:t>
            </a:r>
            <a:r>
              <a:rPr lang="en-US" dirty="0">
                <a:solidFill>
                  <a:srgbClr val="FF0000"/>
                </a:solidFill>
                <a:sym typeface="Wingdings 3"/>
              </a:rPr>
              <a:t> </a:t>
            </a:r>
            <a:r>
              <a:rPr lang="en-US" dirty="0" smtClean="0">
                <a:sym typeface="Wingdings 3"/>
              </a:rPr>
              <a:t>MAC fonts can alternatively be downloaded from Michaela’s </a:t>
            </a:r>
            <a:r>
              <a:rPr lang="en-US" dirty="0" err="1" smtClean="0">
                <a:sym typeface="Wingdings 3"/>
              </a:rPr>
              <a:t>JACoW</a:t>
            </a:r>
            <a:r>
              <a:rPr lang="en-US" dirty="0" smtClean="0">
                <a:sym typeface="Wingdings 3"/>
              </a:rPr>
              <a:t> web page</a:t>
            </a:r>
          </a:p>
          <a:p>
            <a:endParaRPr lang="en-US" sz="900" b="1" dirty="0">
              <a:solidFill>
                <a:srgbClr val="00B050"/>
              </a:solidFill>
              <a:sym typeface="Wingdings 3"/>
            </a:endParaRPr>
          </a:p>
          <a:p>
            <a:pPr algn="ctr"/>
            <a:r>
              <a:rPr lang="en-US" b="1" dirty="0">
                <a:solidFill>
                  <a:srgbClr val="0070C0"/>
                </a:solidFill>
                <a:sym typeface="Wingdings 3"/>
              </a:rPr>
              <a:t>https://winweb.desy.de/home/mpymax/www/JACoW/</a:t>
            </a:r>
            <a:endParaRPr lang="en-US" b="1" dirty="0" smtClean="0">
              <a:solidFill>
                <a:srgbClr val="0070C0"/>
              </a:solidFill>
              <a:sym typeface="Wingdings 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028" y="4109017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C000"/>
                </a:solidFill>
                <a:sym typeface="Wingdings 3"/>
              </a:rPr>
              <a:t></a:t>
            </a:r>
            <a:r>
              <a:rPr lang="en-US">
                <a:solidFill>
                  <a:srgbClr val="FF0000"/>
                </a:solidFill>
                <a:sym typeface="Wingdings 3"/>
              </a:rPr>
              <a:t> </a:t>
            </a:r>
            <a:r>
              <a:rPr lang="en-US" smtClean="0">
                <a:sym typeface="Wingdings 3"/>
              </a:rPr>
              <a:t>download both zip files and do a right-mouse-click to extract the files</a:t>
            </a:r>
          </a:p>
          <a:p>
            <a:r>
              <a:rPr lang="en-US">
                <a:solidFill>
                  <a:srgbClr val="FFC000"/>
                </a:solidFill>
                <a:sym typeface="Wingdings 3"/>
              </a:rPr>
              <a:t> </a:t>
            </a:r>
            <a:r>
              <a:rPr lang="en-US" smtClean="0">
                <a:sym typeface="Wingdings 3"/>
              </a:rPr>
              <a:t>do</a:t>
            </a:r>
            <a:r>
              <a:rPr lang="en-US" smtClean="0">
                <a:solidFill>
                  <a:srgbClr val="FFC000"/>
                </a:solidFill>
                <a:sym typeface="Wingdings 3"/>
              </a:rPr>
              <a:t> </a:t>
            </a:r>
            <a:r>
              <a:rPr lang="en-US" b="1" smtClean="0">
                <a:sym typeface="Wingdings 3"/>
              </a:rPr>
              <a:t>CTRL+a</a:t>
            </a:r>
            <a:r>
              <a:rPr lang="en-US" smtClean="0">
                <a:sym typeface="Wingdings 3"/>
              </a:rPr>
              <a:t> to select all files and do a </a:t>
            </a:r>
            <a:r>
              <a:rPr lang="en-US" b="1" smtClean="0">
                <a:sym typeface="Wingdings 3"/>
              </a:rPr>
              <a:t>right-mouse-click to install </a:t>
            </a:r>
            <a:r>
              <a:rPr lang="en-US" smtClean="0">
                <a:sym typeface="Wingdings 3"/>
              </a:rPr>
              <a:t>the fonts</a:t>
            </a:r>
            <a:endParaRPr lang="en-US">
              <a:sym typeface="Wingdings 3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0248" y="1621542"/>
            <a:ext cx="6225617" cy="2487475"/>
            <a:chOff x="578632" y="2132856"/>
            <a:chExt cx="6225617" cy="248747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5" y="2132856"/>
              <a:ext cx="5616624" cy="248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ight Arrow 6"/>
            <p:cNvSpPr/>
            <p:nvPr/>
          </p:nvSpPr>
          <p:spPr>
            <a:xfrm>
              <a:off x="578632" y="3470225"/>
              <a:ext cx="497904" cy="21528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78632" y="3818016"/>
              <a:ext cx="497904" cy="21528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172570" y="2132856"/>
              <a:ext cx="5631679" cy="23762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47" y="4751900"/>
            <a:ext cx="37052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10" y="4755348"/>
            <a:ext cx="3236470" cy="185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524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99792" y="1572257"/>
            <a:ext cx="574586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sym typeface="Wingdings 3"/>
              </a:rPr>
              <a:t> </a:t>
            </a:r>
            <a:r>
              <a:rPr lang="en-US" smtClean="0"/>
              <a:t>Check the font embedding with </a:t>
            </a:r>
            <a:r>
              <a:rPr lang="en-US" b="1" smtClean="0"/>
              <a:t>CTRL+d, </a:t>
            </a:r>
          </a:p>
          <a:p>
            <a:r>
              <a:rPr lang="en-US">
                <a:solidFill>
                  <a:srgbClr val="FFC000"/>
                </a:solidFill>
                <a:sym typeface="Wingdings 3"/>
              </a:rPr>
              <a:t></a:t>
            </a:r>
            <a:r>
              <a:rPr lang="en-US">
                <a:solidFill>
                  <a:srgbClr val="00B050"/>
                </a:solidFill>
                <a:sym typeface="Wingdings 3"/>
              </a:rPr>
              <a:t> </a:t>
            </a:r>
            <a:r>
              <a:rPr lang="en-US" smtClean="0"/>
              <a:t>here DejaVuSans and Helvetica fonts are no embedded</a:t>
            </a:r>
          </a:p>
          <a:p>
            <a:r>
              <a:rPr lang="en-US" sz="2000" smtClean="0">
                <a:solidFill>
                  <a:srgbClr val="00B050"/>
                </a:solidFill>
                <a:sym typeface="Wingdings 3"/>
              </a:rPr>
              <a:t> </a:t>
            </a:r>
            <a:r>
              <a:rPr lang="en-US" smtClean="0"/>
              <a:t>do </a:t>
            </a:r>
            <a:r>
              <a:rPr lang="en-US" b="1"/>
              <a:t>SHFT-CTRL-x</a:t>
            </a:r>
            <a:r>
              <a:rPr lang="en-US"/>
              <a:t>, </a:t>
            </a:r>
            <a:r>
              <a:rPr lang="en-US" smtClean="0"/>
              <a:t>select </a:t>
            </a:r>
            <a:r>
              <a:rPr lang="en-US"/>
              <a:t>“</a:t>
            </a:r>
            <a:r>
              <a:rPr lang="en-US" b="1"/>
              <a:t>Embed missing </a:t>
            </a:r>
            <a:r>
              <a:rPr lang="en-US" b="1" smtClean="0"/>
              <a:t>fonts</a:t>
            </a:r>
            <a:r>
              <a:rPr lang="en-US" smtClean="0"/>
              <a:t>” and click </a:t>
            </a:r>
          </a:p>
          <a:p>
            <a:r>
              <a:rPr lang="en-US" smtClean="0"/>
              <a:t>the button named “</a:t>
            </a:r>
            <a:r>
              <a:rPr lang="en-US" b="1"/>
              <a:t>Analyze and fix</a:t>
            </a:r>
            <a:r>
              <a:rPr lang="en-US"/>
              <a:t>” 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8" y="1628800"/>
            <a:ext cx="2237295" cy="39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33083" y="2612748"/>
            <a:ext cx="1224136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3083" y="3836884"/>
            <a:ext cx="1224136" cy="2880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419872" y="2970159"/>
            <a:ext cx="4536504" cy="3600400"/>
            <a:chOff x="2771800" y="2449202"/>
            <a:chExt cx="5848350" cy="3943350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2449202"/>
              <a:ext cx="5848350" cy="3943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2966862" y="5389077"/>
              <a:ext cx="2296962" cy="2880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51998" y="6002723"/>
              <a:ext cx="1368152" cy="37126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6230" y="284678"/>
            <a:ext cx="6872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</a:rPr>
              <a:t>How to embed missing Macintosh fonts in a PDF file</a:t>
            </a:r>
          </a:p>
          <a:p>
            <a:r>
              <a:rPr lang="en-US" sz="2000" b="1" smtClean="0"/>
              <a:t>(after the MAC fonts have been installed on your Windows PC)</a:t>
            </a:r>
            <a:endParaRPr lang="en-US" sz="200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9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12664" y="1196752"/>
            <a:ext cx="667848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/>
              <a:t>Topics</a:t>
            </a:r>
          </a:p>
          <a:p>
            <a:endParaRPr lang="en-US" smtClean="0">
              <a:solidFill>
                <a:schemeClr val="bg1">
                  <a:lumMod val="75000"/>
                </a:schemeClr>
              </a:solidFill>
              <a:sym typeface="Wingdings 3"/>
            </a:endParaRPr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install video transcoder and flash player first</a:t>
            </a:r>
          </a:p>
          <a:p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     (Handbrake, Adobe Flash Player, Virtual Dub, Lightshot etc)</a:t>
            </a:r>
          </a:p>
          <a:p>
            <a:endParaRPr lang="en-US">
              <a:solidFill>
                <a:schemeClr val="bg1">
                  <a:lumMod val="75000"/>
                </a:schemeClr>
              </a:solidFill>
              <a:sym typeface="Wingdings 3"/>
            </a:endParaRPr>
          </a:p>
          <a:p>
            <a:r>
              <a:rPr lang="en-US" smtClean="0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PPspliT replaced the outdated Split Animations Macro  </a:t>
            </a:r>
          </a:p>
          <a:p>
            <a:endParaRPr lang="en-US" smtClean="0"/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Check PPT print options - printing slides in High Quality </a:t>
            </a:r>
          </a:p>
          <a:p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     (for conversion from PPT to PDF using the Adobe PDF printer</a:t>
            </a:r>
            <a:r>
              <a:rPr lang="en-US" b="1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endParaRPr lang="en-US">
              <a:solidFill>
                <a:srgbClr val="FFC000"/>
              </a:solidFill>
              <a:sym typeface="Wingdings 3"/>
            </a:endParaRPr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Embedding MAC Fonts on a Windows PC </a:t>
            </a:r>
            <a:endParaRPr lang="en-US" b="1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mtClean="0">
              <a:solidFill>
                <a:schemeClr val="bg1">
                  <a:lumMod val="75000"/>
                </a:schemeClr>
              </a:solidFill>
              <a:sym typeface="Wingdings 3"/>
            </a:endParaRPr>
          </a:p>
          <a:p>
            <a:r>
              <a:rPr lang="en-US" smtClean="0">
                <a:solidFill>
                  <a:srgbClr val="7030A0"/>
                </a:solidFill>
                <a:sym typeface="Wingdings 3"/>
              </a:rPr>
              <a:t></a:t>
            </a:r>
            <a:r>
              <a:rPr lang="en-US" smtClean="0">
                <a:solidFill>
                  <a:srgbClr val="7030A0"/>
                </a:solidFill>
              </a:rPr>
              <a:t> </a:t>
            </a:r>
            <a:r>
              <a:rPr lang="en-US" b="1">
                <a:solidFill>
                  <a:srgbClr val="7030A0"/>
                </a:solidFill>
              </a:rPr>
              <a:t>how to convert wide screen slides - 16:9 or user defined formats</a:t>
            </a:r>
          </a:p>
          <a:p>
            <a:endParaRPr lang="en-US" b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7030A0"/>
                </a:solidFill>
              </a:rPr>
              <a:t>How to convert different slide formats (e.g. 16:9, 4:3 or custom defined)</a:t>
            </a:r>
            <a:endParaRPr lang="en-US" sz="2000">
              <a:solidFill>
                <a:srgbClr val="7030A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4" y="978131"/>
            <a:ext cx="2642266" cy="15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98086" y="3147700"/>
            <a:ext cx="8303508" cy="1569729"/>
            <a:chOff x="298086" y="3147700"/>
            <a:chExt cx="8303508" cy="1569729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86" y="3147700"/>
              <a:ext cx="8303508" cy="1569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955830" y="3424989"/>
              <a:ext cx="720080" cy="4320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683568" y="3861048"/>
              <a:ext cx="1272262" cy="43204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70636"/>
            <a:ext cx="2623549" cy="151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56" y="977732"/>
            <a:ext cx="2466925" cy="150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54660" y="608799"/>
            <a:ext cx="788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custom format                           16:9 On-screen show                    4:3 On-screen show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8184" y="2486650"/>
            <a:ext cx="2837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  <a:sym typeface="Wingdings 3"/>
              </a:rPr>
              <a:t> </a:t>
            </a:r>
            <a:r>
              <a:rPr lang="en-US" sz="1600" smtClean="0">
                <a:solidFill>
                  <a:srgbClr val="FF0000"/>
                </a:solidFill>
              </a:rPr>
              <a:t>default slides format for PPT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667032"/>
            <a:ext cx="521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7030A0"/>
                </a:solidFill>
                <a:sym typeface="Wingdings 3"/>
              </a:rPr>
              <a:t></a:t>
            </a:r>
            <a:r>
              <a:rPr lang="en-US" b="1" smtClean="0">
                <a:sym typeface="Wingdings 3"/>
              </a:rPr>
              <a:t> to check the format </a:t>
            </a:r>
            <a:r>
              <a:rPr lang="en-US" b="1" smtClean="0">
                <a:sym typeface="Wingdings" panose="05000000000000000000" pitchFamily="2" charset="2"/>
              </a:rPr>
              <a:t> go to </a:t>
            </a:r>
            <a:r>
              <a:rPr lang="en-US" b="1" smtClean="0">
                <a:sym typeface="Wingdings 3"/>
              </a:rPr>
              <a:t>Design </a:t>
            </a:r>
            <a:r>
              <a:rPr lang="en-US" b="1" smtClean="0">
                <a:sym typeface="Wingdings" panose="05000000000000000000" pitchFamily="2" charset="2"/>
              </a:rPr>
              <a:t> Page Setup</a:t>
            </a:r>
            <a:endParaRPr lang="en-US" b="1"/>
          </a:p>
        </p:txBody>
      </p:sp>
      <p:grpSp>
        <p:nvGrpSpPr>
          <p:cNvPr id="21" name="Group 20"/>
          <p:cNvGrpSpPr/>
          <p:nvPr/>
        </p:nvGrpSpPr>
        <p:grpSpPr>
          <a:xfrm>
            <a:off x="279376" y="4913385"/>
            <a:ext cx="3352907" cy="1863742"/>
            <a:chOff x="279376" y="4913385"/>
            <a:chExt cx="3352907" cy="1863742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46" y="4913385"/>
              <a:ext cx="3141737" cy="1863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ight Arrow 9"/>
            <p:cNvSpPr/>
            <p:nvPr/>
          </p:nvSpPr>
          <p:spPr>
            <a:xfrm>
              <a:off x="279376" y="5345433"/>
              <a:ext cx="246530" cy="216024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301797" y="5737244"/>
              <a:ext cx="246530" cy="216024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301797" y="6121710"/>
              <a:ext cx="246530" cy="216024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24220" y="5223721"/>
            <a:ext cx="4766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  <a:sym typeface="Wingdings 3"/>
              </a:rPr>
              <a:t></a:t>
            </a:r>
            <a:r>
              <a:rPr lang="en-US">
                <a:solidFill>
                  <a:srgbClr val="FF0000"/>
                </a:solidFill>
                <a:sym typeface="Wingdings 3"/>
              </a:rPr>
              <a:t> </a:t>
            </a:r>
            <a:r>
              <a:rPr lang="en-US" smtClean="0"/>
              <a:t>the </a:t>
            </a:r>
            <a:r>
              <a:rPr lang="en-US" b="1" smtClean="0">
                <a:solidFill>
                  <a:srgbClr val="7030A0"/>
                </a:solidFill>
              </a:rPr>
              <a:t>custom format </a:t>
            </a:r>
            <a:r>
              <a:rPr lang="en-US" smtClean="0"/>
              <a:t>is a special case where</a:t>
            </a:r>
          </a:p>
          <a:p>
            <a:r>
              <a:rPr lang="en-US" smtClean="0"/>
              <a:t>you need to modify the Adobe Printer Properties</a:t>
            </a:r>
          </a:p>
          <a:p>
            <a:r>
              <a:rPr lang="en-US" smtClean="0"/>
              <a:t>to define a new PDF Page Size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90546" y="4509120"/>
            <a:ext cx="193022" cy="40426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0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3816464" cy="56309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7539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7030A0"/>
                </a:solidFill>
              </a:rPr>
              <a:t>How to convert different slide formats (e.g. a custom defined format)</a:t>
            </a:r>
            <a:endParaRPr lang="en-US" sz="200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760" y="2276872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20069679">
            <a:off x="2995969" y="2577439"/>
            <a:ext cx="267816" cy="1729255"/>
          </a:xfrm>
          <a:prstGeom prst="downArrow">
            <a:avLst>
              <a:gd name="adj1" fmla="val 38633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19872" y="4365104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67944" y="4473116"/>
            <a:ext cx="432048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499992" y="836712"/>
            <a:ext cx="0" cy="3636404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499992" y="836712"/>
            <a:ext cx="432048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534024" y="2671168"/>
            <a:ext cx="45226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7030A0"/>
                </a:solidFill>
                <a:sym typeface="Wingdings 3"/>
              </a:rPr>
              <a:t></a:t>
            </a:r>
            <a:r>
              <a:rPr lang="en-US" sz="1600" smtClean="0">
                <a:solidFill>
                  <a:srgbClr val="FF0000"/>
                </a:solidFill>
                <a:sym typeface="Wingdings 3"/>
              </a:rPr>
              <a:t> </a:t>
            </a:r>
            <a:r>
              <a:rPr lang="en-US" sz="1600" smtClean="0">
                <a:sym typeface="Wingdings 3"/>
              </a:rPr>
              <a:t>Give the new PDF Page Size a name, e.g “custom”</a:t>
            </a:r>
          </a:p>
          <a:p>
            <a:r>
              <a:rPr lang="en-US" sz="1600">
                <a:sym typeface="Wingdings 3"/>
              </a:rPr>
              <a:t> </a:t>
            </a:r>
            <a:r>
              <a:rPr lang="en-US" sz="1600" smtClean="0">
                <a:sym typeface="Wingdings 3"/>
              </a:rPr>
              <a:t>    and enter the values for width and height the </a:t>
            </a:r>
          </a:p>
          <a:p>
            <a:r>
              <a:rPr lang="en-US" sz="1600" smtClean="0">
                <a:sym typeface="Wingdings 3"/>
              </a:rPr>
              <a:t>     other way round, which means width will be </a:t>
            </a:r>
          </a:p>
          <a:p>
            <a:r>
              <a:rPr lang="en-US" sz="1600">
                <a:sym typeface="Wingdings 3"/>
              </a:rPr>
              <a:t> </a:t>
            </a:r>
            <a:r>
              <a:rPr lang="en-US" sz="1600" smtClean="0">
                <a:sym typeface="Wingdings 3"/>
              </a:rPr>
              <a:t>    height and height will be width…</a:t>
            </a:r>
            <a:endParaRPr lang="en-US" sz="1600"/>
          </a:p>
        </p:txBody>
      </p:sp>
      <p:sp>
        <p:nvSpPr>
          <p:cNvPr id="39" name="TextBox 38"/>
          <p:cNvSpPr txBox="1"/>
          <p:nvPr/>
        </p:nvSpPr>
        <p:spPr>
          <a:xfrm>
            <a:off x="4559816" y="3809115"/>
            <a:ext cx="4827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7030A0"/>
                </a:solidFill>
                <a:sym typeface="Wingdings 3"/>
              </a:rPr>
              <a:t> select “custom” for the page size to print the slides</a:t>
            </a:r>
            <a:endParaRPr lang="en-US" sz="1600">
              <a:solidFill>
                <a:srgbClr val="7030A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965612" y="4147669"/>
            <a:ext cx="3795649" cy="2678628"/>
            <a:chOff x="4965612" y="4147669"/>
            <a:chExt cx="3795649" cy="267862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612" y="4147669"/>
              <a:ext cx="3795649" cy="26786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5220072" y="5661248"/>
              <a:ext cx="2952328" cy="288032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971600" y="1772816"/>
            <a:ext cx="1080120" cy="6120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835696" y="2078850"/>
            <a:ext cx="576064" cy="1980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15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965612" y="719482"/>
            <a:ext cx="3891386" cy="1951686"/>
            <a:chOff x="4965612" y="719482"/>
            <a:chExt cx="3891386" cy="1951686"/>
          </a:xfrm>
        </p:grpSpPr>
        <p:pic>
          <p:nvPicPr>
            <p:cNvPr id="8" name="Picture 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612" y="719482"/>
              <a:ext cx="3891386" cy="1951686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5347865" y="1124744"/>
              <a:ext cx="1296144" cy="216024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673438" y="1511787"/>
              <a:ext cx="972108" cy="522058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23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2" y="591275"/>
            <a:ext cx="4770765" cy="275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16311"/>
            <a:ext cx="3452640" cy="202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4" y="3416787"/>
            <a:ext cx="4576752" cy="325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766792" y="1569239"/>
            <a:ext cx="792088" cy="432048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92080" y="5157192"/>
            <a:ext cx="3264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  <a:sym typeface="Wingdings 3"/>
              </a:rPr>
              <a:t></a:t>
            </a:r>
            <a:r>
              <a:rPr lang="en-US">
                <a:solidFill>
                  <a:srgbClr val="00B050"/>
                </a:solidFill>
                <a:sym typeface="Wingdings 3"/>
              </a:rPr>
              <a:t> </a:t>
            </a:r>
            <a:r>
              <a:rPr lang="en-US" smtClean="0"/>
              <a:t>for the On-screen Show (16:9)</a:t>
            </a:r>
          </a:p>
          <a:p>
            <a:r>
              <a:rPr lang="en-US" smtClean="0"/>
              <a:t>select </a:t>
            </a:r>
            <a:r>
              <a:rPr lang="en-US" b="1" smtClean="0">
                <a:solidFill>
                  <a:srgbClr val="7030A0"/>
                </a:solidFill>
              </a:rPr>
              <a:t>On-Screen Show </a:t>
            </a:r>
            <a:r>
              <a:rPr lang="en-US" smtClean="0"/>
              <a:t>from</a:t>
            </a:r>
          </a:p>
          <a:p>
            <a:r>
              <a:rPr lang="en-US" smtClean="0"/>
              <a:t>the list of available formats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511" y="189825"/>
            <a:ext cx="2994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7030A0"/>
                </a:solidFill>
              </a:rPr>
              <a:t>How to convert 16:9</a:t>
            </a:r>
            <a:r>
              <a:rPr lang="en-US" sz="2000" b="1">
                <a:solidFill>
                  <a:srgbClr val="7030A0"/>
                </a:solidFill>
              </a:rPr>
              <a:t> </a:t>
            </a:r>
            <a:r>
              <a:rPr lang="en-US" sz="2000" b="1" smtClean="0">
                <a:solidFill>
                  <a:srgbClr val="7030A0"/>
                </a:solidFill>
              </a:rPr>
              <a:t>slides</a:t>
            </a:r>
            <a:endParaRPr lang="en-US" sz="2000">
              <a:solidFill>
                <a:srgbClr val="7030A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6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7" y="626073"/>
            <a:ext cx="4680520" cy="286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067" y="1373757"/>
            <a:ext cx="3520933" cy="205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5" y="3591320"/>
            <a:ext cx="4504282" cy="324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594611" y="1749658"/>
            <a:ext cx="973621" cy="432048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81421" y="5045801"/>
            <a:ext cx="3883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7030A0"/>
                </a:solidFill>
                <a:sym typeface="Wingdings 3"/>
              </a:rPr>
              <a:t></a:t>
            </a:r>
            <a:r>
              <a:rPr lang="en-US">
                <a:solidFill>
                  <a:srgbClr val="00B050"/>
                </a:solidFill>
                <a:sym typeface="Wingdings 3"/>
              </a:rPr>
              <a:t> </a:t>
            </a:r>
            <a:r>
              <a:rPr lang="en-US" smtClean="0"/>
              <a:t>for the On-screen Show (4:3)</a:t>
            </a:r>
          </a:p>
          <a:p>
            <a:r>
              <a:rPr lang="en-US" smtClean="0"/>
              <a:t>select </a:t>
            </a:r>
            <a:r>
              <a:rPr lang="en-US" b="1" smtClean="0">
                <a:solidFill>
                  <a:srgbClr val="7030A0"/>
                </a:solidFill>
              </a:rPr>
              <a:t>Slide 7.5 x 10 </a:t>
            </a:r>
            <a:r>
              <a:rPr lang="en-US" smtClean="0"/>
              <a:t>from the list of available formats</a:t>
            </a:r>
          </a:p>
          <a:p>
            <a:r>
              <a:rPr lang="en-US" smtClean="0">
                <a:solidFill>
                  <a:srgbClr val="7030A0"/>
                </a:solidFill>
                <a:sym typeface="Wingdings 3"/>
              </a:rPr>
              <a:t></a:t>
            </a:r>
            <a:r>
              <a:rPr lang="en-US" smtClean="0">
                <a:solidFill>
                  <a:srgbClr val="00B050"/>
                </a:solidFill>
                <a:sym typeface="Wingdings 3"/>
              </a:rPr>
              <a:t> </a:t>
            </a:r>
            <a:r>
              <a:rPr lang="en-US" smtClean="0"/>
              <a:t>this format (4:3) is the default PPT format for slides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0569" y="116632"/>
            <a:ext cx="2864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7030A0"/>
                </a:solidFill>
              </a:rPr>
              <a:t>How to convert 4:3</a:t>
            </a:r>
            <a:r>
              <a:rPr lang="en-US" sz="2000" b="1">
                <a:solidFill>
                  <a:srgbClr val="7030A0"/>
                </a:solidFill>
              </a:rPr>
              <a:t> </a:t>
            </a:r>
            <a:r>
              <a:rPr lang="en-US" sz="2000" b="1" smtClean="0">
                <a:solidFill>
                  <a:srgbClr val="7030A0"/>
                </a:solidFill>
              </a:rPr>
              <a:t>slides</a:t>
            </a:r>
            <a:endParaRPr lang="en-US" sz="200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2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3527" y="476672"/>
            <a:ext cx="8528507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JACoW TM 2018: Update on Processing Slides</a:t>
            </a:r>
          </a:p>
          <a:p>
            <a:endParaRPr lang="en-US" sz="1050" b="1" smtClean="0">
              <a:solidFill>
                <a:srgbClr val="FF0000"/>
              </a:solidFill>
            </a:endParaRPr>
          </a:p>
          <a:p>
            <a:r>
              <a:rPr lang="en-US" sz="2400" b="1" smtClean="0">
                <a:solidFill>
                  <a:srgbClr val="00B0F0"/>
                </a:solidFill>
              </a:rPr>
              <a:t>                       - what to do before you start –</a:t>
            </a:r>
          </a:p>
          <a:p>
            <a:r>
              <a:rPr lang="en-US" sz="2400" b="1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000" b="1" smtClean="0"/>
              <a:t>Topics</a:t>
            </a:r>
          </a:p>
          <a:p>
            <a:endParaRPr lang="en-US" sz="1100" b="1" smtClean="0"/>
          </a:p>
          <a:p>
            <a:r>
              <a:rPr lang="en-US">
                <a:solidFill>
                  <a:srgbClr val="FF0000"/>
                </a:solidFill>
                <a:sym typeface="Wingdings 3"/>
              </a:rPr>
              <a:t>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install video transcoder and flash player first</a:t>
            </a:r>
          </a:p>
          <a:p>
            <a:r>
              <a:rPr lang="en-US" b="1">
                <a:solidFill>
                  <a:srgbClr val="FF0000"/>
                </a:solidFill>
              </a:rPr>
              <a:t>     (Handbrake, Adobe Flash Player, Virtual Dub, Lightshot etc)</a:t>
            </a:r>
          </a:p>
          <a:p>
            <a:endParaRPr lang="en-US" sz="1100" b="1"/>
          </a:p>
          <a:p>
            <a:r>
              <a:rPr lang="en-US" smtClean="0">
                <a:solidFill>
                  <a:srgbClr val="00B050"/>
                </a:solidFill>
                <a:sym typeface="Wingdings 3"/>
              </a:rPr>
              <a:t></a:t>
            </a:r>
            <a:r>
              <a:rPr lang="en-US" smtClean="0"/>
              <a:t> </a:t>
            </a:r>
            <a:r>
              <a:rPr lang="en-US" b="1" smtClean="0">
                <a:solidFill>
                  <a:srgbClr val="00B050"/>
                </a:solidFill>
              </a:rPr>
              <a:t>insert</a:t>
            </a:r>
            <a:r>
              <a:rPr lang="en-US" smtClean="0"/>
              <a:t> </a:t>
            </a:r>
            <a:r>
              <a:rPr lang="en-US" b="1" smtClean="0">
                <a:solidFill>
                  <a:srgbClr val="00B050"/>
                </a:solidFill>
              </a:rPr>
              <a:t>PPspliT</a:t>
            </a:r>
          </a:p>
          <a:p>
            <a:endParaRPr lang="en-US" smtClean="0"/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/>
              <a:t> </a:t>
            </a:r>
            <a:r>
              <a:rPr lang="en-US" b="1" smtClean="0">
                <a:solidFill>
                  <a:srgbClr val="0070C0"/>
                </a:solidFill>
              </a:rPr>
              <a:t>print slides </a:t>
            </a:r>
            <a:r>
              <a:rPr lang="en-US" b="1">
                <a:solidFill>
                  <a:srgbClr val="0070C0"/>
                </a:solidFill>
              </a:rPr>
              <a:t>in High Quality </a:t>
            </a:r>
          </a:p>
          <a:p>
            <a:endParaRPr lang="en-US" smtClean="0"/>
          </a:p>
          <a:p>
            <a:r>
              <a:rPr lang="en-US">
                <a:solidFill>
                  <a:srgbClr val="FFC000"/>
                </a:solidFill>
                <a:sym typeface="Wingdings 3"/>
              </a:rPr>
              <a:t></a:t>
            </a:r>
            <a:r>
              <a:rPr lang="en-US"/>
              <a:t> </a:t>
            </a:r>
            <a:r>
              <a:rPr lang="en-US" b="1" smtClean="0">
                <a:solidFill>
                  <a:srgbClr val="FFC000"/>
                </a:solidFill>
              </a:rPr>
              <a:t>install MAC </a:t>
            </a:r>
            <a:r>
              <a:rPr lang="en-US" b="1">
                <a:solidFill>
                  <a:srgbClr val="FFC000"/>
                </a:solidFill>
              </a:rPr>
              <a:t>Fonts on a </a:t>
            </a:r>
            <a:endParaRPr lang="en-US" b="1" smtClean="0">
              <a:solidFill>
                <a:srgbClr val="FFC000"/>
              </a:solidFill>
            </a:endParaRPr>
          </a:p>
          <a:p>
            <a:r>
              <a:rPr lang="en-US" b="1">
                <a:solidFill>
                  <a:srgbClr val="FFC000"/>
                </a:solidFill>
              </a:rPr>
              <a:t> </a:t>
            </a:r>
            <a:r>
              <a:rPr lang="en-US" b="1" smtClean="0">
                <a:solidFill>
                  <a:srgbClr val="FFC000"/>
                </a:solidFill>
              </a:rPr>
              <a:t>    Windows PC</a:t>
            </a:r>
            <a:endParaRPr lang="en-US" b="1">
              <a:solidFill>
                <a:srgbClr val="FFC000"/>
              </a:solidFill>
            </a:endParaRPr>
          </a:p>
          <a:p>
            <a:endParaRPr lang="en-US" smtClean="0"/>
          </a:p>
          <a:p>
            <a:r>
              <a:rPr lang="en-US">
                <a:solidFill>
                  <a:srgbClr val="7030A0"/>
                </a:solidFill>
                <a:sym typeface="Wingdings 3"/>
              </a:rPr>
              <a:t></a:t>
            </a:r>
            <a:r>
              <a:rPr lang="en-US"/>
              <a:t> </a:t>
            </a:r>
            <a:r>
              <a:rPr lang="en-US" b="1" smtClean="0">
                <a:solidFill>
                  <a:srgbClr val="7030A0"/>
                </a:solidFill>
              </a:rPr>
              <a:t>convert slides to the </a:t>
            </a:r>
          </a:p>
          <a:p>
            <a:r>
              <a:rPr lang="en-US" b="1" smtClean="0">
                <a:solidFill>
                  <a:srgbClr val="7030A0"/>
                </a:solidFill>
              </a:rPr>
              <a:t>     correct format</a:t>
            </a:r>
            <a:endParaRPr lang="en-US" b="1">
              <a:solidFill>
                <a:srgbClr val="7030A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07201" y="3262564"/>
            <a:ext cx="4824536" cy="2895290"/>
            <a:chOff x="4427984" y="2348880"/>
            <a:chExt cx="3888432" cy="1799636"/>
          </a:xfrm>
        </p:grpSpPr>
        <p:sp>
          <p:nvSpPr>
            <p:cNvPr id="7" name="Rectangle 6"/>
            <p:cNvSpPr/>
            <p:nvPr/>
          </p:nvSpPr>
          <p:spPr>
            <a:xfrm>
              <a:off x="4427984" y="2348880"/>
              <a:ext cx="3888432" cy="13681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99992" y="2591547"/>
              <a:ext cx="362721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smtClean="0">
                  <a:solidFill>
                    <a:schemeClr val="bg1">
                      <a:lumMod val="95000"/>
                    </a:schemeClr>
                  </a:solidFill>
                  <a:latin typeface="Chalkduster" panose="03050602040202020205" pitchFamily="66" charset="0"/>
                </a:rPr>
                <a:t>Thank you</a:t>
              </a:r>
              <a:endParaRPr lang="en-US" sz="4400">
                <a:solidFill>
                  <a:schemeClr val="bg1">
                    <a:lumMod val="95000"/>
                  </a:schemeClr>
                </a:solidFill>
                <a:latin typeface="Chalkduster" panose="03050602040202020205" pitchFamily="66" charset="0"/>
              </a:endParaRPr>
            </a:p>
          </p:txBody>
        </p:sp>
        <p:sp>
          <p:nvSpPr>
            <p:cNvPr id="6" name="Can 5"/>
            <p:cNvSpPr/>
            <p:nvPr/>
          </p:nvSpPr>
          <p:spPr>
            <a:xfrm rot="19546874">
              <a:off x="8107106" y="3324311"/>
              <a:ext cx="92006" cy="824205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0695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1520" y="188640"/>
            <a:ext cx="885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Software you need: Video transcoder, Adobe Flash Player, a screen capture tool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1988840"/>
            <a:ext cx="856895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sym typeface="Wingdings 3"/>
              </a:rPr>
              <a:t></a:t>
            </a:r>
            <a:r>
              <a:rPr lang="en-US" b="1">
                <a:solidFill>
                  <a:srgbClr val="FF0000"/>
                </a:solidFill>
                <a:sym typeface="Wingdings 3"/>
              </a:rPr>
              <a:t> </a:t>
            </a:r>
            <a:r>
              <a:rPr lang="en-US" b="1"/>
              <a:t>Handbrake </a:t>
            </a:r>
            <a:r>
              <a:rPr lang="en-US"/>
              <a:t>(video </a:t>
            </a:r>
            <a:r>
              <a:rPr lang="en-US" smtClean="0"/>
              <a:t>transcoder to convert avi and wmv files to MPEG-4) </a:t>
            </a:r>
          </a:p>
          <a:p>
            <a:r>
              <a:rPr lang="en-US" sz="1600">
                <a:solidFill>
                  <a:srgbClr val="002060"/>
                </a:solidFill>
              </a:rPr>
              <a:t> </a:t>
            </a:r>
            <a:r>
              <a:rPr lang="en-US" sz="1600" smtClean="0">
                <a:solidFill>
                  <a:srgbClr val="002060"/>
                </a:solidFill>
              </a:rPr>
              <a:t>    </a:t>
            </a:r>
            <a:r>
              <a:rPr lang="en-US" sz="1600" smtClean="0">
                <a:solidFill>
                  <a:srgbClr val="002060"/>
                </a:solidFill>
                <a:hlinkClick r:id="rId2"/>
              </a:rPr>
              <a:t>https</a:t>
            </a:r>
            <a:r>
              <a:rPr lang="en-US" sz="1600">
                <a:solidFill>
                  <a:srgbClr val="002060"/>
                </a:solidFill>
                <a:hlinkClick r:id="rId2"/>
              </a:rPr>
              <a:t>://</a:t>
            </a:r>
            <a:r>
              <a:rPr lang="en-US" sz="1600" smtClean="0">
                <a:solidFill>
                  <a:srgbClr val="002060"/>
                </a:solidFill>
                <a:hlinkClick r:id="rId2"/>
              </a:rPr>
              <a:t>handbrake.fr/downloads.php</a:t>
            </a:r>
            <a:endParaRPr lang="en-US" sz="1600" smtClean="0">
              <a:solidFill>
                <a:srgbClr val="002060"/>
              </a:solidFill>
            </a:endParaRPr>
          </a:p>
          <a:p>
            <a:endParaRPr lang="en-US" b="1">
              <a:solidFill>
                <a:srgbClr val="002060"/>
              </a:solidFill>
            </a:endParaRPr>
          </a:p>
          <a:p>
            <a:r>
              <a:rPr lang="en-US" sz="1600" b="1" smtClean="0">
                <a:solidFill>
                  <a:srgbClr val="FF0000"/>
                </a:solidFill>
                <a:sym typeface="Wingdings 3"/>
              </a:rPr>
              <a:t></a:t>
            </a:r>
            <a:r>
              <a:rPr lang="en-US" b="1" smtClean="0">
                <a:solidFill>
                  <a:srgbClr val="FF0000"/>
                </a:solidFill>
              </a:rPr>
              <a:t> </a:t>
            </a:r>
            <a:r>
              <a:rPr lang="en-US" b="1"/>
              <a:t>Virtual Dub </a:t>
            </a:r>
            <a:r>
              <a:rPr lang="en-US"/>
              <a:t>(free video capture/video processing utility) </a:t>
            </a:r>
            <a:r>
              <a:rPr lang="en-US" smtClean="0"/>
              <a:t>     </a:t>
            </a:r>
          </a:p>
          <a:p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smtClean="0">
                <a:solidFill>
                  <a:srgbClr val="002060"/>
                </a:solidFill>
              </a:rPr>
              <a:t>    </a:t>
            </a:r>
            <a:r>
              <a:rPr lang="en-US" sz="1600" smtClean="0">
                <a:solidFill>
                  <a:srgbClr val="002060"/>
                </a:solidFill>
                <a:hlinkClick r:id="rId3"/>
              </a:rPr>
              <a:t>https</a:t>
            </a:r>
            <a:r>
              <a:rPr lang="en-US" sz="1600">
                <a:solidFill>
                  <a:srgbClr val="002060"/>
                </a:solidFill>
                <a:hlinkClick r:id="rId3"/>
              </a:rPr>
              <a:t>://sourceforge.net/projects/virtualdub</a:t>
            </a:r>
            <a:r>
              <a:rPr lang="en-US" sz="1600" smtClean="0">
                <a:solidFill>
                  <a:srgbClr val="002060"/>
                </a:solidFill>
                <a:hlinkClick r:id="rId3"/>
              </a:rPr>
              <a:t>/</a:t>
            </a:r>
            <a:endParaRPr lang="en-US" sz="1600" smtClean="0">
              <a:solidFill>
                <a:srgbClr val="002060"/>
              </a:solidFill>
            </a:endParaRPr>
          </a:p>
          <a:p>
            <a:endParaRPr lang="en-US" b="1" smtClean="0"/>
          </a:p>
          <a:p>
            <a:r>
              <a:rPr lang="en-US" sz="1600" b="1" smtClean="0">
                <a:solidFill>
                  <a:srgbClr val="FF0000"/>
                </a:solidFill>
                <a:sym typeface="Wingdings 3"/>
              </a:rPr>
              <a:t></a:t>
            </a:r>
            <a:r>
              <a:rPr lang="en-US" b="1" smtClean="0">
                <a:solidFill>
                  <a:srgbClr val="FF0000"/>
                </a:solidFill>
              </a:rPr>
              <a:t> </a:t>
            </a:r>
            <a:r>
              <a:rPr lang="en-US" b="1" smtClean="0"/>
              <a:t>Adobe </a:t>
            </a:r>
            <a:r>
              <a:rPr lang="en-US" b="1"/>
              <a:t>Flash Player </a:t>
            </a:r>
            <a:endParaRPr lang="en-US" b="1" smtClean="0"/>
          </a:p>
          <a:p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smtClean="0">
                <a:solidFill>
                  <a:srgbClr val="002060"/>
                </a:solidFill>
              </a:rPr>
              <a:t>    </a:t>
            </a:r>
            <a:r>
              <a:rPr lang="en-US" sz="1600" smtClean="0">
                <a:solidFill>
                  <a:srgbClr val="002060"/>
                </a:solidFill>
                <a:hlinkClick r:id="rId4"/>
              </a:rPr>
              <a:t>https</a:t>
            </a:r>
            <a:r>
              <a:rPr lang="en-US" sz="1600">
                <a:solidFill>
                  <a:srgbClr val="002060"/>
                </a:solidFill>
                <a:hlinkClick r:id="rId4"/>
              </a:rPr>
              <a:t>://get.adobe.com/flashplayer</a:t>
            </a:r>
            <a:r>
              <a:rPr lang="en-US" sz="1600" smtClean="0">
                <a:solidFill>
                  <a:srgbClr val="002060"/>
                </a:solidFill>
                <a:hlinkClick r:id="rId4"/>
              </a:rPr>
              <a:t>/</a:t>
            </a:r>
            <a:endParaRPr lang="en-US" sz="1600" smtClean="0">
              <a:solidFill>
                <a:srgbClr val="002060"/>
              </a:solidFill>
            </a:endParaRPr>
          </a:p>
          <a:p>
            <a:endParaRPr lang="en-US" b="1">
              <a:solidFill>
                <a:srgbClr val="00B050"/>
              </a:solidFill>
            </a:endParaRPr>
          </a:p>
          <a:p>
            <a:r>
              <a:rPr lang="en-US" sz="2000" b="1" smtClean="0">
                <a:solidFill>
                  <a:srgbClr val="00B050"/>
                </a:solidFill>
              </a:rPr>
              <a:t>other useful tools</a:t>
            </a:r>
          </a:p>
          <a:p>
            <a:r>
              <a:rPr lang="en-US" sz="1600" b="1" smtClean="0">
                <a:solidFill>
                  <a:srgbClr val="FF0000"/>
                </a:solidFill>
                <a:sym typeface="Wingdings 3"/>
              </a:rPr>
              <a:t></a:t>
            </a:r>
            <a:r>
              <a:rPr lang="en-US" b="1" smtClean="0">
                <a:solidFill>
                  <a:srgbClr val="FF0000"/>
                </a:solidFill>
              </a:rPr>
              <a:t> </a:t>
            </a:r>
            <a:r>
              <a:rPr lang="en-US" b="1" smtClean="0"/>
              <a:t>VLC Player </a:t>
            </a:r>
            <a:r>
              <a:rPr lang="en-US" smtClean="0"/>
              <a:t>(free cross-platform multimedia player)</a:t>
            </a:r>
          </a:p>
          <a:p>
            <a:r>
              <a:rPr lang="en-US" b="1"/>
              <a:t>  </a:t>
            </a:r>
            <a:r>
              <a:rPr lang="en-US"/>
              <a:t>   </a:t>
            </a:r>
            <a:r>
              <a:rPr lang="en-US" sz="1600">
                <a:hlinkClick r:id="rId5"/>
              </a:rPr>
              <a:t>https://sourceforge.net/projects/vlc</a:t>
            </a:r>
            <a:r>
              <a:rPr lang="en-US" sz="1600" smtClean="0">
                <a:hlinkClick r:id="rId5"/>
              </a:rPr>
              <a:t>/</a:t>
            </a:r>
            <a:endParaRPr lang="en-US" sz="1600" smtClean="0"/>
          </a:p>
          <a:p>
            <a:endParaRPr lang="en-US" b="1"/>
          </a:p>
          <a:p>
            <a:r>
              <a:rPr lang="en-US" sz="1600" b="1" smtClean="0">
                <a:solidFill>
                  <a:srgbClr val="FF0000"/>
                </a:solidFill>
                <a:sym typeface="Wingdings 3"/>
              </a:rPr>
              <a:t></a:t>
            </a:r>
            <a:r>
              <a:rPr lang="en-US" b="1" smtClean="0">
                <a:solidFill>
                  <a:srgbClr val="FF0000"/>
                </a:solidFill>
              </a:rPr>
              <a:t> </a:t>
            </a:r>
            <a:r>
              <a:rPr lang="en-US" b="1" smtClean="0"/>
              <a:t>Lightshot</a:t>
            </a:r>
            <a:r>
              <a:rPr lang="en-US" b="1" smtClean="0">
                <a:solidFill>
                  <a:srgbClr val="FF0000"/>
                </a:solidFill>
              </a:rPr>
              <a:t> </a:t>
            </a:r>
            <a:r>
              <a:rPr lang="en-US" smtClean="0"/>
              <a:t>(to </a:t>
            </a:r>
            <a:r>
              <a:rPr lang="en-US"/>
              <a:t>take </a:t>
            </a:r>
            <a:r>
              <a:rPr lang="en-US" smtClean="0"/>
              <a:t>customizable screenshots)</a:t>
            </a:r>
            <a:endParaRPr lang="en-US"/>
          </a:p>
          <a:p>
            <a:r>
              <a:rPr lang="en-US" sz="1600" b="1" smtClean="0">
                <a:solidFill>
                  <a:srgbClr val="FF0000"/>
                </a:solidFill>
              </a:rPr>
              <a:t>     </a:t>
            </a:r>
            <a:r>
              <a:rPr lang="en-US" sz="1600">
                <a:solidFill>
                  <a:srgbClr val="FF0000"/>
                </a:solidFill>
                <a:hlinkClick r:id="rId6"/>
              </a:rPr>
              <a:t>https://</a:t>
            </a:r>
            <a:r>
              <a:rPr lang="en-US" sz="1600" smtClean="0">
                <a:solidFill>
                  <a:srgbClr val="FF0000"/>
                </a:solidFill>
                <a:hlinkClick r:id="rId6"/>
              </a:rPr>
              <a:t>app.prntscr.com/en/index.html</a:t>
            </a:r>
            <a:endParaRPr lang="en-US" sz="1600" smtClean="0">
              <a:solidFill>
                <a:srgbClr val="FF0000"/>
              </a:solidFill>
            </a:endParaRPr>
          </a:p>
          <a:p>
            <a:endParaRPr lang="en-US" b="1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1708" y="776160"/>
            <a:ext cx="8292591" cy="1015006"/>
            <a:chOff x="491291" y="980729"/>
            <a:chExt cx="8292591" cy="101500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91" y="1111737"/>
              <a:ext cx="1737291" cy="553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035013"/>
              <a:ext cx="1664023" cy="82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2244358" y="980729"/>
              <a:ext cx="1031499" cy="1015006"/>
              <a:chOff x="2244358" y="980729"/>
              <a:chExt cx="1031499" cy="1015006"/>
            </a:xfrm>
          </p:grpSpPr>
          <p:pic>
            <p:nvPicPr>
              <p:cNvPr id="2050" name="Picture 2" descr="File:VirtualDub Logo.sv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1" y="980729"/>
                <a:ext cx="864096" cy="8640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244358" y="1749514"/>
                <a:ext cx="7729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/>
                  <a:t>Virtual Dub</a:t>
                </a:r>
                <a:endParaRPr lang="en-US" sz="100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326691" y="1054189"/>
              <a:ext cx="1085554" cy="857301"/>
              <a:chOff x="5326691" y="1054189"/>
              <a:chExt cx="1085554" cy="857301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2113" y="1054189"/>
                <a:ext cx="771525" cy="695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326691" y="1665269"/>
                <a:ext cx="108555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/>
                  <a:t>VLC media player</a:t>
                </a:r>
                <a:endParaRPr lang="en-US" sz="1000"/>
              </a:p>
            </p:txBody>
          </p:sp>
        </p:grp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1066682"/>
              <a:ext cx="2051642" cy="665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314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57755" y="1412776"/>
            <a:ext cx="7344816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/>
              <a:t>Topics</a:t>
            </a:r>
          </a:p>
          <a:p>
            <a:endParaRPr lang="en-US" sz="2400" b="1"/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install video transcoder and flash player first</a:t>
            </a:r>
          </a:p>
          <a:p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     (Handbrake, Adobe Flash Player, Virtual Dub, Lightshot etc</a:t>
            </a:r>
            <a:r>
              <a:rPr lang="en-US" b="1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b="1">
              <a:solidFill>
                <a:schemeClr val="bg1">
                  <a:lumMod val="75000"/>
                </a:schemeClr>
              </a:solidFill>
            </a:endParaRPr>
          </a:p>
          <a:p>
            <a:endParaRPr lang="en-US" sz="1100" b="1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>
                <a:solidFill>
                  <a:srgbClr val="00B050"/>
                </a:solidFill>
                <a:sym typeface="Wingdings 3"/>
              </a:rPr>
              <a:t>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en-US" b="1">
                <a:solidFill>
                  <a:srgbClr val="00B050"/>
                </a:solidFill>
              </a:rPr>
              <a:t>PPspliT replaced the outdated Split Animations Macro  </a:t>
            </a:r>
          </a:p>
          <a:p>
            <a:endParaRPr lang="en-US"/>
          </a:p>
          <a:p>
            <a:r>
              <a:rPr lang="en-US" smtClean="0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Check PPT print options - printing slides in High Quality </a:t>
            </a:r>
          </a:p>
          <a:p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     (for conversion from PPT to PDF using the Adobe PDF printer</a:t>
            </a:r>
            <a:r>
              <a:rPr lang="en-US" b="1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endParaRPr lang="en-US" smtClean="0">
              <a:solidFill>
                <a:schemeClr val="bg1">
                  <a:lumMod val="75000"/>
                </a:schemeClr>
              </a:solidFill>
              <a:sym typeface="Wingdings 3"/>
            </a:endParaRPr>
          </a:p>
          <a:p>
            <a:r>
              <a:rPr lang="en-US" smtClean="0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 smtClean="0">
                <a:solidFill>
                  <a:schemeClr val="bg1">
                    <a:lumMod val="75000"/>
                  </a:schemeClr>
                </a:solidFill>
              </a:rPr>
              <a:t>Installing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MAC Fonts on a Windows PC </a:t>
            </a:r>
          </a:p>
          <a:p>
            <a:endParaRPr lang="en-US" b="1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how to convert wide screen slides - 16:9 or user defined formats</a:t>
            </a:r>
          </a:p>
          <a:p>
            <a:endParaRPr lang="en-US" b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1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9512" y="188640"/>
            <a:ext cx="879625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solidFill>
                  <a:srgbClr val="00B050"/>
                </a:solidFill>
              </a:rPr>
              <a:t>PPspliT - A New Split Animations Add-In for PowerPoint</a:t>
            </a:r>
            <a:endParaRPr lang="en-US" sz="2000">
              <a:solidFill>
                <a:srgbClr val="00B050"/>
              </a:solidFill>
            </a:endParaRPr>
          </a:p>
          <a:p>
            <a:r>
              <a:rPr lang="en-GB" smtClean="0"/>
              <a:t>Massimo </a:t>
            </a:r>
            <a:r>
              <a:rPr lang="en-GB"/>
              <a:t>Rimondini (from Roma Tre University in Italy) has written a split animations </a:t>
            </a:r>
            <a:endParaRPr lang="en-GB" smtClean="0"/>
          </a:p>
          <a:p>
            <a:r>
              <a:rPr lang="en-GB" smtClean="0"/>
              <a:t>macro </a:t>
            </a:r>
            <a:r>
              <a:rPr lang="en-GB"/>
              <a:t>for PowerPoint which is more accurate in splitting overlaps and therefore very useful </a:t>
            </a:r>
            <a:endParaRPr lang="en-GB" smtClean="0"/>
          </a:p>
          <a:p>
            <a:r>
              <a:rPr lang="en-GB" smtClean="0"/>
              <a:t>for </a:t>
            </a:r>
            <a:r>
              <a:rPr lang="en-GB"/>
              <a:t>processing slides in a JACoW proceedings office.</a:t>
            </a:r>
            <a:endParaRPr lang="en-US"/>
          </a:p>
          <a:p>
            <a:endParaRPr lang="en-US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340768"/>
            <a:ext cx="5316423" cy="159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2931496"/>
            <a:ext cx="81998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►</a:t>
            </a:r>
            <a:r>
              <a:rPr lang="en-US"/>
              <a:t> </a:t>
            </a:r>
            <a:r>
              <a:rPr lang="en-GB"/>
              <a:t>Download the PPslitT installer from his web page at the following URL and use the </a:t>
            </a:r>
            <a:endParaRPr lang="en-GB" smtClean="0"/>
          </a:p>
          <a:p>
            <a:r>
              <a:rPr lang="en-GB"/>
              <a:t> </a:t>
            </a:r>
            <a:r>
              <a:rPr lang="en-GB" smtClean="0"/>
              <a:t>    supplied </a:t>
            </a:r>
            <a:r>
              <a:rPr lang="en-GB"/>
              <a:t>password “ppsplit” to unzip the file</a:t>
            </a:r>
            <a:r>
              <a:rPr lang="en-GB" smtClean="0"/>
              <a:t>.</a:t>
            </a:r>
            <a:r>
              <a:rPr lang="en-GB"/>
              <a:t> 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     </a:t>
            </a:r>
            <a:r>
              <a:rPr lang="en-GB" u="sng" smtClean="0">
                <a:hlinkClick r:id="rId3"/>
              </a:rPr>
              <a:t>http</a:t>
            </a:r>
            <a:r>
              <a:rPr lang="en-GB" u="sng">
                <a:hlinkClick r:id="rId3"/>
              </a:rPr>
              <a:t>://www.dia.uniroma3.it/~</a:t>
            </a:r>
            <a:r>
              <a:rPr lang="en-GB" u="sng" smtClean="0">
                <a:hlinkClick r:id="rId3"/>
              </a:rPr>
              <a:t>rimondin/downloads.php</a:t>
            </a:r>
            <a:endParaRPr lang="en-GB" u="sng" smtClean="0"/>
          </a:p>
          <a:p>
            <a:r>
              <a:rPr lang="en-US">
                <a:solidFill>
                  <a:srgbClr val="00B050"/>
                </a:solidFill>
              </a:rPr>
              <a:t>►</a:t>
            </a:r>
            <a:r>
              <a:rPr lang="en-US"/>
              <a:t> </a:t>
            </a:r>
            <a:r>
              <a:rPr lang="en-GB"/>
              <a:t>After the add-in has been installed PowerPoint offers a new tab named PPspliT.</a:t>
            </a:r>
            <a:endParaRPr lang="en-US"/>
          </a:p>
          <a:p>
            <a:r>
              <a:rPr lang="en-GB" smtClean="0"/>
              <a:t>      To </a:t>
            </a:r>
            <a:r>
              <a:rPr lang="en-GB"/>
              <a:t>run the add-in just click the Split animations button on the left</a:t>
            </a:r>
            <a:r>
              <a:rPr lang="en-GB" smtClean="0"/>
              <a:t>.</a:t>
            </a:r>
            <a:endParaRPr lang="en-US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64" y="4332073"/>
            <a:ext cx="6720668" cy="25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6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3568" y="1196752"/>
            <a:ext cx="6678488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/>
              <a:t>Topics</a:t>
            </a:r>
          </a:p>
          <a:p>
            <a:endParaRPr lang="en-US" sz="2400" b="1" smtClean="0"/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install video transcoder and flash player first</a:t>
            </a:r>
          </a:p>
          <a:p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     (Handbrake, Adobe Flash Player, Virtual Dub, Lightshot etc)</a:t>
            </a:r>
          </a:p>
          <a:p>
            <a:endParaRPr lang="en-US" sz="1100" b="1"/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PPspliT replaced the outdated Split Animations Macro  </a:t>
            </a:r>
          </a:p>
          <a:p>
            <a:endParaRPr lang="en-US" smtClean="0"/>
          </a:p>
          <a:p>
            <a:r>
              <a:rPr lang="en-US">
                <a:solidFill>
                  <a:srgbClr val="0070C0"/>
                </a:solidFill>
                <a:sym typeface="Wingdings 3"/>
              </a:rPr>
              <a:t></a:t>
            </a:r>
            <a:r>
              <a:rPr lang="en-US">
                <a:solidFill>
                  <a:srgbClr val="0070C0"/>
                </a:solidFill>
              </a:rPr>
              <a:t> </a:t>
            </a:r>
            <a:r>
              <a:rPr lang="en-US" b="1">
                <a:solidFill>
                  <a:srgbClr val="0070C0"/>
                </a:solidFill>
              </a:rPr>
              <a:t>Check PPT print options - printing slides in High Quality </a:t>
            </a:r>
          </a:p>
          <a:p>
            <a:r>
              <a:rPr lang="en-US" b="1">
                <a:solidFill>
                  <a:srgbClr val="0070C0"/>
                </a:solidFill>
              </a:rPr>
              <a:t>     (for conversion from PPT to PDF using the Adobe PDF printer)</a:t>
            </a:r>
          </a:p>
          <a:p>
            <a:endParaRPr lang="en-US" smtClean="0"/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 smtClean="0">
                <a:solidFill>
                  <a:schemeClr val="bg1">
                    <a:lumMod val="75000"/>
                  </a:schemeClr>
                </a:solidFill>
              </a:rPr>
              <a:t>Installing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MAC Fonts on a Windows PC </a:t>
            </a:r>
          </a:p>
          <a:p>
            <a:endParaRPr lang="en-US"/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how to convert wide screen slides - 16:9 or user defined formats</a:t>
            </a:r>
          </a:p>
          <a:p>
            <a:endParaRPr lang="en-US">
              <a:solidFill>
                <a:srgbClr val="FFC000"/>
              </a:solidFill>
              <a:sym typeface="Wingdings 3"/>
            </a:endParaRPr>
          </a:p>
          <a:p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9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1521354" cy="435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736"/>
            <a:ext cx="66198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6230" y="284678"/>
            <a:ext cx="6256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</a:rPr>
              <a:t>PowerPoint: How to enable the High Quality Print Option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594" y="4797152"/>
            <a:ext cx="1473442" cy="3600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19672" y="2996952"/>
            <a:ext cx="864096" cy="216024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067944" y="3573016"/>
            <a:ext cx="576064" cy="3600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5220072" y="4671138"/>
            <a:ext cx="648072" cy="252028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4607840"/>
            <a:ext cx="120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check here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6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193" y="188640"/>
            <a:ext cx="6569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</a:rPr>
              <a:t>PowerPoint Print Option: “High quality” should be enabled</a:t>
            </a:r>
            <a:endParaRPr lang="en-US" sz="2000">
              <a:solidFill>
                <a:srgbClr val="0070C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2" y="4424959"/>
            <a:ext cx="4139375" cy="231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93" y="4393800"/>
            <a:ext cx="4075616" cy="228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0" y="1196752"/>
            <a:ext cx="3891346" cy="220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93" y="1155751"/>
            <a:ext cx="3995936" cy="224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629" y="811734"/>
            <a:ext cx="3892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Example PPT slide #1: text box is transparent</a:t>
            </a:r>
            <a:endParaRPr lang="en-US" sz="1600"/>
          </a:p>
        </p:txBody>
      </p:sp>
      <p:sp>
        <p:nvSpPr>
          <p:cNvPr id="12" name="TextBox 11"/>
          <p:cNvSpPr txBox="1"/>
          <p:nvPr/>
        </p:nvSpPr>
        <p:spPr>
          <a:xfrm>
            <a:off x="4764685" y="827420"/>
            <a:ext cx="3458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PPT slide #2 =&gt; water mark background</a:t>
            </a:r>
            <a:endParaRPr lang="en-US" sz="1600"/>
          </a:p>
        </p:txBody>
      </p:sp>
      <p:sp>
        <p:nvSpPr>
          <p:cNvPr id="13" name="TextBox 12"/>
          <p:cNvSpPr txBox="1"/>
          <p:nvPr/>
        </p:nvSpPr>
        <p:spPr>
          <a:xfrm>
            <a:off x="166499" y="4033125"/>
            <a:ext cx="4369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PDF slide #1 =&gt; text box transparency disappeared</a:t>
            </a:r>
            <a:endParaRPr lang="en-US" sz="1600"/>
          </a:p>
        </p:txBody>
      </p:sp>
      <p:sp>
        <p:nvSpPr>
          <p:cNvPr id="14" name="TextBox 13"/>
          <p:cNvSpPr txBox="1"/>
          <p:nvPr/>
        </p:nvSpPr>
        <p:spPr>
          <a:xfrm>
            <a:off x="4980709" y="4009885"/>
            <a:ext cx="3107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PDF slide #2 =&gt; background is gone</a:t>
            </a:r>
            <a:endParaRPr lang="en-US" sz="1600"/>
          </a:p>
        </p:txBody>
      </p:sp>
      <p:sp>
        <p:nvSpPr>
          <p:cNvPr id="3" name="Down Arrow 2"/>
          <p:cNvSpPr/>
          <p:nvPr/>
        </p:nvSpPr>
        <p:spPr>
          <a:xfrm>
            <a:off x="539552" y="3534655"/>
            <a:ext cx="216024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542689" y="3544874"/>
            <a:ext cx="216024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0764" y="3458292"/>
            <a:ext cx="22193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</a:rPr>
              <a:t>after conversion to PDF </a:t>
            </a:r>
          </a:p>
          <a:p>
            <a:r>
              <a:rPr lang="en-US" sz="1400" b="1" smtClean="0">
                <a:solidFill>
                  <a:srgbClr val="FF0000"/>
                </a:solidFill>
              </a:rPr>
              <a:t>(by Printing to Adobe PDF)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76933" y="3473680"/>
            <a:ext cx="21914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</a:rPr>
              <a:t>after conversion to PDF</a:t>
            </a:r>
          </a:p>
          <a:p>
            <a:r>
              <a:rPr lang="en-US" sz="1400" b="1" smtClean="0">
                <a:solidFill>
                  <a:srgbClr val="FF0000"/>
                </a:solidFill>
              </a:rPr>
              <a:t>(by Printing to Adobe PDF)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0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6230" y="332656"/>
            <a:ext cx="6569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0070C0"/>
                </a:solidFill>
              </a:rPr>
              <a:t>PowerPoint Print Option: “High quality” should be enabled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327" y="1772816"/>
            <a:ext cx="735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image were the High Quality Print Option was enabled for conversion to PDF:</a:t>
            </a:r>
            <a:endParaRPr lang="en-U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77" y="2142654"/>
            <a:ext cx="78994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8" y="4869160"/>
            <a:ext cx="8064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0978" y="4497215"/>
            <a:ext cx="750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same image, but High Quality Print Option was disabled </a:t>
            </a:r>
            <a:r>
              <a:rPr lang="en-US" sz="1600" smtClean="0">
                <a:solidFill>
                  <a:srgbClr val="FF0000"/>
                </a:solidFill>
                <a:sym typeface="Wingdings 3"/>
              </a:rPr>
              <a:t></a:t>
            </a:r>
            <a:r>
              <a:rPr lang="en-US" smtClean="0">
                <a:solidFill>
                  <a:srgbClr val="FF0000"/>
                </a:solidFill>
              </a:rPr>
              <a:t>  coarse overlaps  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8909" y="1047580"/>
            <a:ext cx="6577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smtClean="0">
                <a:solidFill>
                  <a:srgbClr val="00B050"/>
                </a:solidFill>
                <a:ea typeface="黑体" pitchFamily="49" charset="-122"/>
              </a:rPr>
              <a:t>Example from FEL’17 presentation given by Weiqing Zhang, MOC04</a:t>
            </a:r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1803-358A-45E9-8FCD-ACB4343398DA}" type="slidenum">
              <a:rPr lang="en-US" smtClean="0"/>
              <a:t>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3568" y="980728"/>
            <a:ext cx="6678488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/>
              <a:t>Topics</a:t>
            </a:r>
          </a:p>
          <a:p>
            <a:endParaRPr lang="en-US" smtClean="0">
              <a:solidFill>
                <a:schemeClr val="bg1">
                  <a:lumMod val="75000"/>
                </a:schemeClr>
              </a:solidFill>
              <a:sym typeface="Wingdings 3"/>
            </a:endParaRPr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install video transcoder and flash player first</a:t>
            </a:r>
          </a:p>
          <a:p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     (Handbrake, Adobe Flash Player, Virtual Dub, Lightshot etc)</a:t>
            </a:r>
          </a:p>
          <a:p>
            <a:endParaRPr lang="en-US">
              <a:solidFill>
                <a:schemeClr val="bg1">
                  <a:lumMod val="75000"/>
                </a:schemeClr>
              </a:solidFill>
              <a:sym typeface="Wingdings 3"/>
            </a:endParaRPr>
          </a:p>
          <a:p>
            <a:r>
              <a:rPr lang="en-US" smtClean="0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PPspliT replaced the outdated Split Animations Macro  </a:t>
            </a:r>
          </a:p>
          <a:p>
            <a:endParaRPr lang="en-US" smtClean="0"/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Check PPT print options - printing slides in High Quality </a:t>
            </a:r>
          </a:p>
          <a:p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     (for conversion from PPT to PDF using the Adobe PDF printer)</a:t>
            </a:r>
          </a:p>
          <a:p>
            <a:endParaRPr lang="en-US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>
                <a:solidFill>
                  <a:srgbClr val="FFC000"/>
                </a:solidFill>
                <a:sym typeface="Wingdings 3"/>
              </a:rPr>
              <a:t></a:t>
            </a:r>
            <a:r>
              <a:rPr lang="en-US">
                <a:solidFill>
                  <a:srgbClr val="FFC000"/>
                </a:solidFill>
              </a:rPr>
              <a:t> </a:t>
            </a:r>
            <a:r>
              <a:rPr lang="en-US" b="1" smtClean="0">
                <a:solidFill>
                  <a:srgbClr val="FFC000"/>
                </a:solidFill>
              </a:rPr>
              <a:t>Installing </a:t>
            </a:r>
            <a:r>
              <a:rPr lang="en-US" b="1">
                <a:solidFill>
                  <a:srgbClr val="FFC000"/>
                </a:solidFill>
              </a:rPr>
              <a:t>MAC Fonts on a Windows PC </a:t>
            </a:r>
          </a:p>
          <a:p>
            <a:endParaRPr lang="en-US"/>
          </a:p>
          <a:p>
            <a:r>
              <a:rPr lang="en-US">
                <a:solidFill>
                  <a:schemeClr val="bg1">
                    <a:lumMod val="75000"/>
                  </a:schemeClr>
                </a:solidFill>
                <a:sym typeface="Wingdings 3"/>
              </a:rPr>
              <a:t>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1">
                <a:solidFill>
                  <a:schemeClr val="bg1">
                    <a:lumMod val="75000"/>
                  </a:schemeClr>
                </a:solidFill>
              </a:rPr>
              <a:t>how to convert wide screen slides - 16:9 or user defined formats</a:t>
            </a:r>
          </a:p>
          <a:p>
            <a:endParaRPr lang="en-US">
              <a:solidFill>
                <a:srgbClr val="FFC000"/>
              </a:solidFill>
              <a:sym typeface="Wingdings 3"/>
            </a:endParaRPr>
          </a:p>
          <a:p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1191</Words>
  <Application>Microsoft Office PowerPoint</Application>
  <PresentationFormat>On-screen Show (4:3)</PresentationFormat>
  <Paragraphs>191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黑体</vt:lpstr>
      <vt:lpstr>Chalkduster</vt:lpstr>
      <vt:lpstr>Wingdings</vt:lpstr>
      <vt:lpstr>Calibri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Marx, Michaela</dc:creator>
  <cp:lastModifiedBy>Marx, Michaela</cp:lastModifiedBy>
  <cp:revision>113</cp:revision>
  <cp:lastPrinted>2017-11-15T13:22:04Z</cp:lastPrinted>
  <dcterms:created xsi:type="dcterms:W3CDTF">2017-11-09T09:58:06Z</dcterms:created>
  <dcterms:modified xsi:type="dcterms:W3CDTF">2019-01-16T15:45:40Z</dcterms:modified>
</cp:coreProperties>
</file>