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2" r:id="rId2"/>
    <p:sldId id="285" r:id="rId3"/>
    <p:sldId id="276" r:id="rId4"/>
    <p:sldId id="283" r:id="rId5"/>
    <p:sldId id="275" r:id="rId6"/>
    <p:sldId id="260" r:id="rId7"/>
    <p:sldId id="287" r:id="rId8"/>
    <p:sldId id="266" r:id="rId9"/>
    <p:sldId id="286" r:id="rId10"/>
    <p:sldId id="281" r:id="rId11"/>
    <p:sldId id="282" r:id="rId12"/>
    <p:sldId id="273" r:id="rId13"/>
    <p:sldId id="278" r:id="rId14"/>
    <p:sldId id="259" r:id="rId15"/>
    <p:sldId id="263" r:id="rId16"/>
    <p:sldId id="256" r:id="rId17"/>
    <p:sldId id="257" r:id="rId18"/>
    <p:sldId id="258" r:id="rId19"/>
    <p:sldId id="288" r:id="rId20"/>
    <p:sldId id="269" r:id="rId21"/>
    <p:sldId id="271" r:id="rId22"/>
    <p:sldId id="270" r:id="rId2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354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8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9AAC7-AE98-4C7D-83F4-30DF1A2D9319}" type="datetimeFigureOut">
              <a:rPr lang="ko-KR" altLang="en-US" smtClean="0"/>
              <a:t>2016-11-09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582BA-DC4B-41FA-86E4-D66C0321DA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010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582BA-DC4B-41FA-86E4-D66C0321DA45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1675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3256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655638"/>
            <a:ext cx="9144000" cy="1063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defRPr/>
            </a:pPr>
            <a:endParaRPr lang="ko-KR" altLang="en-US" smtClean="0"/>
          </a:p>
        </p:txBody>
      </p:sp>
      <p:pic>
        <p:nvPicPr>
          <p:cNvPr id="8" name="Picture 11" descr="http://www.jacow.org/pub/images/head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82550"/>
            <a:ext cx="457200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88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655638"/>
            <a:ext cx="9144000" cy="1063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defRPr/>
            </a:pPr>
            <a:endParaRPr lang="ko-KR" altLang="en-US" smtClean="0"/>
          </a:p>
        </p:txBody>
      </p:sp>
      <p:pic>
        <p:nvPicPr>
          <p:cNvPr id="8" name="Picture 11" descr="http://www.jacow.org/pub/images/head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82550"/>
            <a:ext cx="457200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47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269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33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832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6257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655638"/>
            <a:ext cx="9144000" cy="1063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defRPr/>
            </a:pPr>
            <a:endParaRPr lang="ko-KR" altLang="en-US" smtClean="0"/>
          </a:p>
        </p:txBody>
      </p:sp>
      <p:pic>
        <p:nvPicPr>
          <p:cNvPr id="7" name="Picture 11" descr="http://www.jacow.org/pub/images/head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82550"/>
            <a:ext cx="457200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03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655638"/>
            <a:ext cx="9144000" cy="1063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defRPr/>
            </a:pPr>
            <a:endParaRPr lang="ko-KR" altLang="en-US" smtClean="0"/>
          </a:p>
        </p:txBody>
      </p:sp>
      <p:pic>
        <p:nvPicPr>
          <p:cNvPr id="6" name="Picture 11" descr="http://www.jacow.org/pub/images/head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82550"/>
            <a:ext cx="457200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33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655638"/>
            <a:ext cx="9144000" cy="1063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defRPr/>
            </a:pPr>
            <a:endParaRPr lang="ko-KR" altLang="en-US" smtClean="0"/>
          </a:p>
        </p:txBody>
      </p:sp>
      <p:pic>
        <p:nvPicPr>
          <p:cNvPr id="9" name="Picture 11" descr="http://www.jacow.org/pub/images/head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82550"/>
            <a:ext cx="457200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5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655638"/>
            <a:ext cx="9144000" cy="1063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latinLnBrk="1" hangingPunct="1">
              <a:defRPr/>
            </a:pPr>
            <a:endParaRPr lang="ko-KR" altLang="en-US" smtClean="0"/>
          </a:p>
        </p:txBody>
      </p:sp>
      <p:pic>
        <p:nvPicPr>
          <p:cNvPr id="9" name="Picture 11" descr="http://www.jacow.org/pub/images/head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82550"/>
            <a:ext cx="457200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14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EEA78-B3CA-487E-BB0C-F0805A2BC4EA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736D5-BAC9-4D49-B22E-1E3A622C3F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325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acow.org/index.php?n=Editors.RecommendedSoftware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IPAC2016 IT Infrastructure Review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4191000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TM2016, Vancouver, Canada</a:t>
            </a:r>
            <a:endParaRPr lang="ko-KR" altLang="en-US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 smtClean="0"/>
          </a:p>
          <a:p>
            <a:pPr algn="ctr"/>
            <a:r>
              <a:rPr lang="en-US" altLang="ko-KR" dirty="0" smtClean="0"/>
              <a:t>Prepared by Dong-Eon Kim, PAL, POSTECH</a:t>
            </a:r>
          </a:p>
          <a:p>
            <a:pPr algn="ctr"/>
            <a:r>
              <a:rPr lang="en-US" altLang="ko-KR" dirty="0" smtClean="0"/>
              <a:t>Nov. 9 2016</a:t>
            </a:r>
          </a:p>
        </p:txBody>
      </p:sp>
    </p:spTree>
    <p:extLst>
      <p:ext uri="{BB962C8B-B14F-4D97-AF65-F5344CB8AC3E}">
        <p14:creationId xmlns:p14="http://schemas.microsoft.com/office/powerpoint/2010/main" val="6393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6823" y="76200"/>
            <a:ext cx="390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Proceedings Office</a:t>
            </a:r>
          </a:p>
        </p:txBody>
      </p:sp>
      <p:pic>
        <p:nvPicPr>
          <p:cNvPr id="3074" name="Picture 2" descr="C:\Users\sangbong\Desktop\IPAC16_picture\IMG_6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844" y="3658384"/>
            <a:ext cx="4266155" cy="31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ngbong\Desktop\IPAC16_picture\IMG_66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845" y="762000"/>
            <a:ext cx="4266155" cy="319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angbong\Desktop\칼무리\K-20160511-5627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0835" y="1385885"/>
            <a:ext cx="4167880" cy="393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06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762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Speaker Preparation Room</a:t>
            </a:r>
          </a:p>
        </p:txBody>
      </p:sp>
      <p:pic>
        <p:nvPicPr>
          <p:cNvPr id="3" name="Picture 2" descr="C:\Users\sangbong\Desktop\칼무리\K-20160511-555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4" y="1251860"/>
            <a:ext cx="2545909" cy="482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angbong\Desktop\IPAC16_picture\IMG_6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3" y="1251858"/>
            <a:ext cx="6008917" cy="45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94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7663" y="76200"/>
            <a:ext cx="2981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Author Reception</a:t>
            </a:r>
          </a:p>
        </p:txBody>
      </p:sp>
      <p:pic>
        <p:nvPicPr>
          <p:cNvPr id="3" name="Picture 2" descr="C:\Users\sangbong\Desktop\칼무리\K-20160511-555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5" y="1270033"/>
            <a:ext cx="2555909" cy="483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angbong\Desktop\IPAC16_picture\IMG_6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1" y="1270032"/>
            <a:ext cx="6071764" cy="45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ngbong\Desktop\칼무리\K-20160511-549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0" y="1120548"/>
            <a:ext cx="2028825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7114" y="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Internet Cafe</a:t>
            </a:r>
            <a:endParaRPr lang="ko-KR" altLang="en-US" sz="32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027" name="Picture 3" descr="C:\Users\sangbong\Desktop\IPAC16_picture\IMG_66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0"/>
          <a:stretch/>
        </p:blipFill>
        <p:spPr bwMode="auto">
          <a:xfrm>
            <a:off x="2644346" y="1120548"/>
            <a:ext cx="5992833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64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848" y="4343400"/>
            <a:ext cx="769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Internet Café was located at the 3</a:t>
            </a:r>
            <a:r>
              <a:rPr lang="en-US" baseline="30000" dirty="0" smtClean="0"/>
              <a:t>rd</a:t>
            </a:r>
            <a:r>
              <a:rPr lang="en-US" dirty="0" smtClean="0"/>
              <a:t> floor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 X i5 PC’s and one networked BW printer is setup. The PCs have security measure recovering back to original state after rebooting.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 spaces for laptop user with WIFI accessibility is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 mobile charging stops for android, iPhone are setup.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 PCs are well utilized and 8 PCs are good number since most of the participants have their own laptop.</a:t>
            </a:r>
            <a:endParaRPr lang="en-A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" y="840530"/>
            <a:ext cx="6212219" cy="347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052" y="629788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Delegate started to use the internet café from Sunday morning just after the installation. Installing, debugging on Saturday afternoon would be preferable. 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114" y="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Internet Cafe</a:t>
            </a:r>
            <a:endParaRPr lang="ko-KR" altLang="en-US" sz="32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8129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838200"/>
            <a:ext cx="9067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8PCs can be good compromise. </a:t>
            </a:r>
            <a:r>
              <a:rPr lang="en-US" sz="1600" dirty="0" smtClean="0">
                <a:solidFill>
                  <a:srgbClr val="FF0000"/>
                </a:solidFill>
              </a:rPr>
              <a:t>It would be better if we had more table’s and chair’s around the venue for laptop users. Some laptop users occupied table space at the presentation management for their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Proceeding office:</a:t>
            </a:r>
            <a:endParaRPr lang="en-A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Some 22PC’s and 2 </a:t>
            </a:r>
            <a:r>
              <a:rPr lang="en-US" sz="1600" dirty="0" err="1" smtClean="0"/>
              <a:t>iMAC</a:t>
            </a:r>
            <a:r>
              <a:rPr lang="en-US" sz="1600" dirty="0" smtClean="0"/>
              <a:t> are rented, and printers are mostly purchased since the rental fee was too high compared to the costs.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SW : JACoW SW packages worked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While MS office 2010 is installed for the JACoW PCs, Presentation management and the laptops for the auditorium needed more </a:t>
            </a:r>
            <a:r>
              <a:rPr lang="en-US" sz="1600" dirty="0" err="1" smtClean="0"/>
              <a:t>upto</a:t>
            </a:r>
            <a:r>
              <a:rPr lang="en-US" sz="1600" dirty="0" smtClean="0"/>
              <a:t> date version of office. Since the rental company didn’t have more updated version, MS office 2013 is downloaded from the university (which has a site license) and installed for the presentation preparation.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Other SW setup, and the acrobat option settings survived after cloning. However, Imaging cleared the </a:t>
            </a:r>
            <a:r>
              <a:rPr lang="en-US" sz="1600" dirty="0" err="1" smtClean="0"/>
              <a:t>Pitstop</a:t>
            </a:r>
            <a:r>
              <a:rPr lang="en-US" sz="1600" dirty="0" smtClean="0"/>
              <a:t> trial license. Needed to </a:t>
            </a:r>
            <a:r>
              <a:rPr lang="en-US" sz="1600" dirty="0" err="1" smtClean="0"/>
              <a:t>pitstop</a:t>
            </a:r>
            <a:r>
              <a:rPr lang="en-US" sz="1600" dirty="0" smtClean="0"/>
              <a:t> 13 and re-input </a:t>
            </a:r>
            <a:r>
              <a:rPr lang="en-US" sz="1600" dirty="0" err="1" smtClean="0"/>
              <a:t>userid</a:t>
            </a:r>
            <a:r>
              <a:rPr lang="en-US" sz="1600" dirty="0" smtClean="0"/>
              <a:t>, password again to activate the 30day trial license for each computer.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Proceeding office mostly worked fine. # of pages printed reached 17000 pages. (That includes the booklet for student poster, and printing of title pages for author reception)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At the Sunday evening, 79% of the submitted papers are already processed. By Tuesday, we could finish 100% and already started </a:t>
            </a:r>
            <a:r>
              <a:rPr lang="en-US" sz="1600" dirty="0" err="1" smtClean="0"/>
              <a:t>QAing</a:t>
            </a:r>
            <a:r>
              <a:rPr lang="en-US" sz="1600" dirty="0" smtClean="0"/>
              <a:t> at the afternoon of the Tuesday. The progress looks 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Instead of the dot board in the SPMS system, a </a:t>
            </a:r>
            <a:r>
              <a:rPr lang="en-US" sz="1600" dirty="0" smtClean="0">
                <a:solidFill>
                  <a:srgbClr val="FF0000"/>
                </a:solidFill>
              </a:rPr>
              <a:t>more developed version by Stefano is used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5616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46732" cy="471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172200"/>
            <a:ext cx="621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status web screen by Stefano! Proceeding office at a glance.</a:t>
            </a:r>
            <a:endParaRPr lang="en-AU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8918734" cy="533400"/>
          </a:xfrm>
        </p:spPr>
        <p:txBody>
          <a:bodyPr>
            <a:noAutofit/>
          </a:bodyPr>
          <a:lstStyle/>
          <a:p>
            <a:r>
              <a:rPr lang="en-US" altLang="ko-KR" sz="3200" dirty="0" smtClean="0"/>
              <a:t>Stefano is watching our performance!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54790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90689"/>
            <a:ext cx="6225703" cy="365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683" y="4891669"/>
            <a:ext cx="899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status web screen by Stefano! Proceeding office at a glance.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submitted paper reached 1220 among 1412 maximum with submission rate 86.4%, still increasing…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Dip in the total paper number is due to the double counting of the student poster.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Processed 79% of the submission at the end of the Sunday, and processed 100% at the end of Tuesday and started </a:t>
            </a:r>
            <a:r>
              <a:rPr lang="en-US" dirty="0" err="1" smtClean="0"/>
              <a:t>QAing</a:t>
            </a:r>
            <a:r>
              <a:rPr lang="en-US" dirty="0" smtClean="0"/>
              <a:t>. (Very close to the Chris’s prediction and the previous conferences)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4600" y="0"/>
            <a:ext cx="6934200" cy="715962"/>
          </a:xfrm>
        </p:spPr>
        <p:txBody>
          <a:bodyPr>
            <a:normAutofit fontScale="90000"/>
          </a:bodyPr>
          <a:lstStyle/>
          <a:p>
            <a:r>
              <a:rPr lang="en-US" altLang="ko-KR" sz="3600" dirty="0"/>
              <a:t>Stefano is watching our performance!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74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6" y="990600"/>
            <a:ext cx="8305800" cy="494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6172200"/>
            <a:ext cx="665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Proceeding office processing speed. Maximum reached about 40 p/h.</a:t>
            </a:r>
            <a:endParaRPr lang="en-AU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563562"/>
          </a:xfrm>
        </p:spPr>
        <p:txBody>
          <a:bodyPr>
            <a:noAutofit/>
          </a:bodyPr>
          <a:lstStyle/>
          <a:p>
            <a:r>
              <a:rPr lang="en-US" altLang="ko-KR" sz="3200" dirty="0"/>
              <a:t>Stefano is watching our </a:t>
            </a:r>
            <a:r>
              <a:rPr lang="en-US" altLang="ko-KR" sz="2800" dirty="0"/>
              <a:t>performance</a:t>
            </a:r>
            <a:r>
              <a:rPr lang="en-US" altLang="ko-KR" sz="3200" dirty="0"/>
              <a:t>!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44934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57600" y="0"/>
            <a:ext cx="4876800" cy="639762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Issues or Summary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143000"/>
            <a:ext cx="822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Conference IT worked mostly uneventful.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Cloning hard disks was helpful in saving efforts. To activate </a:t>
            </a:r>
            <a:r>
              <a:rPr lang="en-US" altLang="ko-KR" dirty="0" err="1" smtClean="0"/>
              <a:t>pitstop</a:t>
            </a:r>
            <a:r>
              <a:rPr lang="en-US" altLang="ko-KR" dirty="0" smtClean="0"/>
              <a:t>, it needed to reenter the email, and password again.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After installation at the proceedings office,  it was found that the MS-related products (MS office) was not updated. The check button to update the “Update also MS-related products” was disabled. After some googling, it was found that we need to install “Silverlight” to enable the button. Therefore, after installing “Silverlight”, and checking the “MS-related…” button, all computers are updated again.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Bandwidth 100 Mbps for proceedings office is more than enough. 100 Mbps for delegates “WERE” barely enough but may require more for upcoming conferences!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Documents for IT setup, and SW setup were actually very good, but somewhat scattered in many places. It could be better if somebody can compile all the documentation in a single documents and maintain it for new conference.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2102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914400"/>
            <a:ext cx="94251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Previous IT review: IT system is getting important in a conference.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Extensive review by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Anthony </a:t>
            </a:r>
            <a:r>
              <a:rPr lang="en-US" altLang="ko-KR" dirty="0" err="1" smtClean="0"/>
              <a:t>Cuffe</a:t>
            </a:r>
            <a:r>
              <a:rPr lang="en-US" altLang="ko-KR" dirty="0"/>
              <a:t>, “Conference IT </a:t>
            </a:r>
            <a:r>
              <a:rPr lang="en-US" altLang="ko-KR" dirty="0" smtClean="0"/>
              <a:t>Systems”, TM2015, </a:t>
            </a:r>
            <a:r>
              <a:rPr lang="en-US" altLang="ko-KR" dirty="0" err="1" smtClean="0"/>
              <a:t>Padova</a:t>
            </a:r>
            <a:r>
              <a:rPr lang="en-US" altLang="ko-KR" dirty="0" smtClean="0"/>
              <a:t>, Italy.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Hardware issue: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http://www.jacow.org/index.php?n=Editors.RecommendedHardware</a:t>
            </a:r>
            <a:br>
              <a:rPr lang="en-US" altLang="ko-KR" dirty="0"/>
            </a:br>
            <a:r>
              <a:rPr lang="en-US" altLang="ko-KR" dirty="0" smtClean="0"/>
              <a:t>The requirements are set long time (?) ago, and it’s rather easy to meet the requirements.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Required monitor resolution is QHD, minimum requirement is FHD.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Fast high throughput network printers.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Software issue: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Required software:  </a:t>
            </a:r>
            <a:r>
              <a:rPr lang="en-US" altLang="ko-KR" dirty="0">
                <a:hlinkClick r:id="rId2"/>
              </a:rPr>
              <a:t>http://</a:t>
            </a:r>
            <a:r>
              <a:rPr lang="en-US" altLang="ko-KR" dirty="0" smtClean="0">
                <a:hlinkClick r:id="rId2"/>
              </a:rPr>
              <a:t>www.jacow.org/index.php?n=Editors.RecommendedSoftware</a:t>
            </a:r>
            <a:endParaRPr lang="en-US" altLang="ko-KR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Software bundle (by Raphael) </a:t>
            </a:r>
            <a:r>
              <a:rPr lang="en-US" altLang="ko-KR" dirty="0"/>
              <a:t>: http://www.jacow.org/index.php?n=Editors.HomePage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SW licenses: Adobe Acrobat Pro 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 err="1"/>
              <a:t>Enfocus</a:t>
            </a:r>
            <a:r>
              <a:rPr lang="en-US" altLang="ko-KR" dirty="0"/>
              <a:t> </a:t>
            </a:r>
            <a:r>
              <a:rPr lang="en-US" altLang="ko-KR" dirty="0" err="1"/>
              <a:t>PitStop</a:t>
            </a:r>
            <a:r>
              <a:rPr lang="en-US" altLang="ko-KR" dirty="0"/>
              <a:t> </a:t>
            </a:r>
            <a:r>
              <a:rPr lang="en-US" altLang="ko-KR" dirty="0" smtClean="0"/>
              <a:t>12 </a:t>
            </a:r>
            <a:r>
              <a:rPr lang="en-US" altLang="ko-KR" dirty="0"/>
              <a:t>- 30 day trial </a:t>
            </a:r>
            <a:r>
              <a:rPr lang="en-US" altLang="ko-KR" dirty="0" smtClean="0"/>
              <a:t>licenses </a:t>
            </a:r>
            <a:r>
              <a:rPr lang="en-US" altLang="ko-KR" dirty="0"/>
              <a:t>http://www.jacow.org/index.php?n=Editors.JACoWSoftwareLicenses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Network bandwidth issue: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Space planning by using </a:t>
            </a:r>
            <a:r>
              <a:rPr lang="en-US" altLang="ko-KR" dirty="0" err="1" smtClean="0"/>
              <a:t>sweethome</a:t>
            </a:r>
            <a:r>
              <a:rPr lang="en-US" altLang="ko-KR" dirty="0" smtClean="0"/>
              <a:t> 3D.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We focus on the IPAC16 IT experiences.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509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8278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Group photo</a:t>
            </a:r>
            <a:endParaRPr lang="ko-KR" altLang="en-US" dirty="0"/>
          </a:p>
        </p:txBody>
      </p:sp>
      <p:pic>
        <p:nvPicPr>
          <p:cNvPr id="2050" name="Picture 2" descr="https://photos-1.dropbox.com/t/2/AAAaBCxAtiZAVAi2YCdn4Rlh19trWU1_xUQ9RDvxgvsmTg/12/559707072/jpeg/32x32/1/1463468400/0/2/r_IMG_9611.jpg/EP2Ynr4EGKspIAIoAg/iytJ3nK4WgAAlmStftVJrv0eolK2zXh9UibGkwCdmXI?size_mode=3&amp;size=800x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8" y="838200"/>
            <a:ext cx="8839200" cy="588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639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288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Photo of the Proceedings Office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1295400"/>
            <a:ext cx="894079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44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55638"/>
          </a:xfrm>
        </p:spPr>
        <p:txBody>
          <a:bodyPr>
            <a:normAutofit fontScale="90000"/>
          </a:bodyPr>
          <a:lstStyle/>
          <a:p>
            <a:endParaRPr lang="ko-KR" altLang="en-US" dirty="0"/>
          </a:p>
        </p:txBody>
      </p:sp>
      <p:pic>
        <p:nvPicPr>
          <p:cNvPr id="3074" name="Picture 2" descr="https://photos-6.dropbox.com/t/2/AADuNL_9-Vk-lmhYZH48lcF29WjKHM8E8y_UIdiOmHKZSA/12/559707072/jpeg/32x32/1/1463468400/0/2/0504-02.jpg/EP2Ynr4EGKspIAIoAg/ZqhZoQz-ppPOneqGMHZgojVIvFKYqTh77uxC8ycxWRE?size_mode=3&amp;size=800x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08038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909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143000"/>
            <a:ext cx="89154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Author Reception : i7 desktop 7 sets, Color Printers 3 sets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Speaker Preparation : i7 laptop 4 sets, Mac book 2 sets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Editor Room : i7 desktop 22 sets, I Mac 2 sets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Internet Café : i5 desktop 8 sets, 1 B/W Printer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Auditorium A : i7 laptop 2 sets, i5 laptop 1 set, Mac book 1 set, 50” monitor 2 sets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Auditorium B : i7 laptop 2 sets, i5 laptop 1 set, Mac book 1 set, 42” monitor 2 sets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- Dot Board : 42” PDP 5 sets, laptop 5 sets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429000" y="2628"/>
            <a:ext cx="5486400" cy="759372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Rented Equipment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3786" y="4648200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Good thing about renting is that they installs and supports the installed equipment. Any trouble replacement was immediate. 90% of works are already done before our arrival.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(Of course, all the layout of the PCs, printers, networks are already sent)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Bad thing: it’s costly thinking about only using 2 weeks.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0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09800" y="-21021"/>
            <a:ext cx="7391400" cy="762000"/>
          </a:xfrm>
        </p:spPr>
        <p:txBody>
          <a:bodyPr/>
          <a:lstStyle/>
          <a:p>
            <a:r>
              <a:rPr lang="en-US" altLang="ko-KR" dirty="0" smtClean="0"/>
              <a:t>Equipment brought from lab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43000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dirty="0" err="1" smtClean="0"/>
              <a:t>Cafissimo</a:t>
            </a:r>
            <a:r>
              <a:rPr lang="en-US" dirty="0" smtClean="0"/>
              <a:t> capsule machine</a:t>
            </a:r>
          </a:p>
          <a:p>
            <a:r>
              <a:rPr lang="en-US" dirty="0" smtClean="0"/>
              <a:t>-Jura espresso</a:t>
            </a:r>
            <a:r>
              <a:rPr lang="en-US" dirty="0"/>
              <a:t> </a:t>
            </a:r>
            <a:r>
              <a:rPr lang="en-US" dirty="0" smtClean="0"/>
              <a:t>machine. (For proceedings office)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Cukoo</a:t>
            </a:r>
            <a:r>
              <a:rPr lang="en-US" dirty="0" smtClean="0"/>
              <a:t> Hot Water Jar (Automatic)</a:t>
            </a:r>
          </a:p>
          <a:p>
            <a:r>
              <a:rPr lang="en-US" dirty="0" smtClean="0"/>
              <a:t>-Hard disk copier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WiFi</a:t>
            </a:r>
            <a:r>
              <a:rPr lang="en-US" dirty="0" smtClean="0"/>
              <a:t> Access Points X 5</a:t>
            </a:r>
          </a:p>
          <a:p>
            <a:r>
              <a:rPr lang="en-US" dirty="0" smtClean="0"/>
              <a:t>-Various Cables.</a:t>
            </a:r>
          </a:p>
          <a:p>
            <a:r>
              <a:rPr lang="en-US" dirty="0" smtClean="0"/>
              <a:t>-32” Samsung Monitor</a:t>
            </a:r>
          </a:p>
          <a:p>
            <a:r>
              <a:rPr lang="en-US" dirty="0" smtClean="0"/>
              <a:t>-KP First 30” monitor</a:t>
            </a:r>
          </a:p>
          <a:p>
            <a:r>
              <a:rPr lang="en-US" dirty="0" smtClean="0"/>
              <a:t>-Notebook X 2 (Samsung)</a:t>
            </a:r>
          </a:p>
          <a:p>
            <a:r>
              <a:rPr lang="en-US" dirty="0" smtClean="0"/>
              <a:t>-Chromebook X 1</a:t>
            </a:r>
          </a:p>
          <a:p>
            <a:r>
              <a:rPr lang="en-US" dirty="0" smtClean="0"/>
              <a:t>-Kensington Lock X4 (1:KimDongEon 3:PAL)</a:t>
            </a:r>
          </a:p>
          <a:p>
            <a:r>
              <a:rPr lang="en-US" dirty="0" smtClean="0"/>
              <a:t>-Network HP Printer.</a:t>
            </a:r>
          </a:p>
          <a:p>
            <a:r>
              <a:rPr lang="en-US" dirty="0" smtClean="0"/>
              <a:t>-Samsung Network Printer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바탕" panose="02030600000101010101" pitchFamily="18" charset="-127"/>
                <a:ea typeface="바탕" panose="02030600000101010101" pitchFamily="18" charset="-127"/>
              </a:rPr>
              <a:t>★</a:t>
            </a:r>
            <a:r>
              <a:rPr lang="en-US" altLang="ko-KR" dirty="0" smtClean="0"/>
              <a:t>High throughput expresso machine was very popular. All next IPAC conference should include the machine as a part of IT setup! (major IPAC16 contribution!)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4911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ngbong\Desktop\IPAC16_picture\IMG_6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466114" cy="48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749" y="129473"/>
            <a:ext cx="624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SSD Clone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6096000"/>
            <a:ext cx="816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One already setup </a:t>
            </a:r>
            <a:r>
              <a:rPr lang="en-US" altLang="ko-KR" dirty="0" err="1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ssd</a:t>
            </a: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was cloned by a copying machine.</a:t>
            </a:r>
          </a:p>
          <a:p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It takes about 40 minutes to copy 4 SSD using clone system (Max 6Gbps/min)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21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50538"/>
            <a:ext cx="5946458" cy="426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917" y="4826675"/>
            <a:ext cx="90176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Although </a:t>
            </a:r>
            <a:r>
              <a:rPr lang="en-US" dirty="0" err="1" smtClean="0"/>
              <a:t>BexcoFreeWiFi</a:t>
            </a:r>
            <a:r>
              <a:rPr lang="en-US" dirty="0" smtClean="0"/>
              <a:t> already exist, they said it’s not enough for the conference.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100 Mbps Dedicated Network for Proceeding Office and for Staffs.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100 Mbps public WIFI for general public and internet café.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24 Wired Network for Proceeding office, 6 for author reception, 6 for presentation managements.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About 30$/port is charged for any additional port!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21 AP all over the except auditorium A (minimizing distraction)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Didn’t have significant complaint about </a:t>
            </a:r>
            <a:r>
              <a:rPr lang="en-US" dirty="0" err="1" smtClean="0"/>
              <a:t>WiFi</a:t>
            </a:r>
            <a:r>
              <a:rPr lang="en-US" dirty="0" smtClean="0"/>
              <a:t> connectivity and speed.</a:t>
            </a: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590800" y="152400"/>
            <a:ext cx="6335712" cy="388937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IPAC’16 Network Layout</a:t>
            </a:r>
            <a:endParaRPr lang="ko-KR" altLang="en-US" sz="4000" dirty="0" smtClean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3675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제목 1"/>
          <p:cNvSpPr>
            <a:spLocks noGrp="1"/>
          </p:cNvSpPr>
          <p:nvPr>
            <p:ph type="title"/>
          </p:nvPr>
        </p:nvSpPr>
        <p:spPr>
          <a:xfrm>
            <a:off x="547688" y="836613"/>
            <a:ext cx="7886700" cy="62444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Leased Network Equipment</a:t>
            </a:r>
            <a:endParaRPr lang="ko-KR" altLang="en-US" dirty="0" smtClean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98622"/>
              </p:ext>
            </p:extLst>
          </p:nvPr>
        </p:nvGraphicFramePr>
        <p:xfrm>
          <a:off x="179388" y="2001838"/>
          <a:ext cx="8442326" cy="37210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4329"/>
                <a:gridCol w="1896045"/>
                <a:gridCol w="1017035"/>
                <a:gridCol w="708960"/>
                <a:gridCol w="1795957"/>
              </a:tblGrid>
              <a:tr h="523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Item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Specification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 smtClean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Quantity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Unit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Costs (</a:t>
                      </a:r>
                      <a:r>
                        <a:rPr lang="en-US" sz="1800" u="none" strike="noStrike" dirty="0" err="1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kWon</a:t>
                      </a:r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</a:tr>
              <a:tr h="3247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Leased Data Link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KT 100Mbs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5,000 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</a:tr>
              <a:tr h="5559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Backbone Switch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100MB SFP </a:t>
                      </a:r>
                      <a:endParaRPr lang="en-US" sz="1800" u="none" strike="noStrike" dirty="0" smtClean="0"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24Port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1,200 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</a:tr>
              <a:tr h="5559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POE Switch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24port 100Mb</a:t>
                      </a:r>
                      <a:r>
                        <a:rPr lang="en-US" sz="1800" u="none" strike="noStrike" dirty="0" smtClean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+</a:t>
                      </a:r>
                    </a:p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2port </a:t>
                      </a:r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4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1,600 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</a:tr>
              <a:tr h="5559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Wireless A.P(JACoW, Staffs)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802.11A,b,g,n </a:t>
                      </a:r>
                      <a:endParaRPr lang="en-US" sz="1800" u="none" strike="noStrike" dirty="0" smtClean="0"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20user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8</a:t>
                      </a:r>
                      <a:endParaRPr lang="en-US" altLang="ko-K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2,000 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</a:tr>
              <a:tr h="5559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Wireless AP(public)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802.11A,b,g,n </a:t>
                      </a:r>
                      <a:endParaRPr lang="en-US" sz="1800" u="none" strike="noStrike" dirty="0" smtClean="0"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20user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17</a:t>
                      </a:r>
                      <a:endParaRPr lang="en-US" altLang="ko-K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</a:t>
                      </a:r>
                      <a:endParaRPr lang="en-US" altLang="ko-K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4,250 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</a:tr>
              <a:tr h="3247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UTP Wiring Costs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UTP Cabling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44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</a:t>
                      </a:r>
                      <a:endParaRPr lang="en-US" altLang="ko-K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1,540 </a:t>
                      </a:r>
                      <a:endParaRPr lang="en-US" altLang="ko-K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</a:tr>
              <a:tr h="3247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Engineer Support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 personal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5</a:t>
                      </a:r>
                      <a:endParaRPr lang="en-US" altLang="ko-KR" sz="18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8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1,500 </a:t>
                      </a:r>
                      <a:endParaRPr lang="en-US" altLang="ko-KR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6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86400" y="1546781"/>
            <a:ext cx="313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Note: 1.1 </a:t>
            </a:r>
            <a:r>
              <a:rPr lang="en-US" altLang="ko-KR" dirty="0" err="1" smtClean="0"/>
              <a:t>kWon</a:t>
            </a:r>
            <a:r>
              <a:rPr lang="en-US" altLang="ko-KR" dirty="0" smtClean="0"/>
              <a:t>=about 1.0 USD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5969" y="5894386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costs reached 18.8 </a:t>
            </a:r>
            <a:r>
              <a:rPr lang="en-US" dirty="0" err="1" smtClean="0"/>
              <a:t>MWon</a:t>
            </a:r>
            <a:r>
              <a:rPr lang="en-US" dirty="0" smtClean="0"/>
              <a:t>=16.4 </a:t>
            </a:r>
            <a:r>
              <a:rPr lang="en-US" dirty="0" err="1" smtClean="0"/>
              <a:t>kUSD</a:t>
            </a:r>
            <a:r>
              <a:rPr lang="en-US" dirty="0" smtClean="0"/>
              <a:t> for the period (we’re paying for 1month)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costs includes network switches, costs for the leased lines, WIFI AP, wiring costs, and engineer supports for installation and trouble shooting.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76554" y="22539"/>
            <a:ext cx="7162800" cy="563562"/>
          </a:xfrm>
        </p:spPr>
        <p:txBody>
          <a:bodyPr>
            <a:noAutofit/>
          </a:bodyPr>
          <a:lstStyle/>
          <a:p>
            <a:r>
              <a:rPr lang="en-US" altLang="ko-KR" sz="3600" dirty="0" smtClean="0"/>
              <a:t>Network Usage from Mon. to Fri.</a:t>
            </a:r>
            <a:endParaRPr lang="ko-KR" altLang="en-US" sz="3600" dirty="0"/>
          </a:p>
        </p:txBody>
      </p:sp>
      <p:grpSp>
        <p:nvGrpSpPr>
          <p:cNvPr id="13" name="그룹 12"/>
          <p:cNvGrpSpPr/>
          <p:nvPr/>
        </p:nvGrpSpPr>
        <p:grpSpPr>
          <a:xfrm>
            <a:off x="-9446" y="1669206"/>
            <a:ext cx="9144000" cy="1255726"/>
            <a:chOff x="0" y="1458505"/>
            <a:chExt cx="9144000" cy="1255726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95031"/>
              <a:ext cx="1828800" cy="1219200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1495031"/>
              <a:ext cx="1828800" cy="121920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471258"/>
              <a:ext cx="1828800" cy="121920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1471258"/>
              <a:ext cx="1828800" cy="1219200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1458505"/>
              <a:ext cx="1828800" cy="121920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-9446" y="129572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WiFi</a:t>
            </a:r>
            <a:r>
              <a:rPr lang="en-US" altLang="ko-KR" dirty="0" smtClean="0"/>
              <a:t> Public</a:t>
            </a:r>
            <a:endParaRPr lang="ko-KR" alt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23931" y="3657600"/>
            <a:ext cx="9110623" cy="1219200"/>
            <a:chOff x="33377" y="3438132"/>
            <a:chExt cx="9110623" cy="1219200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3438132"/>
              <a:ext cx="1828800" cy="1219200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3438132"/>
              <a:ext cx="1828800" cy="1219200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77" y="3438132"/>
              <a:ext cx="1828800" cy="1219200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177" y="3438132"/>
              <a:ext cx="1828800" cy="1219200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752" y="3438132"/>
              <a:ext cx="1828800" cy="121920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41564" y="3068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WiFi</a:t>
            </a:r>
            <a:r>
              <a:rPr lang="en-US" altLang="ko-KR" dirty="0" smtClean="0"/>
              <a:t> JACoW (Staffs)</a:t>
            </a:r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52400" y="5194305"/>
            <a:ext cx="876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Both </a:t>
            </a:r>
            <a:r>
              <a:rPr lang="en-US" altLang="ko-KR" dirty="0" err="1" smtClean="0"/>
              <a:t>WiFi</a:t>
            </a:r>
            <a:r>
              <a:rPr lang="en-US" altLang="ko-KR" dirty="0" smtClean="0"/>
              <a:t> public and JACoW (staff) have 100 Mbps bandwidth.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 smtClean="0"/>
              <a:t>WiFi</a:t>
            </a:r>
            <a:r>
              <a:rPr lang="en-US" altLang="ko-KR" dirty="0" smtClean="0"/>
              <a:t> public reaches full bandwidth sporadically but not saturated in most cases.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err="1" smtClean="0"/>
              <a:t>WiFi</a:t>
            </a:r>
            <a:r>
              <a:rPr lang="en-US" altLang="ko-KR" dirty="0" smtClean="0"/>
              <a:t> JACoW usage far less than the </a:t>
            </a:r>
            <a:r>
              <a:rPr lang="en-US" altLang="ko-KR" dirty="0" err="1" smtClean="0"/>
              <a:t>WiFi</a:t>
            </a:r>
            <a:r>
              <a:rPr lang="en-US" altLang="ko-KR" dirty="0" smtClean="0"/>
              <a:t> public, If bandwidth can be adjusted 50 Mbps+150 Mbps could be better.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In general, the network operated quite well without any congestions (in my mind).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0503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제목 1"/>
          <p:cNvSpPr>
            <a:spLocks noGrp="1"/>
          </p:cNvSpPr>
          <p:nvPr>
            <p:ph type="title"/>
          </p:nvPr>
        </p:nvSpPr>
        <p:spPr>
          <a:xfrm>
            <a:off x="369888" y="609600"/>
            <a:ext cx="8626475" cy="539750"/>
          </a:xfrm>
        </p:spPr>
        <p:txBody>
          <a:bodyPr>
            <a:normAutofit fontScale="90000"/>
          </a:bodyPr>
          <a:lstStyle/>
          <a:p>
            <a:r>
              <a:rPr lang="en-US" altLang="ko-KR" sz="3200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PCs for the Editor room, Internet Café, Auditorium</a:t>
            </a:r>
            <a:endParaRPr lang="ko-KR" altLang="en-US" sz="3200" dirty="0" smtClean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017588"/>
              </p:ext>
            </p:extLst>
          </p:nvPr>
        </p:nvGraphicFramePr>
        <p:xfrm>
          <a:off x="485775" y="1066800"/>
          <a:ext cx="8394700" cy="37988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2925"/>
                <a:gridCol w="4925910"/>
                <a:gridCol w="735428"/>
                <a:gridCol w="1520437"/>
              </a:tblGrid>
              <a:tr h="3765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Item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Key specifications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Quantity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Remark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</a:tr>
              <a:tr h="6195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DESKTOP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Intel i7-4770 (haswell,3.4GHz), 8G DDR3,ssd128G, gtx750,Giga Lan,Win7HPK(64bit)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30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For Editor</a:t>
                      </a:r>
                      <a:r>
                        <a:rPr lang="en-US" altLang="ko-KR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room</a:t>
                      </a:r>
                    </a:p>
                  </a:txBody>
                  <a:tcPr marL="7144" marR="7144" marT="7145" marB="0" anchor="ctr"/>
                </a:tc>
              </a:tr>
              <a:tr h="4339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MONITOR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4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27", 2560*1440, 16:9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33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For</a:t>
                      </a:r>
                      <a:r>
                        <a:rPr lang="en-US" altLang="ko-KR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Editor room, Extra Monitor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</a:tr>
              <a:tr h="6195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I-MAC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MAC 27" / 4.0GHz4Core(i7)32GB/1TB Fusion/RadeonR9 M295X 4GB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For</a:t>
                      </a:r>
                      <a:r>
                        <a:rPr lang="en-US" altLang="ko-KR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Editor Room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</a:tr>
              <a:tr h="6195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MAC PRO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MacBook Pro 15.4" R /2.3GHz 4Core(i7)16GB/256GB SSD/GT 6501GB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For</a:t>
                      </a:r>
                      <a:r>
                        <a:rPr lang="en-US" altLang="ko-KR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Auditorium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</a:tr>
              <a:tr h="3765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DESKTOP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better than Intel i5, DDR32.8Ghz, 4G, HDD500G ,21"Monitor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For</a:t>
                      </a:r>
                      <a:r>
                        <a:rPr lang="en-US" altLang="ko-KR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 Internet Cafe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</a:tr>
              <a:tr h="3765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PDP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PDP 42” with stand (or LCD)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For E-dot Board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</a:tr>
              <a:tr h="3765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Notebook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Simple Min notebook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50" charset="-127"/>
                          <a:ea typeface="Arial Unicode MS" panose="020B0604020202020204" pitchFamily="50" charset="-127"/>
                          <a:cs typeface="Arial Unicode MS" panose="020B0604020202020204" pitchFamily="50" charset="-127"/>
                        </a:rPr>
                        <a:t>For E-dot Board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50" charset="-127"/>
                        <a:ea typeface="Arial Unicode MS" panose="020B0604020202020204" pitchFamily="50" charset="-127"/>
                        <a:cs typeface="Arial Unicode MS" panose="020B0604020202020204" pitchFamily="50" charset="-127"/>
                      </a:endParaRPr>
                    </a:p>
                  </a:txBody>
                  <a:tcPr marL="7144" marR="7144" marT="7145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4876800"/>
            <a:ext cx="845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Performance i7 class with 27” QHD monitor costs about 320$/Unit</a:t>
            </a:r>
          </a:p>
          <a:p>
            <a:r>
              <a:rPr lang="en-US" dirty="0" err="1" smtClean="0"/>
              <a:t>iMAC</a:t>
            </a:r>
            <a:r>
              <a:rPr lang="en-US" dirty="0" smtClean="0"/>
              <a:t> for 330$/Unit</a:t>
            </a:r>
          </a:p>
          <a:p>
            <a:r>
              <a:rPr lang="en-US" dirty="0" err="1" smtClean="0"/>
              <a:t>MaCBook</a:t>
            </a:r>
            <a:r>
              <a:rPr lang="en-US" dirty="0" smtClean="0"/>
              <a:t> Pro 250$/Unit</a:t>
            </a:r>
          </a:p>
          <a:p>
            <a:r>
              <a:rPr lang="en-US" dirty="0" smtClean="0"/>
              <a:t>I5 class pc with 21” monitor costs=130$/week</a:t>
            </a:r>
          </a:p>
          <a:p>
            <a:r>
              <a:rPr lang="en-US" dirty="0" smtClean="0"/>
              <a:t>Total Computer rental costs reached 15.1 </a:t>
            </a:r>
            <a:r>
              <a:rPr lang="en-US" dirty="0" err="1" smtClean="0"/>
              <a:t>MWon</a:t>
            </a:r>
            <a:r>
              <a:rPr lang="en-US" dirty="0" smtClean="0"/>
              <a:t>=13,200$</a:t>
            </a:r>
          </a:p>
          <a:p>
            <a:r>
              <a:rPr lang="en-US" dirty="0" smtClean="0"/>
              <a:t>High performance printer rental cost was too high for the prices and purchase by us.</a:t>
            </a:r>
          </a:p>
          <a:p>
            <a:r>
              <a:rPr lang="en-US" dirty="0" smtClean="0"/>
              <a:t>Low performance BW network printer for internet café is rented.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4719</TotalTime>
  <Words>1530</Words>
  <Application>Microsoft Office PowerPoint</Application>
  <PresentationFormat>화면 슬라이드 쇼(4:3)</PresentationFormat>
  <Paragraphs>201</Paragraphs>
  <Slides>22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0" baseType="lpstr">
      <vt:lpstr>Arial Unicode MS</vt:lpstr>
      <vt:lpstr>굴림</vt:lpstr>
      <vt:lpstr>맑은 고딕</vt:lpstr>
      <vt:lpstr>바탕</vt:lpstr>
      <vt:lpstr>Arial</vt:lpstr>
      <vt:lpstr>Calibri</vt:lpstr>
      <vt:lpstr>Times New Roman</vt:lpstr>
      <vt:lpstr>Office Theme</vt:lpstr>
      <vt:lpstr>IPAC2016 IT Infrastructure Review</vt:lpstr>
      <vt:lpstr>Contents</vt:lpstr>
      <vt:lpstr>Rented Equipment</vt:lpstr>
      <vt:lpstr>Equipment brought from lab</vt:lpstr>
      <vt:lpstr>PowerPoint 프레젠테이션</vt:lpstr>
      <vt:lpstr>PowerPoint 프레젠테이션</vt:lpstr>
      <vt:lpstr>Leased Network Equipment</vt:lpstr>
      <vt:lpstr>Network Usage from Mon. to Fri.</vt:lpstr>
      <vt:lpstr>PCs for the Editor room, Internet Café, Auditorium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Stefano is watching our performance!</vt:lpstr>
      <vt:lpstr>Stefano is watching our performance!</vt:lpstr>
      <vt:lpstr>Stefano is watching our performance!</vt:lpstr>
      <vt:lpstr>Issues or Summary</vt:lpstr>
      <vt:lpstr>Group photo</vt:lpstr>
      <vt:lpstr>Photo of the Proceedings Office</vt:lpstr>
      <vt:lpstr>PowerPoint 프레젠테이션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dekim</cp:lastModifiedBy>
  <cp:revision>88</cp:revision>
  <cp:lastPrinted>2016-05-10T23:40:35Z</cp:lastPrinted>
  <dcterms:created xsi:type="dcterms:W3CDTF">2016-05-10T07:35:12Z</dcterms:created>
  <dcterms:modified xsi:type="dcterms:W3CDTF">2016-11-08T19:31:46Z</dcterms:modified>
</cp:coreProperties>
</file>