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316" r:id="rId3"/>
    <p:sldId id="301" r:id="rId4"/>
    <p:sldId id="279" r:id="rId5"/>
    <p:sldId id="280" r:id="rId6"/>
    <p:sldId id="290" r:id="rId7"/>
    <p:sldId id="302" r:id="rId8"/>
    <p:sldId id="303" r:id="rId9"/>
    <p:sldId id="311" r:id="rId10"/>
    <p:sldId id="281" r:id="rId11"/>
    <p:sldId id="305" r:id="rId12"/>
    <p:sldId id="283" r:id="rId13"/>
    <p:sldId id="284" r:id="rId14"/>
    <p:sldId id="260" r:id="rId15"/>
    <p:sldId id="272" r:id="rId16"/>
    <p:sldId id="306" r:id="rId17"/>
    <p:sldId id="307" r:id="rId18"/>
    <p:sldId id="263" r:id="rId19"/>
    <p:sldId id="282" r:id="rId20"/>
    <p:sldId id="308" r:id="rId21"/>
    <p:sldId id="285" r:id="rId22"/>
    <p:sldId id="309" r:id="rId23"/>
    <p:sldId id="310" r:id="rId24"/>
    <p:sldId id="313" r:id="rId25"/>
    <p:sldId id="312" r:id="rId26"/>
    <p:sldId id="291" r:id="rId27"/>
    <p:sldId id="293" r:id="rId28"/>
    <p:sldId id="296" r:id="rId29"/>
    <p:sldId id="294" r:id="rId30"/>
    <p:sldId id="295" r:id="rId31"/>
    <p:sldId id="314" r:id="rId32"/>
    <p:sldId id="315" r:id="rId33"/>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4444"/>
    <a:srgbClr val="FFFBE7"/>
    <a:srgbClr val="F3F2F0"/>
    <a:srgbClr val="FFF2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63"/>
    <p:restoredTop sz="77060"/>
  </p:normalViewPr>
  <p:slideViewPr>
    <p:cSldViewPr snapToGrid="0" snapToObjects="1" showGuides="1">
      <p:cViewPr>
        <p:scale>
          <a:sx n="110" d="100"/>
          <a:sy n="110" d="100"/>
        </p:scale>
        <p:origin x="2232"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var/folders/32/ghz9j_l90t92hsnp991tv2xhc9y3x6/T/com.microsoft.Outlook/Outlook%20Temp/participants%20ALL%5b2%5d.xlsx" TargetMode="External"/><Relationship Id="rId4" Type="http://schemas.openxmlformats.org/officeDocument/2006/relationships/chartUserShapes" Target="../drawings/drawing1.xml"/><Relationship Id="rId1" Type="http://schemas.microsoft.com/office/2011/relationships/chartStyle" Target="style1.xml"/><Relationship Id="rId2"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var/folders/fs/z8ljq_fs1tv2p2nzn2ynpdvjv7x2f6/T/com.microsoft.Outlook/Outlook%20Temp/171123%20IPAC'17%20BUDGET%20FINAL%20EXTERNAL_jp%5b1%5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000151805923045039"/>
          <c:y val="0.0252726915667608"/>
          <c:w val="0.853947400299659"/>
          <c:h val="0.787001982531281"/>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Pt>
            <c:idx val="6"/>
            <c:bubble3D val="0"/>
            <c:spPr>
              <a:solidFill>
                <a:schemeClr val="accent1">
                  <a:lumMod val="60000"/>
                </a:schemeClr>
              </a:solidFill>
              <a:ln w="25400">
                <a:solidFill>
                  <a:schemeClr val="lt1"/>
                </a:solidFill>
              </a:ln>
              <a:effectLst/>
              <a:sp3d contourW="25400">
                <a:contourClr>
                  <a:schemeClr val="lt1"/>
                </a:contourClr>
              </a:sp3d>
            </c:spPr>
          </c:dPt>
          <c:dPt>
            <c:idx val="7"/>
            <c:bubble3D val="0"/>
            <c:spPr>
              <a:solidFill>
                <a:schemeClr val="accent2">
                  <a:lumMod val="60000"/>
                </a:schemeClr>
              </a:solidFill>
              <a:ln w="25400">
                <a:solidFill>
                  <a:schemeClr val="lt1"/>
                </a:solidFill>
              </a:ln>
              <a:effectLst/>
              <a:sp3d contourW="25400">
                <a:contourClr>
                  <a:schemeClr val="lt1"/>
                </a:contourClr>
              </a:sp3d>
            </c:spPr>
          </c:dPt>
          <c:dPt>
            <c:idx val="8"/>
            <c:bubble3D val="0"/>
            <c:spPr>
              <a:solidFill>
                <a:schemeClr val="accent3">
                  <a:lumMod val="60000"/>
                </a:schemeClr>
              </a:solidFill>
              <a:ln w="25400">
                <a:solidFill>
                  <a:schemeClr val="lt1"/>
                </a:solidFill>
              </a:ln>
              <a:effectLst/>
              <a:sp3d contourW="25400">
                <a:contourClr>
                  <a:schemeClr val="lt1"/>
                </a:contourClr>
              </a:sp3d>
            </c:spPr>
          </c:dPt>
          <c:dPt>
            <c:idx val="9"/>
            <c:bubble3D val="0"/>
            <c:spPr>
              <a:solidFill>
                <a:schemeClr val="accent4">
                  <a:lumMod val="60000"/>
                </a:schemeClr>
              </a:solidFill>
              <a:ln w="25400">
                <a:solidFill>
                  <a:schemeClr val="lt1"/>
                </a:solidFill>
              </a:ln>
              <a:effectLst/>
              <a:sp3d contourW="25400">
                <a:contourClr>
                  <a:schemeClr val="lt1"/>
                </a:contourClr>
              </a:sp3d>
            </c:spPr>
          </c:dPt>
          <c:dLbls>
            <c:dLbl>
              <c:idx val="3"/>
              <c:layout>
                <c:manualLayout>
                  <c:x val="0.13867802395516"/>
                  <c:y val="-0.226035094631654"/>
                </c:manualLayout>
              </c:layout>
              <c:tx>
                <c:rich>
                  <a:bodyPr/>
                  <a:lstStyle/>
                  <a:p>
                    <a:fld id="{76C79450-E2E9-8A45-B73B-76B774B82269}" type="CATEGORYNAME">
                      <a:rPr lang="en-US" sz="1800"/>
                      <a:pPr/>
                      <a:t>[CATEGORY NAME]</a:t>
                    </a:fld>
                    <a:r>
                      <a:rPr lang="en-US" sz="1800" baseline="0" dirty="0"/>
                      <a:t> </a:t>
                    </a:r>
                    <a:fld id="{7B927068-6BD2-8B42-B7AB-F2023E4F54F7}" type="VALUE">
                      <a:rPr lang="en-US" sz="1800" baseline="0"/>
                      <a:pPr/>
                      <a:t>[VALUE]</a:t>
                    </a:fld>
                    <a:endParaRPr lang="en-US" sz="1800" baseline="0" dirty="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Lst>
            </c:dLbl>
            <c:dLbl>
              <c:idx val="5"/>
              <c:layout>
                <c:manualLayout>
                  <c:x val="0.0"/>
                  <c:y val="0.249164333199607"/>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444444"/>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Lst>
            </c:dLbl>
            <c:dLbl>
              <c:idx val="7"/>
              <c:tx>
                <c:rich>
                  <a:bodyPr rot="0" spcFirstLastPara="1" vertOverflow="ellipsis" vert="horz" wrap="square" lIns="38100" tIns="19050" rIns="38100" bIns="19050" anchor="ctr" anchorCtr="1">
                    <a:spAutoFit/>
                  </a:bodyPr>
                  <a:lstStyle/>
                  <a:p>
                    <a:pPr>
                      <a:defRPr sz="2000" b="0" i="0" u="none" strike="noStrike" kern="1200" baseline="0">
                        <a:solidFill>
                          <a:srgbClr val="444444"/>
                        </a:solidFill>
                        <a:latin typeface="+mn-lt"/>
                        <a:ea typeface="+mn-ea"/>
                        <a:cs typeface="+mn-cs"/>
                      </a:defRPr>
                    </a:pPr>
                    <a:fld id="{FA52F789-B857-B24F-966F-35AD2C145AE6}" type="CATEGORYNAME">
                      <a:rPr lang="en-US">
                        <a:solidFill>
                          <a:srgbClr val="444444"/>
                        </a:solidFill>
                      </a:rPr>
                      <a:pPr>
                        <a:defRPr sz="2000">
                          <a:solidFill>
                            <a:srgbClr val="444444"/>
                          </a:solidFill>
                        </a:defRPr>
                      </a:pPr>
                      <a:t>[CATEGORY NAME]</a:t>
                    </a:fld>
                    <a:r>
                      <a:rPr lang="en-US" baseline="0" dirty="0">
                        <a:solidFill>
                          <a:srgbClr val="444444"/>
                        </a:solidFill>
                      </a:rPr>
                      <a:t> </a:t>
                    </a:r>
                    <a:fld id="{BB353803-0D0B-8142-A998-C8E18A6C1501}" type="VALUE">
                      <a:rPr lang="en-US" baseline="0">
                        <a:solidFill>
                          <a:srgbClr val="444444"/>
                        </a:solidFill>
                      </a:rPr>
                      <a:pPr>
                        <a:defRPr sz="2000">
                          <a:solidFill>
                            <a:srgbClr val="444444"/>
                          </a:solidFill>
                        </a:defRPr>
                      </a:pPr>
                      <a:t>[VALUE]</a:t>
                    </a:fld>
                    <a:endParaRPr lang="en-US" baseline="0" dirty="0">
                      <a:solidFill>
                        <a:srgbClr val="444444"/>
                      </a:solidFill>
                    </a:endParaRPr>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444444"/>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Lst>
            </c:dLbl>
            <c:dLbl>
              <c:idx val="8"/>
              <c:tx>
                <c:rich>
                  <a:bodyPr rot="0" spcFirstLastPara="1" vertOverflow="ellipsis" vert="horz" wrap="square" lIns="38100" tIns="19050" rIns="38100" bIns="19050" anchor="ctr" anchorCtr="1">
                    <a:spAutoFit/>
                  </a:bodyPr>
                  <a:lstStyle/>
                  <a:p>
                    <a:pPr>
                      <a:defRPr sz="2000" b="0" i="0" u="none" strike="noStrike" kern="1200" baseline="0">
                        <a:solidFill>
                          <a:srgbClr val="444444"/>
                        </a:solidFill>
                        <a:latin typeface="+mn-lt"/>
                        <a:ea typeface="+mn-ea"/>
                        <a:cs typeface="+mn-cs"/>
                      </a:defRPr>
                    </a:pPr>
                    <a:fld id="{4E8B25E5-BADD-544F-9299-58ADA3124B28}" type="CATEGORYNAME">
                      <a:rPr lang="en-US">
                        <a:solidFill>
                          <a:srgbClr val="444444"/>
                        </a:solidFill>
                      </a:rPr>
                      <a:pPr>
                        <a:defRPr sz="2000">
                          <a:solidFill>
                            <a:srgbClr val="444444"/>
                          </a:solidFill>
                        </a:defRPr>
                      </a:pPr>
                      <a:t>[CATEGORY NAME]</a:t>
                    </a:fld>
                    <a:r>
                      <a:rPr lang="en-US" baseline="0" dirty="0">
                        <a:solidFill>
                          <a:srgbClr val="444444"/>
                        </a:solidFill>
                      </a:rPr>
                      <a:t> </a:t>
                    </a:r>
                    <a:fld id="{EB056778-ACB2-2E48-8E1A-D144613F4A53}" type="VALUE">
                      <a:rPr lang="en-US" baseline="0"/>
                      <a:pPr>
                        <a:defRPr sz="2000">
                          <a:solidFill>
                            <a:srgbClr val="444444"/>
                          </a:solidFill>
                        </a:defRPr>
                      </a:pPr>
                      <a:t>[VALUE]</a:t>
                    </a:fld>
                    <a:endParaRPr lang="en-US" baseline="0" dirty="0">
                      <a:solidFill>
                        <a:srgbClr val="444444"/>
                      </a:solidFill>
                    </a:endParaRPr>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444444"/>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Lst>
            </c:dLbl>
            <c:dLbl>
              <c:idx val="9"/>
              <c:tx>
                <c:rich>
                  <a:bodyPr rot="0" spcFirstLastPara="1" vertOverflow="ellipsis" vert="horz" wrap="square" lIns="38100" tIns="19050" rIns="38100" bIns="19050" anchor="ctr" anchorCtr="1">
                    <a:spAutoFit/>
                  </a:bodyPr>
                  <a:lstStyle/>
                  <a:p>
                    <a:pPr>
                      <a:defRPr sz="2000" b="0" i="0" u="none" strike="noStrike" kern="1200" baseline="0">
                        <a:solidFill>
                          <a:srgbClr val="444444"/>
                        </a:solidFill>
                        <a:latin typeface="+mn-lt"/>
                        <a:ea typeface="+mn-ea"/>
                        <a:cs typeface="+mn-cs"/>
                      </a:defRPr>
                    </a:pPr>
                    <a:fld id="{EC5CA326-22F8-884F-A71F-FE8202AAA87F}" type="CATEGORYNAME">
                      <a:rPr lang="en-US">
                        <a:solidFill>
                          <a:srgbClr val="444444"/>
                        </a:solidFill>
                      </a:rPr>
                      <a:pPr>
                        <a:defRPr sz="2000">
                          <a:solidFill>
                            <a:srgbClr val="444444"/>
                          </a:solidFill>
                        </a:defRPr>
                      </a:pPr>
                      <a:t>[CATEGORY NAME]</a:t>
                    </a:fld>
                    <a:r>
                      <a:rPr lang="en-US" baseline="0" dirty="0">
                        <a:solidFill>
                          <a:srgbClr val="444444"/>
                        </a:solidFill>
                      </a:rPr>
                      <a:t> </a:t>
                    </a:r>
                    <a:fld id="{231EE639-BE05-A549-95B0-0E2FC4991A11}" type="VALUE">
                      <a:rPr lang="en-US" baseline="0">
                        <a:solidFill>
                          <a:srgbClr val="444444"/>
                        </a:solidFill>
                      </a:rPr>
                      <a:pPr>
                        <a:defRPr sz="2000">
                          <a:solidFill>
                            <a:srgbClr val="444444"/>
                          </a:solidFill>
                        </a:defRPr>
                      </a:pPr>
                      <a:t>[VALUE]</a:t>
                    </a:fld>
                    <a:endParaRPr lang="en-US" baseline="0" dirty="0">
                      <a:solidFill>
                        <a:srgbClr val="444444"/>
                      </a:solidFill>
                    </a:endParaRPr>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444444"/>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Torten!$A$2:$A$11</c:f>
              <c:strCache>
                <c:ptCount val="10"/>
                <c:pt idx="0">
                  <c:v>Germany</c:v>
                </c:pt>
                <c:pt idx="1">
                  <c:v>United States</c:v>
                </c:pt>
                <c:pt idx="2">
                  <c:v>Sweden</c:v>
                </c:pt>
                <c:pt idx="3">
                  <c:v>Switzerland</c:v>
                </c:pt>
                <c:pt idx="4">
                  <c:v>China</c:v>
                </c:pt>
                <c:pt idx="5">
                  <c:v>United Kingdom</c:v>
                </c:pt>
                <c:pt idx="6">
                  <c:v>Japan</c:v>
                </c:pt>
                <c:pt idx="7">
                  <c:v>France</c:v>
                </c:pt>
                <c:pt idx="8">
                  <c:v>Italy</c:v>
                </c:pt>
                <c:pt idx="9">
                  <c:v>Denmark</c:v>
                </c:pt>
              </c:strCache>
            </c:strRef>
          </c:cat>
          <c:val>
            <c:numRef>
              <c:f>Torten!$B$2:$B$11</c:f>
              <c:numCache>
                <c:formatCode>General</c:formatCode>
                <c:ptCount val="10"/>
                <c:pt idx="0">
                  <c:v>288.0</c:v>
                </c:pt>
                <c:pt idx="1">
                  <c:v>195.0</c:v>
                </c:pt>
                <c:pt idx="2">
                  <c:v>166.0</c:v>
                </c:pt>
                <c:pt idx="3">
                  <c:v>128.0</c:v>
                </c:pt>
                <c:pt idx="4">
                  <c:v>109.0</c:v>
                </c:pt>
                <c:pt idx="5">
                  <c:v>108.0</c:v>
                </c:pt>
                <c:pt idx="6">
                  <c:v>104.0</c:v>
                </c:pt>
                <c:pt idx="7">
                  <c:v>84.0</c:v>
                </c:pt>
                <c:pt idx="8">
                  <c:v>79.0</c:v>
                </c:pt>
                <c:pt idx="9">
                  <c:v>54.0</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Pt>
            <c:idx val="6"/>
            <c:bubble3D val="0"/>
            <c:spPr>
              <a:solidFill>
                <a:schemeClr val="accent1">
                  <a:lumMod val="60000"/>
                </a:schemeClr>
              </a:solidFill>
              <a:ln w="25400">
                <a:solidFill>
                  <a:schemeClr val="lt1"/>
                </a:solidFill>
              </a:ln>
              <a:effectLst/>
              <a:sp3d contourW="25400">
                <a:contourClr>
                  <a:schemeClr val="lt1"/>
                </a:contourClr>
              </a:sp3d>
            </c:spPr>
          </c:dPt>
          <c:dPt>
            <c:idx val="7"/>
            <c:bubble3D val="0"/>
            <c:spPr>
              <a:solidFill>
                <a:schemeClr val="accent2">
                  <a:lumMod val="60000"/>
                </a:schemeClr>
              </a:solidFill>
              <a:ln w="25400">
                <a:solidFill>
                  <a:schemeClr val="lt1"/>
                </a:solidFill>
              </a:ln>
              <a:effectLst/>
              <a:sp3d contourW="25400">
                <a:contourClr>
                  <a:schemeClr val="lt1"/>
                </a:contourClr>
              </a:sp3d>
            </c:spPr>
          </c:dPt>
          <c:dPt>
            <c:idx val="8"/>
            <c:bubble3D val="0"/>
            <c:spPr>
              <a:solidFill>
                <a:schemeClr val="accent3">
                  <a:lumMod val="60000"/>
                </a:schemeClr>
              </a:solidFill>
              <a:ln w="25400">
                <a:solidFill>
                  <a:schemeClr val="lt1"/>
                </a:solidFill>
              </a:ln>
              <a:effectLst/>
              <a:sp3d contourW="25400">
                <a:contourClr>
                  <a:schemeClr val="lt1"/>
                </a:contourClr>
              </a:sp3d>
            </c:spPr>
          </c:dPt>
          <c:dPt>
            <c:idx val="9"/>
            <c:bubble3D val="0"/>
            <c:spPr>
              <a:solidFill>
                <a:schemeClr val="accent4">
                  <a:lumMod val="60000"/>
                </a:schemeClr>
              </a:solidFill>
              <a:ln w="25400">
                <a:solidFill>
                  <a:schemeClr val="lt1"/>
                </a:solidFill>
              </a:ln>
              <a:effectLst/>
              <a:sp3d contourW="25400">
                <a:contourClr>
                  <a:schemeClr val="lt1"/>
                </a:contourClr>
              </a:sp3d>
            </c:spPr>
          </c:dPt>
          <c:dPt>
            <c:idx val="10"/>
            <c:bubble3D val="0"/>
            <c:spPr>
              <a:solidFill>
                <a:schemeClr val="accent5">
                  <a:lumMod val="60000"/>
                </a:schemeClr>
              </a:solidFill>
              <a:ln w="25400">
                <a:solidFill>
                  <a:schemeClr val="lt1"/>
                </a:solidFill>
              </a:ln>
              <a:effectLst/>
              <a:sp3d contourW="25400">
                <a:contourClr>
                  <a:schemeClr val="lt1"/>
                </a:contourClr>
              </a:sp3d>
            </c:spPr>
          </c:dPt>
          <c:dPt>
            <c:idx val="11"/>
            <c:bubble3D val="0"/>
            <c:spPr>
              <a:solidFill>
                <a:schemeClr val="accent6">
                  <a:lumMod val="60000"/>
                </a:schemeClr>
              </a:solidFill>
              <a:ln w="25400">
                <a:solidFill>
                  <a:schemeClr val="lt1"/>
                </a:solidFill>
              </a:ln>
              <a:effectLst/>
              <a:sp3d contourW="25400">
                <a:contourClr>
                  <a:schemeClr val="lt1"/>
                </a:contourClr>
              </a:sp3d>
            </c:spPr>
          </c:dPt>
          <c:dPt>
            <c:idx val="12"/>
            <c:bubble3D val="0"/>
            <c:spPr>
              <a:solidFill>
                <a:schemeClr val="accent1">
                  <a:lumMod val="80000"/>
                  <a:lumOff val="20000"/>
                </a:schemeClr>
              </a:solidFill>
              <a:ln w="25400">
                <a:solidFill>
                  <a:schemeClr val="lt1"/>
                </a:solidFill>
              </a:ln>
              <a:effectLst/>
              <a:sp3d contourW="25400">
                <a:contourClr>
                  <a:schemeClr val="lt1"/>
                </a:contourClr>
              </a:sp3d>
            </c:spPr>
          </c:dPt>
          <c:dPt>
            <c:idx val="13"/>
            <c:bubble3D val="0"/>
            <c:spPr>
              <a:solidFill>
                <a:schemeClr val="accent2">
                  <a:lumMod val="80000"/>
                  <a:lumOff val="20000"/>
                </a:schemeClr>
              </a:solidFill>
              <a:ln w="25400">
                <a:solidFill>
                  <a:schemeClr val="lt1"/>
                </a:solidFill>
              </a:ln>
              <a:effectLst/>
              <a:sp3d contourW="25400">
                <a:contourClr>
                  <a:schemeClr val="lt1"/>
                </a:contourClr>
              </a:sp3d>
            </c:spPr>
          </c:dPt>
          <c:dPt>
            <c:idx val="14"/>
            <c:bubble3D val="0"/>
            <c:spPr>
              <a:solidFill>
                <a:schemeClr val="accent3">
                  <a:lumMod val="80000"/>
                  <a:lumOff val="20000"/>
                </a:schemeClr>
              </a:solidFill>
              <a:ln w="25400">
                <a:solidFill>
                  <a:schemeClr val="lt1"/>
                </a:solidFill>
              </a:ln>
              <a:effectLst/>
              <a:sp3d contourW="25400">
                <a:contourClr>
                  <a:schemeClr val="lt1"/>
                </a:contourClr>
              </a:sp3d>
            </c:spPr>
          </c:dPt>
          <c:dPt>
            <c:idx val="15"/>
            <c:bubble3D val="0"/>
            <c:spPr>
              <a:solidFill>
                <a:schemeClr val="accent4">
                  <a:lumMod val="80000"/>
                  <a:lumOff val="20000"/>
                </a:schemeClr>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Tortendiagramm!$K$2:$K$17</c:f>
              <c:strCache>
                <c:ptCount val="16"/>
                <c:pt idx="0">
                  <c:v>Food &amp; beverages (incl. Welcome reception, Chairmans Cocktail, Conference reception, conference dinner, lunches team, coffee breaks)</c:v>
                </c:pt>
                <c:pt idx="1">
                  <c:v>Conference organization at ESS and admin project costs</c:v>
                </c:pt>
                <c:pt idx="2">
                  <c:v>Conference venue </c:v>
                </c:pt>
                <c:pt idx="3">
                  <c:v>Industrial exhibition</c:v>
                </c:pt>
                <c:pt idx="4">
                  <c:v>Participants Management/PCO</c:v>
                </c:pt>
                <c:pt idx="5">
                  <c:v>Exhibition Manager</c:v>
                </c:pt>
                <c:pt idx="6">
                  <c:v>Technical equipment conference venue</c:v>
                </c:pt>
                <c:pt idx="7">
                  <c:v>Editorial team incl. scientific sectretariat and technical equipment Editorial team</c:v>
                </c:pt>
                <c:pt idx="8">
                  <c:v>Travel costs ESS</c:v>
                </c:pt>
                <c:pt idx="9">
                  <c:v>Credit card fees, insurance, audit</c:v>
                </c:pt>
                <c:pt idx="10">
                  <c:v>Transport</c:v>
                </c:pt>
                <c:pt idx="11">
                  <c:v>Printing, Mailing, Shipping</c:v>
                </c:pt>
                <c:pt idx="12">
                  <c:v>Entertainment</c:v>
                </c:pt>
                <c:pt idx="13">
                  <c:v>SPC/1,2,3 meetings</c:v>
                </c:pt>
                <c:pt idx="14">
                  <c:v>App</c:v>
                </c:pt>
                <c:pt idx="15">
                  <c:v>Posters </c:v>
                </c:pt>
              </c:strCache>
            </c:strRef>
          </c:cat>
          <c:val>
            <c:numRef>
              <c:f>Tortendiagramm!$L$2:$L$17</c:f>
              <c:numCache>
                <c:formatCode>0.0%</c:formatCode>
                <c:ptCount val="16"/>
                <c:pt idx="0">
                  <c:v>0.318606902166928</c:v>
                </c:pt>
                <c:pt idx="1">
                  <c:v>0.180101840910765</c:v>
                </c:pt>
                <c:pt idx="2">
                  <c:v>0.115159562304828</c:v>
                </c:pt>
                <c:pt idx="3">
                  <c:v>0.0738582239600592</c:v>
                </c:pt>
                <c:pt idx="4">
                  <c:v>0.0678994123187595</c:v>
                </c:pt>
                <c:pt idx="5">
                  <c:v>0.0609982623614944</c:v>
                </c:pt>
                <c:pt idx="6">
                  <c:v>0.0599063213706312</c:v>
                </c:pt>
                <c:pt idx="7">
                  <c:v>0.0369682953972031</c:v>
                </c:pt>
                <c:pt idx="8">
                  <c:v>0.0214844770360847</c:v>
                </c:pt>
                <c:pt idx="9">
                  <c:v>0.0198377527075918</c:v>
                </c:pt>
                <c:pt idx="10">
                  <c:v>0.0162734744811714</c:v>
                </c:pt>
                <c:pt idx="11">
                  <c:v>0.00790359547865622</c:v>
                </c:pt>
                <c:pt idx="12">
                  <c:v>0.00688419042579307</c:v>
                </c:pt>
                <c:pt idx="13">
                  <c:v>0.00591245832692675</c:v>
                </c:pt>
                <c:pt idx="14">
                  <c:v>0.00417894928190374</c:v>
                </c:pt>
                <c:pt idx="15">
                  <c:v>0.00402628147120327</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0.25421</cdr:x>
      <cdr:y>0.53709</cdr:y>
    </cdr:from>
    <cdr:to>
      <cdr:x>0.37876</cdr:x>
      <cdr:y>0.60167</cdr:y>
    </cdr:to>
    <cdr:sp macro="" textlink="">
      <cdr:nvSpPr>
        <cdr:cNvPr id="2" name="TextBox 1"/>
        <cdr:cNvSpPr txBox="1"/>
      </cdr:nvSpPr>
      <cdr:spPr>
        <a:xfrm xmlns:a="http://schemas.openxmlformats.org/drawingml/2006/main">
          <a:off x="2066236" y="3802316"/>
          <a:ext cx="1012372"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0.26056</cdr:x>
      <cdr:y>0.56628</cdr:y>
    </cdr:from>
    <cdr:to>
      <cdr:x>0.44939</cdr:x>
      <cdr:y>0.73235</cdr:y>
    </cdr:to>
    <cdr:sp macro="" textlink="">
      <cdr:nvSpPr>
        <cdr:cNvPr id="3" name="TextBox 2"/>
        <cdr:cNvSpPr txBox="1"/>
      </cdr:nvSpPr>
      <cdr:spPr>
        <a:xfrm xmlns:a="http://schemas.openxmlformats.org/drawingml/2006/main">
          <a:off x="1588368" y="3006716"/>
          <a:ext cx="1151118" cy="881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solidFill>
                <a:schemeClr val="bg1"/>
              </a:solidFill>
            </a:rPr>
            <a:t>(99 from CERN)</a:t>
          </a:r>
          <a:endParaRPr lang="en-US" sz="1800"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1C0DDA-960B-2246-ACDF-6327336D2CE6}" type="datetimeFigureOut">
              <a:rPr lang="en-US" smtClean="0"/>
              <a:t>11/30/17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5E1FB-6ECC-5041-AC1C-61E3DE670676}" type="slidenum">
              <a:rPr lang="en-US" smtClean="0"/>
              <a:t>‹#›</a:t>
            </a:fld>
            <a:endParaRPr lang="en-US"/>
          </a:p>
        </p:txBody>
      </p:sp>
    </p:spTree>
    <p:extLst>
      <p:ext uri="{BB962C8B-B14F-4D97-AF65-F5344CB8AC3E}">
        <p14:creationId xmlns:p14="http://schemas.microsoft.com/office/powerpoint/2010/main" val="1869461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05E1FB-6ECC-5041-AC1C-61E3DE670676}" type="slidenum">
              <a:rPr lang="en-US" smtClean="0"/>
              <a:t>3</a:t>
            </a:fld>
            <a:endParaRPr lang="en-US"/>
          </a:p>
        </p:txBody>
      </p:sp>
    </p:spTree>
    <p:extLst>
      <p:ext uri="{BB962C8B-B14F-4D97-AF65-F5344CB8AC3E}">
        <p14:creationId xmlns:p14="http://schemas.microsoft.com/office/powerpoint/2010/main" val="1571044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1551 participants from 34 countries</a:t>
            </a:r>
          </a:p>
        </p:txBody>
      </p:sp>
      <p:sp>
        <p:nvSpPr>
          <p:cNvPr id="4" name="Slide Number Placeholder 3"/>
          <p:cNvSpPr>
            <a:spLocks noGrp="1"/>
          </p:cNvSpPr>
          <p:nvPr>
            <p:ph type="sldNum" sz="quarter" idx="10"/>
          </p:nvPr>
        </p:nvSpPr>
        <p:spPr/>
        <p:txBody>
          <a:bodyPr/>
          <a:lstStyle/>
          <a:p>
            <a:fld id="{4A05E1FB-6ECC-5041-AC1C-61E3DE670676}" type="slidenum">
              <a:rPr lang="en-US" smtClean="0"/>
              <a:t>14</a:t>
            </a:fld>
            <a:endParaRPr lang="en-US"/>
          </a:p>
        </p:txBody>
      </p:sp>
    </p:spTree>
    <p:extLst>
      <p:ext uri="{BB962C8B-B14F-4D97-AF65-F5344CB8AC3E}">
        <p14:creationId xmlns:p14="http://schemas.microsoft.com/office/powerpoint/2010/main" val="454749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05E1FB-6ECC-5041-AC1C-61E3DE670676}" type="slidenum">
              <a:rPr lang="en-US" smtClean="0"/>
              <a:t>15</a:t>
            </a:fld>
            <a:endParaRPr lang="en-US"/>
          </a:p>
        </p:txBody>
      </p:sp>
    </p:spTree>
    <p:extLst>
      <p:ext uri="{BB962C8B-B14F-4D97-AF65-F5344CB8AC3E}">
        <p14:creationId xmlns:p14="http://schemas.microsoft.com/office/powerpoint/2010/main" val="285774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05E1FB-6ECC-5041-AC1C-61E3DE670676}" type="slidenum">
              <a:rPr lang="en-US" smtClean="0"/>
              <a:t>16</a:t>
            </a:fld>
            <a:endParaRPr lang="en-US"/>
          </a:p>
        </p:txBody>
      </p:sp>
    </p:spTree>
    <p:extLst>
      <p:ext uri="{BB962C8B-B14F-4D97-AF65-F5344CB8AC3E}">
        <p14:creationId xmlns:p14="http://schemas.microsoft.com/office/powerpoint/2010/main" val="200868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05E1FB-6ECC-5041-AC1C-61E3DE670676}" type="slidenum">
              <a:rPr lang="en-US" smtClean="0"/>
              <a:t>17</a:t>
            </a:fld>
            <a:endParaRPr lang="en-US"/>
          </a:p>
        </p:txBody>
      </p:sp>
    </p:spTree>
    <p:extLst>
      <p:ext uri="{BB962C8B-B14F-4D97-AF65-F5344CB8AC3E}">
        <p14:creationId xmlns:p14="http://schemas.microsoft.com/office/powerpoint/2010/main" val="741334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solidFill>
                  <a:schemeClr val="tx1">
                    <a:lumMod val="50000"/>
                    <a:lumOff val="50000"/>
                  </a:schemeClr>
                </a:solidFill>
              </a:rPr>
              <a:t>1 grant student </a:t>
            </a:r>
            <a:r>
              <a:rPr lang="sv-SE" dirty="0" err="1" smtClean="0">
                <a:solidFill>
                  <a:schemeClr val="tx1">
                    <a:lumMod val="50000"/>
                    <a:lumOff val="50000"/>
                  </a:schemeClr>
                </a:solidFill>
              </a:rPr>
              <a:t>could</a:t>
            </a:r>
            <a:r>
              <a:rPr lang="sv-SE" dirty="0" smtClean="0">
                <a:solidFill>
                  <a:schemeClr val="tx1">
                    <a:lumMod val="50000"/>
                    <a:lumOff val="50000"/>
                  </a:schemeClr>
                </a:solidFill>
              </a:rPr>
              <a:t> not make it </a:t>
            </a:r>
            <a:r>
              <a:rPr lang="sv-SE" dirty="0" err="1" smtClean="0">
                <a:solidFill>
                  <a:schemeClr val="tx1">
                    <a:lumMod val="50000"/>
                    <a:lumOff val="50000"/>
                  </a:schemeClr>
                </a:solidFill>
              </a:rPr>
              <a:t>due</a:t>
            </a:r>
            <a:r>
              <a:rPr lang="sv-SE" dirty="0" smtClean="0">
                <a:solidFill>
                  <a:schemeClr val="tx1">
                    <a:lumMod val="50000"/>
                    <a:lumOff val="50000"/>
                  </a:schemeClr>
                </a:solidFill>
              </a:rPr>
              <a:t> to visa </a:t>
            </a:r>
            <a:r>
              <a:rPr lang="sv-SE" dirty="0" err="1" smtClean="0">
                <a:solidFill>
                  <a:schemeClr val="tx1">
                    <a:lumMod val="50000"/>
                    <a:lumOff val="50000"/>
                  </a:schemeClr>
                </a:solidFill>
              </a:rPr>
              <a:t>delay</a:t>
            </a:r>
            <a:endParaRPr lang="sv-SE" dirty="0" smtClean="0">
              <a:solidFill>
                <a:schemeClr val="tx1">
                  <a:lumMod val="50000"/>
                  <a:lumOff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solidFill>
                  <a:schemeClr val="tx1">
                    <a:lumMod val="50000"/>
                    <a:lumOff val="50000"/>
                  </a:schemeClr>
                </a:solidFill>
              </a:rPr>
              <a:t>1 </a:t>
            </a:r>
            <a:r>
              <a:rPr lang="sv-SE" dirty="0" err="1" smtClean="0">
                <a:solidFill>
                  <a:schemeClr val="tx1">
                    <a:lumMod val="50000"/>
                    <a:lumOff val="50000"/>
                  </a:schemeClr>
                </a:solidFill>
              </a:rPr>
              <a:t>chinese</a:t>
            </a:r>
            <a:r>
              <a:rPr lang="sv-SE" dirty="0" smtClean="0">
                <a:solidFill>
                  <a:schemeClr val="tx1">
                    <a:lumMod val="50000"/>
                    <a:lumOff val="50000"/>
                  </a:schemeClr>
                </a:solidFill>
              </a:rPr>
              <a:t> not </a:t>
            </a:r>
            <a:r>
              <a:rPr lang="sv-SE" dirty="0" err="1" smtClean="0">
                <a:solidFill>
                  <a:schemeClr val="tx1">
                    <a:lumMod val="50000"/>
                    <a:lumOff val="50000"/>
                  </a:schemeClr>
                </a:solidFill>
              </a:rPr>
              <a:t>attending</a:t>
            </a:r>
            <a:r>
              <a:rPr lang="sv-SE" dirty="0" smtClean="0">
                <a:solidFill>
                  <a:schemeClr val="tx1">
                    <a:lumMod val="50000"/>
                    <a:lumOff val="50000"/>
                  </a:schemeClr>
                </a:solidFill>
              </a:rPr>
              <a:t> </a:t>
            </a:r>
            <a:r>
              <a:rPr lang="sv-SE" dirty="0" err="1" smtClean="0">
                <a:solidFill>
                  <a:schemeClr val="tx1">
                    <a:lumMod val="50000"/>
                    <a:lumOff val="50000"/>
                  </a:schemeClr>
                </a:solidFill>
              </a:rPr>
              <a:t>due</a:t>
            </a:r>
            <a:r>
              <a:rPr lang="sv-SE" dirty="0" smtClean="0">
                <a:solidFill>
                  <a:schemeClr val="tx1">
                    <a:lumMod val="50000"/>
                    <a:lumOff val="50000"/>
                  </a:schemeClr>
                </a:solidFill>
              </a:rPr>
              <a:t> to </a:t>
            </a:r>
            <a:r>
              <a:rPr lang="sv-SE" dirty="0" err="1" smtClean="0">
                <a:solidFill>
                  <a:schemeClr val="tx1">
                    <a:lumMod val="50000"/>
                    <a:lumOff val="50000"/>
                  </a:schemeClr>
                </a:solidFill>
              </a:rPr>
              <a:t>travel</a:t>
            </a:r>
            <a:r>
              <a:rPr lang="sv-SE" dirty="0" smtClean="0">
                <a:solidFill>
                  <a:schemeClr val="tx1">
                    <a:lumMod val="50000"/>
                    <a:lumOff val="50000"/>
                  </a:schemeClr>
                </a:solidFill>
              </a:rPr>
              <a:t> </a:t>
            </a:r>
            <a:r>
              <a:rPr lang="sv-SE" dirty="0" err="1" smtClean="0">
                <a:solidFill>
                  <a:schemeClr val="tx1">
                    <a:lumMod val="50000"/>
                    <a:lumOff val="50000"/>
                  </a:schemeClr>
                </a:solidFill>
              </a:rPr>
              <a:t>delay</a:t>
            </a:r>
            <a:endParaRPr lang="sv-SE" dirty="0" smtClean="0">
              <a:solidFill>
                <a:schemeClr val="tx1">
                  <a:lumMod val="50000"/>
                  <a:lumOff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solidFill>
                <a:schemeClr val="tx1">
                  <a:lumMod val="50000"/>
                  <a:lumOff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dirty="0" err="1" smtClean="0">
                <a:solidFill>
                  <a:schemeClr val="tx1">
                    <a:lumMod val="50000"/>
                    <a:lumOff val="50000"/>
                  </a:schemeClr>
                </a:solidFill>
              </a:rPr>
              <a:t>Handing</a:t>
            </a:r>
            <a:r>
              <a:rPr lang="sv-SE" dirty="0" smtClean="0">
                <a:solidFill>
                  <a:schemeClr val="tx1">
                    <a:lumMod val="50000"/>
                    <a:lumOff val="50000"/>
                  </a:schemeClr>
                </a:solidFill>
              </a:rPr>
              <a:t> </a:t>
            </a:r>
            <a:r>
              <a:rPr lang="sv-SE" dirty="0" err="1" smtClean="0">
                <a:solidFill>
                  <a:schemeClr val="tx1">
                    <a:lumMod val="50000"/>
                    <a:lumOff val="50000"/>
                  </a:schemeClr>
                </a:solidFill>
              </a:rPr>
              <a:t>out</a:t>
            </a:r>
            <a:r>
              <a:rPr lang="sv-SE" baseline="0" dirty="0" smtClean="0">
                <a:solidFill>
                  <a:schemeClr val="tx1">
                    <a:lumMod val="50000"/>
                    <a:lumOff val="50000"/>
                  </a:schemeClr>
                </a:solidFill>
              </a:rPr>
              <a:t> </a:t>
            </a:r>
            <a:r>
              <a:rPr lang="sv-SE" baseline="0" dirty="0" err="1" smtClean="0">
                <a:solidFill>
                  <a:schemeClr val="tx1">
                    <a:lumMod val="50000"/>
                    <a:lumOff val="50000"/>
                  </a:schemeClr>
                </a:solidFill>
              </a:rPr>
              <a:t>of</a:t>
            </a:r>
            <a:r>
              <a:rPr lang="sv-SE" baseline="0" dirty="0" smtClean="0">
                <a:solidFill>
                  <a:schemeClr val="tx1">
                    <a:lumMod val="50000"/>
                    <a:lumOff val="50000"/>
                  </a:schemeClr>
                </a:solidFill>
              </a:rPr>
              <a:t> per </a:t>
            </a:r>
            <a:r>
              <a:rPr lang="sv-SE" baseline="0" dirty="0" err="1" smtClean="0">
                <a:solidFill>
                  <a:schemeClr val="tx1">
                    <a:lumMod val="50000"/>
                    <a:lumOff val="50000"/>
                  </a:schemeClr>
                </a:solidFill>
              </a:rPr>
              <a:t>diems</a:t>
            </a:r>
            <a:r>
              <a:rPr lang="sv-SE" baseline="0" dirty="0" smtClean="0">
                <a:solidFill>
                  <a:schemeClr val="tx1">
                    <a:lumMod val="50000"/>
                    <a:lumOff val="50000"/>
                  </a:schemeClr>
                </a:solidFill>
              </a:rPr>
              <a:t> </a:t>
            </a:r>
            <a:r>
              <a:rPr lang="sv-SE" baseline="0" dirty="0" err="1" smtClean="0">
                <a:solidFill>
                  <a:schemeClr val="tx1">
                    <a:lumMod val="50000"/>
                    <a:lumOff val="50000"/>
                  </a:schemeClr>
                </a:solidFill>
              </a:rPr>
              <a:t>took</a:t>
            </a:r>
            <a:r>
              <a:rPr lang="sv-SE" baseline="0" dirty="0" smtClean="0">
                <a:solidFill>
                  <a:schemeClr val="tx1">
                    <a:lumMod val="50000"/>
                    <a:lumOff val="50000"/>
                  </a:schemeClr>
                </a:solidFill>
              </a:rPr>
              <a:t> </a:t>
            </a:r>
            <a:r>
              <a:rPr lang="sv-SE" baseline="0" dirty="0" err="1" smtClean="0">
                <a:solidFill>
                  <a:schemeClr val="tx1">
                    <a:lumMod val="50000"/>
                    <a:lumOff val="50000"/>
                  </a:schemeClr>
                </a:solidFill>
              </a:rPr>
              <a:t>way</a:t>
            </a:r>
            <a:r>
              <a:rPr lang="sv-SE" baseline="0" dirty="0" smtClean="0">
                <a:solidFill>
                  <a:schemeClr val="tx1">
                    <a:lumMod val="50000"/>
                    <a:lumOff val="50000"/>
                  </a:schemeClr>
                </a:solidFill>
              </a:rPr>
              <a:t> </a:t>
            </a:r>
            <a:r>
              <a:rPr lang="sv-SE" baseline="0" dirty="0" err="1" smtClean="0">
                <a:solidFill>
                  <a:schemeClr val="tx1">
                    <a:lumMod val="50000"/>
                    <a:lumOff val="50000"/>
                  </a:schemeClr>
                </a:solidFill>
              </a:rPr>
              <a:t>longer</a:t>
            </a:r>
            <a:r>
              <a:rPr lang="sv-SE" baseline="0" dirty="0" smtClean="0">
                <a:solidFill>
                  <a:schemeClr val="tx1">
                    <a:lumMod val="50000"/>
                    <a:lumOff val="50000"/>
                  </a:schemeClr>
                </a:solidFill>
              </a:rPr>
              <a:t> </a:t>
            </a:r>
            <a:r>
              <a:rPr lang="sv-SE" baseline="0" dirty="0" err="1" smtClean="0">
                <a:solidFill>
                  <a:schemeClr val="tx1">
                    <a:lumMod val="50000"/>
                    <a:lumOff val="50000"/>
                  </a:schemeClr>
                </a:solidFill>
              </a:rPr>
              <a:t>than</a:t>
            </a:r>
            <a:r>
              <a:rPr lang="sv-SE" baseline="0" dirty="0" smtClean="0">
                <a:solidFill>
                  <a:schemeClr val="tx1">
                    <a:lumMod val="50000"/>
                    <a:lumOff val="50000"/>
                  </a:schemeClr>
                </a:solidFill>
              </a:rPr>
              <a:t> </a:t>
            </a:r>
            <a:r>
              <a:rPr lang="sv-SE" baseline="0" dirty="0" err="1" smtClean="0">
                <a:solidFill>
                  <a:schemeClr val="tx1">
                    <a:lumMod val="50000"/>
                    <a:lumOff val="50000"/>
                  </a:schemeClr>
                </a:solidFill>
              </a:rPr>
              <a:t>expected</a:t>
            </a:r>
            <a:endParaRPr lang="sv-SE" baseline="0" dirty="0" smtClean="0">
              <a:solidFill>
                <a:schemeClr val="tx1">
                  <a:lumMod val="50000"/>
                  <a:lumOff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err="1" smtClean="0">
                <a:solidFill>
                  <a:schemeClr val="tx1">
                    <a:lumMod val="50000"/>
                    <a:lumOff val="50000"/>
                  </a:schemeClr>
                </a:solidFill>
              </a:rPr>
              <a:t>Scient</a:t>
            </a:r>
            <a:r>
              <a:rPr lang="sv-SE" baseline="0" dirty="0" smtClean="0">
                <a:solidFill>
                  <a:schemeClr val="tx1">
                    <a:lumMod val="50000"/>
                    <a:lumOff val="50000"/>
                  </a:schemeClr>
                </a:solidFill>
              </a:rPr>
              <a:t> tasks - </a:t>
            </a:r>
            <a:r>
              <a:rPr lang="sv-SE" baseline="0" dirty="0" err="1" smtClean="0">
                <a:solidFill>
                  <a:schemeClr val="tx1">
                    <a:lumMod val="50000"/>
                    <a:lumOff val="50000"/>
                  </a:schemeClr>
                </a:solidFill>
              </a:rPr>
              <a:t>kept</a:t>
            </a:r>
            <a:r>
              <a:rPr lang="sv-SE" baseline="0" dirty="0" smtClean="0">
                <a:solidFill>
                  <a:schemeClr val="tx1">
                    <a:lumMod val="50000"/>
                    <a:lumOff val="50000"/>
                  </a:schemeClr>
                </a:solidFill>
              </a:rPr>
              <a:t> it at a minimum</a:t>
            </a:r>
            <a:endParaRPr lang="sv-SE" dirty="0" smtClean="0">
              <a:solidFill>
                <a:schemeClr val="tx1">
                  <a:lumMod val="50000"/>
                  <a:lumOff val="50000"/>
                </a:schemeClr>
              </a:solidFill>
            </a:endParaRPr>
          </a:p>
          <a:p>
            <a:endParaRPr lang="en-US" dirty="0"/>
          </a:p>
        </p:txBody>
      </p:sp>
      <p:sp>
        <p:nvSpPr>
          <p:cNvPr id="4" name="Slide Number Placeholder 3"/>
          <p:cNvSpPr>
            <a:spLocks noGrp="1"/>
          </p:cNvSpPr>
          <p:nvPr>
            <p:ph type="sldNum" sz="quarter" idx="10"/>
          </p:nvPr>
        </p:nvSpPr>
        <p:spPr/>
        <p:txBody>
          <a:bodyPr/>
          <a:lstStyle/>
          <a:p>
            <a:fld id="{4A05E1FB-6ECC-5041-AC1C-61E3DE670676}" type="slidenum">
              <a:rPr lang="en-US" smtClean="0"/>
              <a:t>18</a:t>
            </a:fld>
            <a:endParaRPr lang="en-US"/>
          </a:p>
        </p:txBody>
      </p:sp>
    </p:spTree>
    <p:extLst>
      <p:ext uri="{BB962C8B-B14F-4D97-AF65-F5344CB8AC3E}">
        <p14:creationId xmlns:p14="http://schemas.microsoft.com/office/powerpoint/2010/main" val="843705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05E1FB-6ECC-5041-AC1C-61E3DE670676}" type="slidenum">
              <a:rPr lang="en-US" smtClean="0"/>
              <a:t>20</a:t>
            </a:fld>
            <a:endParaRPr lang="en-US"/>
          </a:p>
        </p:txBody>
      </p:sp>
    </p:spTree>
    <p:extLst>
      <p:ext uri="{BB962C8B-B14F-4D97-AF65-F5344CB8AC3E}">
        <p14:creationId xmlns:p14="http://schemas.microsoft.com/office/powerpoint/2010/main" val="224479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4 last minute Student Posters from non-Grant Students which were allowed</a:t>
            </a:r>
            <a:r>
              <a:rPr lang="en-US" baseline="0" dirty="0" smtClean="0"/>
              <a:t> into the Student Poster Session.</a:t>
            </a:r>
          </a:p>
          <a:p>
            <a:r>
              <a:rPr lang="en-US" baseline="0" dirty="0" smtClean="0"/>
              <a:t>I do not have the actual number of posters, but there were many withdrawals and no-shows after the poster code assignment.. </a:t>
            </a:r>
            <a:endParaRPr lang="en-US" dirty="0"/>
          </a:p>
        </p:txBody>
      </p:sp>
      <p:sp>
        <p:nvSpPr>
          <p:cNvPr id="4" name="Slide Number Placeholder 3"/>
          <p:cNvSpPr>
            <a:spLocks noGrp="1"/>
          </p:cNvSpPr>
          <p:nvPr>
            <p:ph type="sldNum" sz="quarter" idx="10"/>
          </p:nvPr>
        </p:nvSpPr>
        <p:spPr/>
        <p:txBody>
          <a:bodyPr/>
          <a:lstStyle/>
          <a:p>
            <a:fld id="{4A05E1FB-6ECC-5041-AC1C-61E3DE670676}" type="slidenum">
              <a:rPr lang="en-US" smtClean="0"/>
              <a:t>22</a:t>
            </a:fld>
            <a:endParaRPr lang="en-US"/>
          </a:p>
        </p:txBody>
      </p:sp>
    </p:spTree>
    <p:extLst>
      <p:ext uri="{BB962C8B-B14F-4D97-AF65-F5344CB8AC3E}">
        <p14:creationId xmlns:p14="http://schemas.microsoft.com/office/powerpoint/2010/main" val="1319363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4 last minute Student Posters from non-Grant Students which were allowed</a:t>
            </a:r>
            <a:r>
              <a:rPr lang="en-US" baseline="0" dirty="0" smtClean="0"/>
              <a:t> into the Student Poster Session.</a:t>
            </a:r>
          </a:p>
          <a:p>
            <a:r>
              <a:rPr lang="en-US" baseline="0" dirty="0" smtClean="0"/>
              <a:t>I do not have the actual number of posters, but there were many withdrawals and no-shows after the poster code assignment.. </a:t>
            </a:r>
            <a:endParaRPr lang="en-US" dirty="0"/>
          </a:p>
        </p:txBody>
      </p:sp>
      <p:sp>
        <p:nvSpPr>
          <p:cNvPr id="4" name="Slide Number Placeholder 3"/>
          <p:cNvSpPr>
            <a:spLocks noGrp="1"/>
          </p:cNvSpPr>
          <p:nvPr>
            <p:ph type="sldNum" sz="quarter" idx="10"/>
          </p:nvPr>
        </p:nvSpPr>
        <p:spPr/>
        <p:txBody>
          <a:bodyPr/>
          <a:lstStyle/>
          <a:p>
            <a:fld id="{4A05E1FB-6ECC-5041-AC1C-61E3DE670676}" type="slidenum">
              <a:rPr lang="en-US" smtClean="0"/>
              <a:t>23</a:t>
            </a:fld>
            <a:endParaRPr lang="en-US"/>
          </a:p>
        </p:txBody>
      </p:sp>
    </p:spTree>
    <p:extLst>
      <p:ext uri="{BB962C8B-B14F-4D97-AF65-F5344CB8AC3E}">
        <p14:creationId xmlns:p14="http://schemas.microsoft.com/office/powerpoint/2010/main" val="1399178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known evaluation that has been performed on an IPAC AFAIK, </a:t>
            </a:r>
            <a:endParaRPr lang="en-US" dirty="0"/>
          </a:p>
        </p:txBody>
      </p:sp>
      <p:sp>
        <p:nvSpPr>
          <p:cNvPr id="4" name="Slide Number Placeholder 3"/>
          <p:cNvSpPr>
            <a:spLocks noGrp="1"/>
          </p:cNvSpPr>
          <p:nvPr>
            <p:ph type="sldNum" sz="quarter" idx="10"/>
          </p:nvPr>
        </p:nvSpPr>
        <p:spPr/>
        <p:txBody>
          <a:bodyPr/>
          <a:lstStyle/>
          <a:p>
            <a:fld id="{4A05E1FB-6ECC-5041-AC1C-61E3DE670676}" type="slidenum">
              <a:rPr lang="en-US" smtClean="0"/>
              <a:t>25</a:t>
            </a:fld>
            <a:endParaRPr lang="en-US"/>
          </a:p>
        </p:txBody>
      </p:sp>
    </p:spTree>
    <p:extLst>
      <p:ext uri="{BB962C8B-B14F-4D97-AF65-F5344CB8AC3E}">
        <p14:creationId xmlns:p14="http://schemas.microsoft.com/office/powerpoint/2010/main" val="300816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1683</a:t>
            </a:r>
            <a:r>
              <a:rPr lang="en-US" baseline="0" dirty="0" smtClean="0"/>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1455 posters today </a:t>
            </a:r>
          </a:p>
          <a:p>
            <a:endParaRPr lang="en-US" dirty="0" smtClean="0"/>
          </a:p>
          <a:p>
            <a:r>
              <a:rPr lang="en-US" dirty="0" smtClean="0"/>
              <a:t>Todd: How many </a:t>
            </a:r>
            <a:r>
              <a:rPr lang="en-US" dirty="0" err="1" smtClean="0"/>
              <a:t>withdrawls</a:t>
            </a:r>
            <a:r>
              <a:rPr lang="en-US" dirty="0" smtClean="0"/>
              <a:t> this morning? – </a:t>
            </a:r>
            <a:r>
              <a:rPr lang="en-US" dirty="0" err="1" smtClean="0"/>
              <a:t>approx</a:t>
            </a:r>
            <a:r>
              <a:rPr lang="en-US" dirty="0" smtClean="0"/>
              <a:t> 50</a:t>
            </a:r>
          </a:p>
          <a:p>
            <a:endParaRPr lang="en-US" dirty="0" smtClean="0"/>
          </a:p>
        </p:txBody>
      </p:sp>
      <p:sp>
        <p:nvSpPr>
          <p:cNvPr id="4" name="Slide Number Placeholder 3"/>
          <p:cNvSpPr>
            <a:spLocks noGrp="1"/>
          </p:cNvSpPr>
          <p:nvPr>
            <p:ph type="sldNum" sz="quarter" idx="10"/>
          </p:nvPr>
        </p:nvSpPr>
        <p:spPr/>
        <p:txBody>
          <a:bodyPr/>
          <a:lstStyle/>
          <a:p>
            <a:fld id="{4A05E1FB-6ECC-5041-AC1C-61E3DE670676}" type="slidenum">
              <a:rPr lang="en-US" smtClean="0"/>
              <a:t>28</a:t>
            </a:fld>
            <a:endParaRPr lang="en-US"/>
          </a:p>
        </p:txBody>
      </p:sp>
    </p:spTree>
    <p:extLst>
      <p:ext uri="{BB962C8B-B14F-4D97-AF65-F5344CB8AC3E}">
        <p14:creationId xmlns:p14="http://schemas.microsoft.com/office/powerpoint/2010/main" val="90382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05E1FB-6ECC-5041-AC1C-61E3DE670676}" type="slidenum">
              <a:rPr lang="en-US" smtClean="0"/>
              <a:t>5</a:t>
            </a:fld>
            <a:endParaRPr lang="en-US"/>
          </a:p>
        </p:txBody>
      </p:sp>
    </p:spTree>
    <p:extLst>
      <p:ext uri="{BB962C8B-B14F-4D97-AF65-F5344CB8AC3E}">
        <p14:creationId xmlns:p14="http://schemas.microsoft.com/office/powerpoint/2010/main" val="715641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05E1FB-6ECC-5041-AC1C-61E3DE670676}" type="slidenum">
              <a:rPr lang="en-US" smtClean="0"/>
              <a:t>6</a:t>
            </a:fld>
            <a:endParaRPr lang="en-US"/>
          </a:p>
        </p:txBody>
      </p:sp>
    </p:spTree>
    <p:extLst>
      <p:ext uri="{BB962C8B-B14F-4D97-AF65-F5344CB8AC3E}">
        <p14:creationId xmlns:p14="http://schemas.microsoft.com/office/powerpoint/2010/main" val="1894366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05E1FB-6ECC-5041-AC1C-61E3DE670676}" type="slidenum">
              <a:rPr lang="en-US" smtClean="0"/>
              <a:t>7</a:t>
            </a:fld>
            <a:endParaRPr lang="en-US"/>
          </a:p>
        </p:txBody>
      </p:sp>
    </p:spTree>
    <p:extLst>
      <p:ext uri="{BB962C8B-B14F-4D97-AF65-F5344CB8AC3E}">
        <p14:creationId xmlns:p14="http://schemas.microsoft.com/office/powerpoint/2010/main" val="391571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05E1FB-6ECC-5041-AC1C-61E3DE670676}" type="slidenum">
              <a:rPr lang="en-US" smtClean="0"/>
              <a:t>8</a:t>
            </a:fld>
            <a:endParaRPr lang="en-US"/>
          </a:p>
        </p:txBody>
      </p:sp>
    </p:spTree>
    <p:extLst>
      <p:ext uri="{BB962C8B-B14F-4D97-AF65-F5344CB8AC3E}">
        <p14:creationId xmlns:p14="http://schemas.microsoft.com/office/powerpoint/2010/main" val="331894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05E1FB-6ECC-5041-AC1C-61E3DE670676}" type="slidenum">
              <a:rPr lang="en-US" smtClean="0"/>
              <a:t>9</a:t>
            </a:fld>
            <a:endParaRPr lang="en-US"/>
          </a:p>
        </p:txBody>
      </p:sp>
    </p:spTree>
    <p:extLst>
      <p:ext uri="{BB962C8B-B14F-4D97-AF65-F5344CB8AC3E}">
        <p14:creationId xmlns:p14="http://schemas.microsoft.com/office/powerpoint/2010/main" val="383989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Devil is in the details, exceptions</a:t>
            </a:r>
            <a:r>
              <a:rPr lang="en-US" baseline="0" dirty="0" smtClean="0"/>
              <a:t>, cancellations etc. </a:t>
            </a:r>
            <a:endParaRPr lang="en-US" dirty="0"/>
          </a:p>
        </p:txBody>
      </p:sp>
      <p:sp>
        <p:nvSpPr>
          <p:cNvPr id="4" name="Slide Number Placeholder 3"/>
          <p:cNvSpPr>
            <a:spLocks noGrp="1"/>
          </p:cNvSpPr>
          <p:nvPr>
            <p:ph type="sldNum" sz="quarter" idx="10"/>
          </p:nvPr>
        </p:nvSpPr>
        <p:spPr/>
        <p:txBody>
          <a:bodyPr/>
          <a:lstStyle/>
          <a:p>
            <a:fld id="{4A05E1FB-6ECC-5041-AC1C-61E3DE670676}" type="slidenum">
              <a:rPr lang="en-US" smtClean="0"/>
              <a:t>10</a:t>
            </a:fld>
            <a:endParaRPr lang="en-US"/>
          </a:p>
        </p:txBody>
      </p:sp>
    </p:spTree>
    <p:extLst>
      <p:ext uri="{BB962C8B-B14F-4D97-AF65-F5344CB8AC3E}">
        <p14:creationId xmlns:p14="http://schemas.microsoft.com/office/powerpoint/2010/main" val="2067999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Devil is in the details, exceptions</a:t>
            </a:r>
            <a:r>
              <a:rPr lang="en-US" baseline="0" dirty="0" smtClean="0"/>
              <a:t>, cancellations etc. </a:t>
            </a:r>
            <a:endParaRPr lang="en-US" dirty="0"/>
          </a:p>
        </p:txBody>
      </p:sp>
      <p:sp>
        <p:nvSpPr>
          <p:cNvPr id="4" name="Slide Number Placeholder 3"/>
          <p:cNvSpPr>
            <a:spLocks noGrp="1"/>
          </p:cNvSpPr>
          <p:nvPr>
            <p:ph type="sldNum" sz="quarter" idx="10"/>
          </p:nvPr>
        </p:nvSpPr>
        <p:spPr/>
        <p:txBody>
          <a:bodyPr/>
          <a:lstStyle/>
          <a:p>
            <a:fld id="{4A05E1FB-6ECC-5041-AC1C-61E3DE670676}" type="slidenum">
              <a:rPr lang="en-US" smtClean="0"/>
              <a:t>11</a:t>
            </a:fld>
            <a:endParaRPr lang="en-US"/>
          </a:p>
        </p:txBody>
      </p:sp>
    </p:spTree>
    <p:extLst>
      <p:ext uri="{BB962C8B-B14F-4D97-AF65-F5344CB8AC3E}">
        <p14:creationId xmlns:p14="http://schemas.microsoft.com/office/powerpoint/2010/main" val="659742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05E1FB-6ECC-5041-AC1C-61E3DE670676}" type="slidenum">
              <a:rPr lang="en-US" smtClean="0"/>
              <a:t>12</a:t>
            </a:fld>
            <a:endParaRPr lang="en-US"/>
          </a:p>
        </p:txBody>
      </p:sp>
    </p:spTree>
    <p:extLst>
      <p:ext uri="{BB962C8B-B14F-4D97-AF65-F5344CB8AC3E}">
        <p14:creationId xmlns:p14="http://schemas.microsoft.com/office/powerpoint/2010/main" val="459050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C51DA4-5F5F-4A4E-878B-864DBB63E249}" type="datetimeFigureOut">
              <a:rPr lang="sv-SE" smtClean="0"/>
              <a:t>2017-11-30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118AABF-261D-E143-9597-9407DCD9AD74}" type="slidenum">
              <a:rPr lang="sv-SE" smtClean="0"/>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C51DA4-5F5F-4A4E-878B-864DBB63E249}" type="datetimeFigureOut">
              <a:rPr lang="sv-SE" smtClean="0"/>
              <a:t>2017-11-30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118AABF-261D-E143-9597-9407DCD9AD74}" type="slidenum">
              <a:rPr lang="sv-SE" smtClean="0"/>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2" y="365126"/>
            <a:ext cx="5800725"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C51DA4-5F5F-4A4E-878B-864DBB63E249}" type="datetimeFigureOut">
              <a:rPr lang="sv-SE" smtClean="0"/>
              <a:t>2017-11-30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118AABF-261D-E143-9597-9407DCD9AD74}" type="slidenum">
              <a:rPr lang="sv-SE" smtClean="0"/>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C51DA4-5F5F-4A4E-878B-864DBB63E249}" type="datetimeFigureOut">
              <a:rPr lang="sv-SE" smtClean="0"/>
              <a:t>2017-11-30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118AABF-261D-E143-9597-9407DCD9AD74}" type="slidenum">
              <a:rPr lang="sv-SE" smtClean="0"/>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C51DA4-5F5F-4A4E-878B-864DBB63E249}" type="datetimeFigureOut">
              <a:rPr lang="sv-SE" smtClean="0"/>
              <a:t>2017-11-30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118AABF-261D-E143-9597-9407DCD9AD74}" type="slidenum">
              <a:rPr lang="sv-SE" smtClean="0"/>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C51DA4-5F5F-4A4E-878B-864DBB63E249}" type="datetimeFigureOut">
              <a:rPr lang="sv-SE" smtClean="0"/>
              <a:t>2017-11-30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118AABF-261D-E143-9597-9407DCD9AD74}" type="slidenum">
              <a:rPr lang="sv-SE" smtClean="0"/>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C51DA4-5F5F-4A4E-878B-864DBB63E249}" type="datetimeFigureOut">
              <a:rPr lang="sv-SE" smtClean="0"/>
              <a:t>2017-11-30</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3118AABF-261D-E143-9597-9407DCD9AD74}" type="slidenum">
              <a:rPr lang="sv-SE" smtClean="0"/>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C51DA4-5F5F-4A4E-878B-864DBB63E249}" type="datetimeFigureOut">
              <a:rPr lang="sv-SE" smtClean="0"/>
              <a:t>2017-11-30</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3118AABF-261D-E143-9597-9407DCD9AD74}" type="slidenum">
              <a:rPr lang="sv-SE" smtClean="0"/>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51DA4-5F5F-4A4E-878B-864DBB63E249}" type="datetimeFigureOut">
              <a:rPr lang="sv-SE" smtClean="0"/>
              <a:t>2017-11-30</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3118AABF-261D-E143-9597-9407DCD9AD74}" type="slidenum">
              <a:rPr lang="sv-SE" smtClean="0"/>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C51DA4-5F5F-4A4E-878B-864DBB63E249}" type="datetimeFigureOut">
              <a:rPr lang="sv-SE" smtClean="0"/>
              <a:t>2017-11-30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118AABF-261D-E143-9597-9407DCD9AD74}" type="slidenum">
              <a:rPr lang="sv-SE" smtClean="0"/>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C51DA4-5F5F-4A4E-878B-864DBB63E249}" type="datetimeFigureOut">
              <a:rPr lang="sv-SE" smtClean="0"/>
              <a:t>2017-11-30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118AABF-261D-E143-9597-9407DCD9AD74}" type="slidenum">
              <a:rPr lang="sv-SE" smtClean="0"/>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3000"/>
            <a:lum/>
          </a:blip>
          <a:srcRect/>
          <a:stretch>
            <a:fillRect b="-3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sv-SE" smtClean="0"/>
              <a:t>Klicka här för att ändra format</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51DA4-5F5F-4A4E-878B-864DBB63E249}" type="datetimeFigureOut">
              <a:rPr lang="sv-SE" smtClean="0"/>
              <a:t>2017-11-30</a:t>
            </a:fld>
            <a:endParaRPr lang="sv-SE"/>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18AABF-261D-E143-9597-9407DCD9AD74}" type="slidenum">
              <a:rPr lang="sv-SE" smtClean="0"/>
              <a:t>‹#›</a:t>
            </a:fld>
            <a:endParaRPr lang="sv-SE"/>
          </a:p>
        </p:txBody>
      </p:sp>
    </p:spTree>
    <p:extLst>
      <p:ext uri="{BB962C8B-B14F-4D97-AF65-F5344CB8AC3E}">
        <p14:creationId xmlns:p14="http://schemas.microsoft.com/office/powerpoint/2010/main" val="16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b="-40000"/>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339795"/>
            <a:ext cx="6858000" cy="1790700"/>
          </a:xfrm>
        </p:spPr>
        <p:txBody>
          <a:bodyPr/>
          <a:lstStyle/>
          <a:p>
            <a:r>
              <a:rPr lang="en-GB" dirty="0" smtClean="0">
                <a:solidFill>
                  <a:srgbClr val="444444"/>
                </a:solidFill>
              </a:rPr>
              <a:t>IPAC’17 Operations Review</a:t>
            </a:r>
            <a:endParaRPr lang="en-GB" dirty="0">
              <a:solidFill>
                <a:srgbClr val="444444"/>
              </a:solidFill>
            </a:endParaRPr>
          </a:p>
        </p:txBody>
      </p:sp>
      <p:sp>
        <p:nvSpPr>
          <p:cNvPr id="3" name="Underrubrik 2"/>
          <p:cNvSpPr>
            <a:spLocks noGrp="1"/>
          </p:cNvSpPr>
          <p:nvPr>
            <p:ph type="subTitle" idx="1"/>
          </p:nvPr>
        </p:nvSpPr>
        <p:spPr/>
        <p:txBody>
          <a:bodyPr>
            <a:normAutofit fontScale="92500" lnSpcReduction="20000"/>
          </a:bodyPr>
          <a:lstStyle/>
          <a:p>
            <a:r>
              <a:rPr lang="sv-SE" dirty="0" smtClean="0">
                <a:solidFill>
                  <a:srgbClr val="444444"/>
                </a:solidFill>
              </a:rPr>
              <a:t>Contact: Juliana </a:t>
            </a:r>
            <a:r>
              <a:rPr lang="sv-SE" dirty="0" err="1" smtClean="0">
                <a:solidFill>
                  <a:srgbClr val="444444"/>
                </a:solidFill>
              </a:rPr>
              <a:t>Pranke</a:t>
            </a:r>
            <a:r>
              <a:rPr lang="sv-SE" dirty="0" smtClean="0">
                <a:solidFill>
                  <a:srgbClr val="444444"/>
                </a:solidFill>
              </a:rPr>
              <a:t> / Johan Olander / Garry </a:t>
            </a:r>
            <a:r>
              <a:rPr lang="sv-SE" dirty="0" err="1" smtClean="0">
                <a:solidFill>
                  <a:srgbClr val="444444"/>
                </a:solidFill>
              </a:rPr>
              <a:t>Trahern</a:t>
            </a:r>
            <a:r>
              <a:rPr lang="sv-SE" dirty="0" smtClean="0">
                <a:solidFill>
                  <a:srgbClr val="444444"/>
                </a:solidFill>
              </a:rPr>
              <a:t> </a:t>
            </a:r>
          </a:p>
          <a:p>
            <a:endParaRPr lang="sv-SE" dirty="0">
              <a:solidFill>
                <a:srgbClr val="444444"/>
              </a:solidFill>
            </a:endParaRPr>
          </a:p>
          <a:p>
            <a:r>
              <a:rPr lang="sv-SE" dirty="0" smtClean="0">
                <a:solidFill>
                  <a:srgbClr val="444444"/>
                </a:solidFill>
              </a:rPr>
              <a:t>IPAC'17, </a:t>
            </a:r>
            <a:r>
              <a:rPr lang="sv-SE" dirty="0">
                <a:solidFill>
                  <a:srgbClr val="444444"/>
                </a:solidFill>
              </a:rPr>
              <a:t>the </a:t>
            </a:r>
            <a:r>
              <a:rPr lang="sv-SE" dirty="0" err="1" smtClean="0">
                <a:solidFill>
                  <a:srgbClr val="444444"/>
                </a:solidFill>
              </a:rPr>
              <a:t>Eighth</a:t>
            </a:r>
            <a:r>
              <a:rPr lang="sv-SE" dirty="0" smtClean="0">
                <a:solidFill>
                  <a:srgbClr val="444444"/>
                </a:solidFill>
              </a:rPr>
              <a:t> International </a:t>
            </a:r>
            <a:r>
              <a:rPr lang="sv-SE" dirty="0" err="1">
                <a:solidFill>
                  <a:srgbClr val="444444"/>
                </a:solidFill>
              </a:rPr>
              <a:t>Particle</a:t>
            </a:r>
            <a:r>
              <a:rPr lang="sv-SE" dirty="0">
                <a:solidFill>
                  <a:srgbClr val="444444"/>
                </a:solidFill>
              </a:rPr>
              <a:t> Accelerator Conference, </a:t>
            </a:r>
            <a:r>
              <a:rPr lang="sv-SE" dirty="0" err="1">
                <a:solidFill>
                  <a:srgbClr val="444444"/>
                </a:solidFill>
              </a:rPr>
              <a:t>was</a:t>
            </a:r>
            <a:r>
              <a:rPr lang="sv-SE" dirty="0">
                <a:solidFill>
                  <a:srgbClr val="444444"/>
                </a:solidFill>
              </a:rPr>
              <a:t> </a:t>
            </a:r>
            <a:r>
              <a:rPr lang="sv-SE" dirty="0" err="1">
                <a:solidFill>
                  <a:srgbClr val="444444"/>
                </a:solidFill>
              </a:rPr>
              <a:t>held</a:t>
            </a:r>
            <a:r>
              <a:rPr lang="sv-SE" dirty="0">
                <a:solidFill>
                  <a:srgbClr val="444444"/>
                </a:solidFill>
              </a:rPr>
              <a:t> </a:t>
            </a:r>
            <a:r>
              <a:rPr lang="sv-SE" dirty="0" smtClean="0">
                <a:solidFill>
                  <a:srgbClr val="444444"/>
                </a:solidFill>
              </a:rPr>
              <a:t>at </a:t>
            </a:r>
            <a:r>
              <a:rPr lang="sv-SE" b="1" dirty="0" smtClean="0">
                <a:solidFill>
                  <a:srgbClr val="444444"/>
                </a:solidFill>
              </a:rPr>
              <a:t>Bella Center Copenhagen</a:t>
            </a:r>
            <a:r>
              <a:rPr lang="sv-SE" dirty="0" smtClean="0">
                <a:solidFill>
                  <a:srgbClr val="444444"/>
                </a:solidFill>
              </a:rPr>
              <a:t>, </a:t>
            </a:r>
            <a:r>
              <a:rPr lang="sv-SE" dirty="0" err="1" smtClean="0">
                <a:solidFill>
                  <a:srgbClr val="444444"/>
                </a:solidFill>
              </a:rPr>
              <a:t>Denmark</a:t>
            </a:r>
            <a:r>
              <a:rPr lang="sv-SE" dirty="0" smtClean="0">
                <a:solidFill>
                  <a:srgbClr val="444444"/>
                </a:solidFill>
              </a:rPr>
              <a:t>, from </a:t>
            </a:r>
            <a:r>
              <a:rPr lang="sv-SE" dirty="0">
                <a:solidFill>
                  <a:srgbClr val="444444"/>
                </a:solidFill>
              </a:rPr>
              <a:t>May </a:t>
            </a:r>
            <a:r>
              <a:rPr lang="sv-SE" dirty="0" smtClean="0">
                <a:solidFill>
                  <a:srgbClr val="444444"/>
                </a:solidFill>
              </a:rPr>
              <a:t>14-19, 2017 </a:t>
            </a:r>
            <a:endParaRPr lang="sv-SE" dirty="0">
              <a:solidFill>
                <a:srgbClr val="444444"/>
              </a:solidFill>
            </a:endParaRPr>
          </a:p>
        </p:txBody>
      </p:sp>
    </p:spTree>
    <p:extLst>
      <p:ext uri="{BB962C8B-B14F-4D97-AF65-F5344CB8AC3E}">
        <p14:creationId xmlns:p14="http://schemas.microsoft.com/office/powerpoint/2010/main" val="76914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44444"/>
                </a:solidFill>
              </a:rPr>
              <a:t>Registration Status (16 May 2017)</a:t>
            </a:r>
            <a:endParaRPr lang="en-US" dirty="0">
              <a:solidFill>
                <a:srgbClr val="444444"/>
              </a:solidFill>
            </a:endParaRPr>
          </a:p>
        </p:txBody>
      </p:sp>
      <p:sp>
        <p:nvSpPr>
          <p:cNvPr id="3" name="Content Placeholder 2"/>
          <p:cNvSpPr>
            <a:spLocks noGrp="1"/>
          </p:cNvSpPr>
          <p:nvPr>
            <p:ph idx="1"/>
          </p:nvPr>
        </p:nvSpPr>
        <p:spPr/>
        <p:txBody>
          <a:bodyPr>
            <a:noAutofit/>
          </a:bodyPr>
          <a:lstStyle/>
          <a:p>
            <a:r>
              <a:rPr lang="en-US" sz="1600" dirty="0" smtClean="0">
                <a:solidFill>
                  <a:srgbClr val="444444"/>
                </a:solidFill>
              </a:rPr>
              <a:t>Early registration EPS members: 70</a:t>
            </a:r>
          </a:p>
          <a:p>
            <a:r>
              <a:rPr lang="en-US" sz="1600" dirty="0" smtClean="0">
                <a:solidFill>
                  <a:srgbClr val="444444"/>
                </a:solidFill>
              </a:rPr>
              <a:t>Late registration EPS members: 13</a:t>
            </a:r>
          </a:p>
          <a:p>
            <a:r>
              <a:rPr lang="en-US" sz="1600" dirty="0" smtClean="0">
                <a:solidFill>
                  <a:srgbClr val="444444"/>
                </a:solidFill>
              </a:rPr>
              <a:t>Early registration other: 732</a:t>
            </a:r>
            <a:endParaRPr lang="en-US" sz="1600" dirty="0" smtClean="0">
              <a:solidFill>
                <a:srgbClr val="FF0000"/>
              </a:solidFill>
            </a:endParaRPr>
          </a:p>
          <a:p>
            <a:r>
              <a:rPr lang="en-US" sz="1600" dirty="0">
                <a:solidFill>
                  <a:srgbClr val="444444"/>
                </a:solidFill>
              </a:rPr>
              <a:t>Late registration </a:t>
            </a:r>
            <a:r>
              <a:rPr lang="en-US" sz="1600" dirty="0" smtClean="0">
                <a:solidFill>
                  <a:srgbClr val="444444"/>
                </a:solidFill>
              </a:rPr>
              <a:t>other: 262</a:t>
            </a:r>
            <a:endParaRPr lang="en-US" sz="1600" dirty="0">
              <a:solidFill>
                <a:srgbClr val="444444"/>
              </a:solidFill>
            </a:endParaRPr>
          </a:p>
          <a:p>
            <a:r>
              <a:rPr lang="en-US" sz="1600" dirty="0" smtClean="0">
                <a:solidFill>
                  <a:srgbClr val="444444"/>
                </a:solidFill>
              </a:rPr>
              <a:t>Grant students: 97</a:t>
            </a:r>
          </a:p>
          <a:p>
            <a:r>
              <a:rPr lang="en-US" sz="1600" dirty="0" smtClean="0">
                <a:solidFill>
                  <a:srgbClr val="444444"/>
                </a:solidFill>
              </a:rPr>
              <a:t>Exhibitor Full </a:t>
            </a:r>
            <a:r>
              <a:rPr lang="en-US" sz="1600" dirty="0">
                <a:solidFill>
                  <a:srgbClr val="444444"/>
                </a:solidFill>
              </a:rPr>
              <a:t>D</a:t>
            </a:r>
            <a:r>
              <a:rPr lang="en-US" sz="1600" dirty="0" smtClean="0">
                <a:solidFill>
                  <a:srgbClr val="444444"/>
                </a:solidFill>
              </a:rPr>
              <a:t>elegate pass (incl. in booth): 174</a:t>
            </a:r>
          </a:p>
          <a:p>
            <a:r>
              <a:rPr lang="en-US" sz="1600" dirty="0" smtClean="0">
                <a:solidFill>
                  <a:srgbClr val="444444"/>
                </a:solidFill>
              </a:rPr>
              <a:t>Exhibitor Only pass (</a:t>
            </a:r>
            <a:r>
              <a:rPr lang="en-US" sz="1600" dirty="0">
                <a:solidFill>
                  <a:srgbClr val="444444"/>
                </a:solidFill>
              </a:rPr>
              <a:t>incl. in booth): </a:t>
            </a:r>
            <a:r>
              <a:rPr lang="en-US" sz="1600" dirty="0" smtClean="0">
                <a:solidFill>
                  <a:srgbClr val="444444"/>
                </a:solidFill>
              </a:rPr>
              <a:t>57</a:t>
            </a:r>
          </a:p>
          <a:p>
            <a:r>
              <a:rPr lang="en-US" sz="1600" dirty="0" smtClean="0">
                <a:solidFill>
                  <a:srgbClr val="444444"/>
                </a:solidFill>
              </a:rPr>
              <a:t>Exhibitor pass extra: 83 (+15 onsite)</a:t>
            </a:r>
            <a:endParaRPr lang="en-US" sz="1600" dirty="0">
              <a:solidFill>
                <a:srgbClr val="444444"/>
              </a:solidFill>
            </a:endParaRPr>
          </a:p>
          <a:p>
            <a:r>
              <a:rPr lang="en-US" sz="1600" dirty="0" smtClean="0">
                <a:solidFill>
                  <a:srgbClr val="444444"/>
                </a:solidFill>
              </a:rPr>
              <a:t>Exhibitor Tuesday pass: 3</a:t>
            </a:r>
          </a:p>
          <a:p>
            <a:r>
              <a:rPr lang="en-US" sz="1600" dirty="0" smtClean="0">
                <a:solidFill>
                  <a:srgbClr val="444444"/>
                </a:solidFill>
              </a:rPr>
              <a:t>Fee waived: 3</a:t>
            </a:r>
          </a:p>
          <a:p>
            <a:r>
              <a:rPr lang="en-US" sz="1600" dirty="0" smtClean="0">
                <a:solidFill>
                  <a:srgbClr val="444444"/>
                </a:solidFill>
              </a:rPr>
              <a:t>JACOW: 25</a:t>
            </a:r>
          </a:p>
          <a:p>
            <a:r>
              <a:rPr lang="en-US" sz="1600" dirty="0" smtClean="0">
                <a:solidFill>
                  <a:srgbClr val="444444"/>
                </a:solidFill>
              </a:rPr>
              <a:t>other: 54</a:t>
            </a:r>
            <a:endParaRPr lang="en-US" sz="1600" dirty="0">
              <a:solidFill>
                <a:srgbClr val="444444"/>
              </a:solidFill>
            </a:endParaRPr>
          </a:p>
          <a:p>
            <a:r>
              <a:rPr lang="en-US" sz="1600" b="1" dirty="0" smtClean="0">
                <a:solidFill>
                  <a:srgbClr val="444444"/>
                </a:solidFill>
              </a:rPr>
              <a:t>TOTAL: 1588</a:t>
            </a:r>
          </a:p>
          <a:p>
            <a:r>
              <a:rPr lang="en-US" sz="1600" b="1" dirty="0" smtClean="0">
                <a:solidFill>
                  <a:srgbClr val="444444"/>
                </a:solidFill>
              </a:rPr>
              <a:t>Companion: 66</a:t>
            </a:r>
            <a:endParaRPr lang="en-US" sz="1600" b="1" dirty="0">
              <a:solidFill>
                <a:srgbClr val="FF0000"/>
              </a:solidFill>
            </a:endParaRPr>
          </a:p>
        </p:txBody>
      </p:sp>
    </p:spTree>
    <p:extLst>
      <p:ext uri="{BB962C8B-B14F-4D97-AF65-F5344CB8AC3E}">
        <p14:creationId xmlns:p14="http://schemas.microsoft.com/office/powerpoint/2010/main" val="466622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44444"/>
                </a:solidFill>
              </a:rPr>
              <a:t>Visa</a:t>
            </a:r>
            <a:endParaRPr lang="en-US" dirty="0">
              <a:solidFill>
                <a:srgbClr val="444444"/>
              </a:solidFill>
            </a:endParaRPr>
          </a:p>
        </p:txBody>
      </p:sp>
      <p:sp>
        <p:nvSpPr>
          <p:cNvPr id="3" name="Content Placeholder 2"/>
          <p:cNvSpPr>
            <a:spLocks noGrp="1"/>
          </p:cNvSpPr>
          <p:nvPr>
            <p:ph idx="1"/>
          </p:nvPr>
        </p:nvSpPr>
        <p:spPr/>
        <p:txBody>
          <a:bodyPr>
            <a:noAutofit/>
          </a:bodyPr>
          <a:lstStyle/>
          <a:p>
            <a:pPr marL="0" lvl="0" indent="0" defTabSz="914400">
              <a:lnSpc>
                <a:spcPct val="100000"/>
              </a:lnSpc>
              <a:spcBef>
                <a:spcPts val="0"/>
              </a:spcBef>
              <a:buNone/>
            </a:pPr>
            <a:r>
              <a:rPr lang="en-US" dirty="0" smtClean="0">
                <a:solidFill>
                  <a:srgbClr val="444444"/>
                </a:solidFill>
              </a:rPr>
              <a:t>Official </a:t>
            </a:r>
            <a:r>
              <a:rPr lang="en-US" dirty="0">
                <a:solidFill>
                  <a:srgbClr val="444444"/>
                </a:solidFill>
              </a:rPr>
              <a:t>letters to all participants requesting them for visa </a:t>
            </a:r>
            <a:r>
              <a:rPr lang="en-US" dirty="0" smtClean="0">
                <a:solidFill>
                  <a:srgbClr val="444444"/>
                </a:solidFill>
              </a:rPr>
              <a:t>purposes were sent by the PCO, </a:t>
            </a:r>
            <a:r>
              <a:rPr lang="en-US" u="sng" dirty="0" smtClean="0">
                <a:solidFill>
                  <a:srgbClr val="444444"/>
                </a:solidFill>
              </a:rPr>
              <a:t>by </a:t>
            </a:r>
            <a:r>
              <a:rPr lang="en-US" u="sng" dirty="0">
                <a:solidFill>
                  <a:srgbClr val="444444"/>
                </a:solidFill>
              </a:rPr>
              <a:t>e-mail only</a:t>
            </a:r>
            <a:r>
              <a:rPr lang="en-US" dirty="0">
                <a:solidFill>
                  <a:srgbClr val="444444"/>
                </a:solidFill>
              </a:rPr>
              <a:t>, after the PCO had been assured by the Danish Embassy in Beijing that an electronic copy is sufficient if it is obvious that is was sent from an official source (like DIS Congress Service). </a:t>
            </a:r>
            <a:endParaRPr lang="en-US" dirty="0" smtClean="0">
              <a:solidFill>
                <a:srgbClr val="444444"/>
              </a:solidFill>
            </a:endParaRPr>
          </a:p>
          <a:p>
            <a:pPr marL="0" lvl="0" indent="0" defTabSz="914400">
              <a:lnSpc>
                <a:spcPct val="100000"/>
              </a:lnSpc>
              <a:spcBef>
                <a:spcPts val="0"/>
              </a:spcBef>
              <a:buNone/>
            </a:pPr>
            <a:endParaRPr lang="en-US" dirty="0">
              <a:solidFill>
                <a:srgbClr val="444444"/>
              </a:solidFill>
            </a:endParaRPr>
          </a:p>
          <a:p>
            <a:pPr marL="0" lvl="0" indent="0" defTabSz="914400">
              <a:lnSpc>
                <a:spcPct val="100000"/>
              </a:lnSpc>
              <a:spcBef>
                <a:spcPts val="0"/>
              </a:spcBef>
              <a:buNone/>
            </a:pPr>
            <a:r>
              <a:rPr lang="en-US" dirty="0" smtClean="0">
                <a:solidFill>
                  <a:srgbClr val="444444"/>
                </a:solidFill>
              </a:rPr>
              <a:t>This </a:t>
            </a:r>
            <a:r>
              <a:rPr lang="en-US" dirty="0">
                <a:solidFill>
                  <a:srgbClr val="444444"/>
                </a:solidFill>
              </a:rPr>
              <a:t>saved time, money, and the rainforest, and is recommended for future practice.</a:t>
            </a:r>
            <a:endParaRPr lang="en-US" b="1" dirty="0">
              <a:solidFill>
                <a:srgbClr val="444444"/>
              </a:solidFill>
            </a:endParaRPr>
          </a:p>
        </p:txBody>
      </p:sp>
    </p:spTree>
    <p:extLst>
      <p:ext uri="{BB962C8B-B14F-4D97-AF65-F5344CB8AC3E}">
        <p14:creationId xmlns:p14="http://schemas.microsoft.com/office/powerpoint/2010/main" val="1035129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44444"/>
                </a:solidFill>
              </a:rPr>
              <a:t>Social Events</a:t>
            </a:r>
            <a:endParaRPr lang="en-US" dirty="0">
              <a:solidFill>
                <a:srgbClr val="444444"/>
              </a:solidFill>
            </a:endParaRPr>
          </a:p>
        </p:txBody>
      </p:sp>
      <p:sp>
        <p:nvSpPr>
          <p:cNvPr id="3" name="Content Placeholder 2"/>
          <p:cNvSpPr>
            <a:spLocks noGrp="1"/>
          </p:cNvSpPr>
          <p:nvPr>
            <p:ph idx="1"/>
          </p:nvPr>
        </p:nvSpPr>
        <p:spPr/>
        <p:txBody>
          <a:bodyPr>
            <a:normAutofit lnSpcReduction="10000"/>
          </a:bodyPr>
          <a:lstStyle/>
          <a:p>
            <a:r>
              <a:rPr lang="en-US" dirty="0" smtClean="0">
                <a:solidFill>
                  <a:srgbClr val="444444"/>
                </a:solidFill>
              </a:rPr>
              <a:t>Welcome Reception: 1382 (approx. 800 showed)</a:t>
            </a:r>
          </a:p>
          <a:p>
            <a:r>
              <a:rPr lang="en-US" dirty="0" smtClean="0">
                <a:solidFill>
                  <a:srgbClr val="444444"/>
                </a:solidFill>
              </a:rPr>
              <a:t>Chairman’s Cocktail: 205</a:t>
            </a:r>
          </a:p>
          <a:p>
            <a:r>
              <a:rPr lang="en-US" dirty="0" smtClean="0">
                <a:solidFill>
                  <a:srgbClr val="444444"/>
                </a:solidFill>
              </a:rPr>
              <a:t>Conference Reception (DOCKEN): 1357</a:t>
            </a:r>
          </a:p>
          <a:p>
            <a:r>
              <a:rPr lang="en-US" dirty="0" smtClean="0">
                <a:solidFill>
                  <a:srgbClr val="444444"/>
                </a:solidFill>
              </a:rPr>
              <a:t>OC Dinner: 44</a:t>
            </a:r>
          </a:p>
          <a:p>
            <a:r>
              <a:rPr lang="en-US" dirty="0" smtClean="0">
                <a:solidFill>
                  <a:srgbClr val="444444"/>
                </a:solidFill>
              </a:rPr>
              <a:t>Banquet: 1321 + 20 onsite bookings (approx. 1250 showed)</a:t>
            </a:r>
          </a:p>
          <a:p>
            <a:endParaRPr lang="en-US" dirty="0">
              <a:solidFill>
                <a:srgbClr val="444444"/>
              </a:solidFill>
            </a:endParaRPr>
          </a:p>
          <a:p>
            <a:endParaRPr lang="en-US" dirty="0" smtClean="0">
              <a:solidFill>
                <a:srgbClr val="444444"/>
              </a:solidFill>
            </a:endParaRPr>
          </a:p>
          <a:p>
            <a:r>
              <a:rPr lang="en-US" dirty="0" smtClean="0">
                <a:solidFill>
                  <a:srgbClr val="444444"/>
                </a:solidFill>
              </a:rPr>
              <a:t>Technical Tours: 306 (sold out)</a:t>
            </a:r>
          </a:p>
          <a:p>
            <a:endParaRPr lang="en-US" dirty="0"/>
          </a:p>
        </p:txBody>
      </p:sp>
    </p:spTree>
    <p:extLst>
      <p:ext uri="{BB962C8B-B14F-4D97-AF65-F5344CB8AC3E}">
        <p14:creationId xmlns:p14="http://schemas.microsoft.com/office/powerpoint/2010/main" val="1059039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BE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44444"/>
                </a:solidFill>
              </a:rPr>
              <a:t>Companion </a:t>
            </a:r>
            <a:r>
              <a:rPr lang="en-US" dirty="0" err="1" smtClean="0">
                <a:solidFill>
                  <a:srgbClr val="444444"/>
                </a:solidFill>
              </a:rPr>
              <a:t>Programme</a:t>
            </a:r>
            <a:endParaRPr lang="en-US" dirty="0">
              <a:solidFill>
                <a:srgbClr val="444444"/>
              </a:solidFill>
            </a:endParaRPr>
          </a:p>
        </p:txBody>
      </p:sp>
      <p:sp>
        <p:nvSpPr>
          <p:cNvPr id="3" name="Content Placeholder 2"/>
          <p:cNvSpPr>
            <a:spLocks noGrp="1"/>
          </p:cNvSpPr>
          <p:nvPr>
            <p:ph idx="1"/>
          </p:nvPr>
        </p:nvSpPr>
        <p:spPr/>
        <p:txBody>
          <a:bodyPr>
            <a:normAutofit fontScale="92500" lnSpcReduction="20000"/>
          </a:bodyPr>
          <a:lstStyle/>
          <a:p>
            <a:pPr marL="609585" indent="-609585">
              <a:buFont typeface="+mj-lt"/>
              <a:buAutoNum type="arabicPeriod"/>
            </a:pPr>
            <a:r>
              <a:rPr lang="en-US" sz="3200" b="1" dirty="0"/>
              <a:t>City and </a:t>
            </a:r>
            <a:r>
              <a:rPr lang="en-US" sz="3200" b="1" dirty="0" err="1"/>
              <a:t>Harbour</a:t>
            </a:r>
            <a:r>
              <a:rPr lang="en-US" sz="3200" b="1" dirty="0"/>
              <a:t> Tour </a:t>
            </a:r>
            <a:r>
              <a:rPr lang="en-US" sz="3200" dirty="0"/>
              <a:t>– Sunday 14 May, 14:30 – 2,5 hours: </a:t>
            </a:r>
            <a:r>
              <a:rPr lang="en-US" sz="3200" b="1" dirty="0"/>
              <a:t>47</a:t>
            </a:r>
          </a:p>
          <a:p>
            <a:pPr marL="609585" indent="-609585">
              <a:buFont typeface="+mj-lt"/>
              <a:buAutoNum type="arabicPeriod"/>
            </a:pPr>
            <a:r>
              <a:rPr lang="en-US" sz="3200" b="1" dirty="0"/>
              <a:t>Castle tour of North </a:t>
            </a:r>
            <a:r>
              <a:rPr lang="en-US" sz="3200" b="1" dirty="0" err="1"/>
              <a:t>Sealand</a:t>
            </a:r>
            <a:r>
              <a:rPr lang="en-US" sz="3200" b="1" dirty="0"/>
              <a:t> </a:t>
            </a:r>
            <a:r>
              <a:rPr lang="en-US" sz="3200" dirty="0"/>
              <a:t>– Monday 15 May, 9:00  –  7 hours incl. lunch: </a:t>
            </a:r>
            <a:r>
              <a:rPr lang="en-US" sz="3200" b="1" dirty="0"/>
              <a:t>34</a:t>
            </a:r>
          </a:p>
          <a:p>
            <a:pPr marL="609585" indent="-609585">
              <a:buFont typeface="+mj-lt"/>
              <a:buAutoNum type="arabicPeriod"/>
            </a:pPr>
            <a:r>
              <a:rPr lang="en-US" sz="3200" b="1" dirty="0"/>
              <a:t>Walking Tour </a:t>
            </a:r>
            <a:r>
              <a:rPr lang="en-US" sz="3200" dirty="0"/>
              <a:t> – Tuesday 16 May, 9:00  – 4 hours incl. lunch: </a:t>
            </a:r>
            <a:r>
              <a:rPr lang="en-US" sz="3200" b="1" dirty="0"/>
              <a:t>26</a:t>
            </a:r>
          </a:p>
          <a:p>
            <a:pPr marL="609585" indent="-609585">
              <a:buFont typeface="+mj-lt"/>
              <a:buAutoNum type="arabicPeriod"/>
            </a:pPr>
            <a:r>
              <a:rPr lang="en-US" sz="3200" b="1" dirty="0"/>
              <a:t>Karen Blixen Museum and Louisiana Art Tour </a:t>
            </a:r>
            <a:r>
              <a:rPr lang="en-US" sz="3200" dirty="0"/>
              <a:t>– Wednesday 17 May, 9:00 – 5 hours incl. lunch: </a:t>
            </a:r>
            <a:r>
              <a:rPr lang="en-US" sz="3200" b="1" dirty="0"/>
              <a:t>19</a:t>
            </a:r>
          </a:p>
          <a:p>
            <a:pPr marL="609585" indent="-609585">
              <a:buFont typeface="+mj-lt"/>
              <a:buAutoNum type="arabicPeriod"/>
            </a:pPr>
            <a:r>
              <a:rPr lang="en-US" sz="3200" b="1" dirty="0"/>
              <a:t>Royal Copenhagen Tour </a:t>
            </a:r>
            <a:r>
              <a:rPr lang="en-US" sz="3200" dirty="0"/>
              <a:t> – Thursday 18 May,  9:00 hrs. – 5 hours incl. lunch: </a:t>
            </a:r>
            <a:r>
              <a:rPr lang="en-US" sz="3200" b="1" dirty="0"/>
              <a:t>34</a:t>
            </a:r>
          </a:p>
          <a:p>
            <a:endParaRPr lang="en-US" dirty="0"/>
          </a:p>
          <a:p>
            <a:endParaRPr lang="en-US" dirty="0"/>
          </a:p>
        </p:txBody>
      </p:sp>
    </p:spTree>
    <p:extLst>
      <p:ext uri="{BB962C8B-B14F-4D97-AF65-F5344CB8AC3E}">
        <p14:creationId xmlns:p14="http://schemas.microsoft.com/office/powerpoint/2010/main" val="1661384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BE7"/>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solidFill>
                  <a:srgbClr val="444444"/>
                </a:solidFill>
              </a:rPr>
              <a:t>Delegate</a:t>
            </a:r>
            <a:r>
              <a:rPr lang="sv-SE" dirty="0" smtClean="0">
                <a:solidFill>
                  <a:srgbClr val="444444"/>
                </a:solidFill>
              </a:rPr>
              <a:t> </a:t>
            </a:r>
            <a:r>
              <a:rPr lang="sv-SE" dirty="0" err="1" smtClean="0">
                <a:solidFill>
                  <a:srgbClr val="444444"/>
                </a:solidFill>
              </a:rPr>
              <a:t>Origin</a:t>
            </a:r>
            <a:r>
              <a:rPr lang="sv-SE" dirty="0" smtClean="0">
                <a:solidFill>
                  <a:srgbClr val="444444"/>
                </a:solidFill>
              </a:rPr>
              <a:t> per Country </a:t>
            </a:r>
            <a:br>
              <a:rPr lang="sv-SE" dirty="0" smtClean="0">
                <a:solidFill>
                  <a:srgbClr val="444444"/>
                </a:solidFill>
              </a:rPr>
            </a:br>
            <a:r>
              <a:rPr lang="sv-SE" dirty="0" smtClean="0">
                <a:solidFill>
                  <a:srgbClr val="444444"/>
                </a:solidFill>
              </a:rPr>
              <a:t>(status 12 May)</a:t>
            </a:r>
            <a:endParaRPr lang="sv-SE" dirty="0">
              <a:solidFill>
                <a:srgbClr val="444444"/>
              </a:solidFill>
            </a:endParaRPr>
          </a:p>
        </p:txBody>
      </p:sp>
      <p:graphicFrame>
        <p:nvGraphicFramePr>
          <p:cNvPr id="4" name="Chart 3"/>
          <p:cNvGraphicFramePr/>
          <p:nvPr>
            <p:extLst>
              <p:ext uri="{D42A27DB-BD31-4B8C-83A1-F6EECF244321}">
                <p14:modId xmlns:p14="http://schemas.microsoft.com/office/powerpoint/2010/main" val="1327130006"/>
              </p:ext>
            </p:extLst>
          </p:nvPr>
        </p:nvGraphicFramePr>
        <p:xfrm>
          <a:off x="1015925" y="1161572"/>
          <a:ext cx="8128075" cy="70794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1594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14216545"/>
              </p:ext>
            </p:extLst>
          </p:nvPr>
        </p:nvGraphicFramePr>
        <p:xfrm>
          <a:off x="2906487" y="226101"/>
          <a:ext cx="3603172" cy="6425064"/>
        </p:xfrm>
        <a:graphic>
          <a:graphicData uri="http://schemas.openxmlformats.org/drawingml/2006/table">
            <a:tbl>
              <a:tblPr>
                <a:tableStyleId>{5C22544A-7EE6-4342-B048-85BDC9FD1C3A}</a:tableStyleId>
              </a:tblPr>
              <a:tblGrid>
                <a:gridCol w="2399907"/>
                <a:gridCol w="1203265"/>
              </a:tblGrid>
              <a:tr h="267711">
                <a:tc>
                  <a:txBody>
                    <a:bodyPr/>
                    <a:lstStyle/>
                    <a:p>
                      <a:pPr algn="l" fontAlgn="b"/>
                      <a:r>
                        <a:rPr lang="en-US" sz="1600" u="none" strike="noStrike" dirty="0">
                          <a:solidFill>
                            <a:srgbClr val="444444"/>
                          </a:solidFill>
                          <a:effectLst/>
                        </a:rPr>
                        <a:t>Spain</a:t>
                      </a:r>
                      <a:endParaRPr lang="en-US" sz="1600" b="0" i="0" u="none" strike="noStrike" dirty="0">
                        <a:solidFill>
                          <a:srgbClr val="444444"/>
                        </a:solidFill>
                        <a:effectLst/>
                        <a:latin typeface="Calibri" charset="0"/>
                      </a:endParaRPr>
                    </a:p>
                  </a:txBody>
                  <a:tcPr marL="6279" marR="6279" marT="6279" marB="0" anchor="b">
                    <a:noFill/>
                  </a:tcPr>
                </a:tc>
                <a:tc>
                  <a:txBody>
                    <a:bodyPr/>
                    <a:lstStyle/>
                    <a:p>
                      <a:pPr algn="r" fontAlgn="b"/>
                      <a:r>
                        <a:rPr lang="uk-UA" sz="1600" u="none" strike="noStrike">
                          <a:solidFill>
                            <a:srgbClr val="444444"/>
                          </a:solidFill>
                          <a:effectLst/>
                        </a:rPr>
                        <a:t>39</a:t>
                      </a:r>
                      <a:endParaRPr lang="uk-UA" sz="1600" b="0" i="0" u="none" strike="noStrike">
                        <a:solidFill>
                          <a:srgbClr val="444444"/>
                        </a:solidFill>
                        <a:effectLst/>
                        <a:latin typeface="Calibri" charset="0"/>
                      </a:endParaRPr>
                    </a:p>
                  </a:txBody>
                  <a:tcPr marL="6279" marR="6279" marT="6279" marB="0" anchor="b">
                    <a:noFill/>
                  </a:tcPr>
                </a:tc>
              </a:tr>
              <a:tr h="267711">
                <a:tc>
                  <a:txBody>
                    <a:bodyPr/>
                    <a:lstStyle/>
                    <a:p>
                      <a:pPr algn="l" fontAlgn="b"/>
                      <a:r>
                        <a:rPr lang="en-US" sz="1600" u="none" strike="noStrike" dirty="0">
                          <a:solidFill>
                            <a:srgbClr val="444444"/>
                          </a:solidFill>
                          <a:effectLst/>
                        </a:rPr>
                        <a:t>The Republic of Korea</a:t>
                      </a:r>
                      <a:endParaRPr lang="en-US" sz="1600" b="0" i="0" u="none" strike="noStrike" dirty="0">
                        <a:solidFill>
                          <a:srgbClr val="444444"/>
                        </a:solidFill>
                        <a:effectLst/>
                        <a:latin typeface="Calibri" charset="0"/>
                      </a:endParaRPr>
                    </a:p>
                  </a:txBody>
                  <a:tcPr marL="6279" marR="6279" marT="6279" marB="0" anchor="b">
                    <a:noFill/>
                  </a:tcPr>
                </a:tc>
                <a:tc>
                  <a:txBody>
                    <a:bodyPr/>
                    <a:lstStyle/>
                    <a:p>
                      <a:pPr algn="r" fontAlgn="b"/>
                      <a:r>
                        <a:rPr lang="cs-CZ" sz="1600" u="none" strike="noStrike">
                          <a:solidFill>
                            <a:srgbClr val="444444"/>
                          </a:solidFill>
                          <a:effectLst/>
                        </a:rPr>
                        <a:t>36</a:t>
                      </a:r>
                      <a:endParaRPr lang="cs-CZ" sz="1600" b="0" i="0" u="none" strike="noStrike">
                        <a:solidFill>
                          <a:srgbClr val="444444"/>
                        </a:solidFill>
                        <a:effectLst/>
                        <a:latin typeface="Calibri" charset="0"/>
                      </a:endParaRPr>
                    </a:p>
                  </a:txBody>
                  <a:tcPr marL="6279" marR="6279" marT="6279" marB="0" anchor="b">
                    <a:noFill/>
                  </a:tcPr>
                </a:tc>
              </a:tr>
              <a:tr h="267711">
                <a:tc>
                  <a:txBody>
                    <a:bodyPr/>
                    <a:lstStyle/>
                    <a:p>
                      <a:pPr algn="l" fontAlgn="b"/>
                      <a:r>
                        <a:rPr lang="en-US" sz="1600" u="none" strike="noStrike" dirty="0">
                          <a:solidFill>
                            <a:srgbClr val="444444"/>
                          </a:solidFill>
                          <a:effectLst/>
                        </a:rPr>
                        <a:t>Russia</a:t>
                      </a:r>
                      <a:endParaRPr lang="en-US" sz="1600" b="0" i="0" u="none" strike="noStrike" dirty="0">
                        <a:solidFill>
                          <a:srgbClr val="444444"/>
                        </a:solidFill>
                        <a:effectLst/>
                        <a:latin typeface="Calibri" charset="0"/>
                      </a:endParaRPr>
                    </a:p>
                  </a:txBody>
                  <a:tcPr marL="6279" marR="6279" marT="6279" marB="0" anchor="b">
                    <a:noFill/>
                  </a:tcPr>
                </a:tc>
                <a:tc>
                  <a:txBody>
                    <a:bodyPr/>
                    <a:lstStyle/>
                    <a:p>
                      <a:pPr algn="r" fontAlgn="b"/>
                      <a:r>
                        <a:rPr lang="is-IS" sz="1600" u="none" strike="noStrike" dirty="0">
                          <a:solidFill>
                            <a:srgbClr val="444444"/>
                          </a:solidFill>
                          <a:effectLst/>
                        </a:rPr>
                        <a:t>27</a:t>
                      </a:r>
                      <a:endParaRPr lang="is-IS" sz="1600" b="0" i="0" u="none" strike="noStrike" dirty="0">
                        <a:solidFill>
                          <a:srgbClr val="444444"/>
                        </a:solidFill>
                        <a:effectLst/>
                        <a:latin typeface="Calibri" charset="0"/>
                      </a:endParaRPr>
                    </a:p>
                  </a:txBody>
                  <a:tcPr marL="6279" marR="6279" marT="6279" marB="0" anchor="b">
                    <a:noFill/>
                  </a:tcPr>
                </a:tc>
              </a:tr>
              <a:tr h="267711">
                <a:tc>
                  <a:txBody>
                    <a:bodyPr/>
                    <a:lstStyle/>
                    <a:p>
                      <a:pPr algn="l" fontAlgn="b"/>
                      <a:r>
                        <a:rPr lang="en-US" sz="1600" u="none" strike="noStrike" dirty="0">
                          <a:solidFill>
                            <a:srgbClr val="444444"/>
                          </a:solidFill>
                          <a:effectLst/>
                        </a:rPr>
                        <a:t>The Netherlands</a:t>
                      </a:r>
                      <a:endParaRPr lang="en-US" sz="1600" b="0" i="0" u="none" strike="noStrike" dirty="0">
                        <a:solidFill>
                          <a:srgbClr val="444444"/>
                        </a:solidFill>
                        <a:effectLst/>
                        <a:latin typeface="Calibri" charset="0"/>
                      </a:endParaRPr>
                    </a:p>
                  </a:txBody>
                  <a:tcPr marL="6279" marR="6279" marT="6279" marB="0" anchor="b">
                    <a:noFill/>
                  </a:tcPr>
                </a:tc>
                <a:tc>
                  <a:txBody>
                    <a:bodyPr/>
                    <a:lstStyle/>
                    <a:p>
                      <a:pPr algn="r" fontAlgn="b"/>
                      <a:r>
                        <a:rPr lang="is-IS" sz="1600" u="none" strike="noStrike" dirty="0">
                          <a:solidFill>
                            <a:srgbClr val="444444"/>
                          </a:solidFill>
                          <a:effectLst/>
                        </a:rPr>
                        <a:t>25</a:t>
                      </a:r>
                      <a:endParaRPr lang="is-IS" sz="1600" b="0" i="0" u="none" strike="noStrike" dirty="0">
                        <a:solidFill>
                          <a:srgbClr val="444444"/>
                        </a:solidFill>
                        <a:effectLst/>
                        <a:latin typeface="Calibri" charset="0"/>
                      </a:endParaRPr>
                    </a:p>
                  </a:txBody>
                  <a:tcPr marL="6279" marR="6279" marT="6279" marB="0" anchor="b">
                    <a:noFill/>
                  </a:tcPr>
                </a:tc>
              </a:tr>
              <a:tr h="267711">
                <a:tc>
                  <a:txBody>
                    <a:bodyPr/>
                    <a:lstStyle/>
                    <a:p>
                      <a:pPr algn="l" fontAlgn="b"/>
                      <a:r>
                        <a:rPr lang="en-US" sz="1600" u="none" strike="noStrike" dirty="0">
                          <a:solidFill>
                            <a:srgbClr val="444444"/>
                          </a:solidFill>
                          <a:effectLst/>
                        </a:rPr>
                        <a:t>Canada</a:t>
                      </a:r>
                      <a:endParaRPr lang="en-US" sz="1600" b="0" i="0" u="none" strike="noStrike" dirty="0">
                        <a:solidFill>
                          <a:srgbClr val="444444"/>
                        </a:solidFill>
                        <a:effectLst/>
                        <a:latin typeface="Calibri" charset="0"/>
                      </a:endParaRPr>
                    </a:p>
                  </a:txBody>
                  <a:tcPr marL="6279" marR="6279" marT="6279" marB="0" anchor="b">
                    <a:noFill/>
                  </a:tcPr>
                </a:tc>
                <a:tc>
                  <a:txBody>
                    <a:bodyPr/>
                    <a:lstStyle/>
                    <a:p>
                      <a:pPr algn="r" fontAlgn="b"/>
                      <a:r>
                        <a:rPr lang="cs-CZ" sz="1600" u="none" strike="noStrike" dirty="0">
                          <a:solidFill>
                            <a:srgbClr val="444444"/>
                          </a:solidFill>
                          <a:effectLst/>
                        </a:rPr>
                        <a:t>21</a:t>
                      </a:r>
                      <a:endParaRPr lang="cs-CZ" sz="1600" b="0" i="0" u="none" strike="noStrike" dirty="0">
                        <a:solidFill>
                          <a:srgbClr val="444444"/>
                        </a:solidFill>
                        <a:effectLst/>
                        <a:latin typeface="Calibri" charset="0"/>
                      </a:endParaRPr>
                    </a:p>
                  </a:txBody>
                  <a:tcPr marL="6279" marR="6279" marT="6279" marB="0" anchor="b">
                    <a:noFill/>
                  </a:tcPr>
                </a:tc>
              </a:tr>
              <a:tr h="267711">
                <a:tc>
                  <a:txBody>
                    <a:bodyPr/>
                    <a:lstStyle/>
                    <a:p>
                      <a:pPr algn="l" fontAlgn="b"/>
                      <a:r>
                        <a:rPr lang="en-US" sz="1600" u="none" strike="noStrike" dirty="0">
                          <a:solidFill>
                            <a:srgbClr val="444444"/>
                          </a:solidFill>
                          <a:effectLst/>
                        </a:rPr>
                        <a:t>Taiwan</a:t>
                      </a:r>
                      <a:endParaRPr lang="en-US" sz="1600" b="0" i="0" u="none" strike="noStrike" dirty="0">
                        <a:solidFill>
                          <a:srgbClr val="444444"/>
                        </a:solidFill>
                        <a:effectLst/>
                        <a:latin typeface="Calibri" charset="0"/>
                      </a:endParaRPr>
                    </a:p>
                  </a:txBody>
                  <a:tcPr marL="6279" marR="6279" marT="6279" marB="0" anchor="b">
                    <a:noFill/>
                  </a:tcPr>
                </a:tc>
                <a:tc>
                  <a:txBody>
                    <a:bodyPr/>
                    <a:lstStyle/>
                    <a:p>
                      <a:pPr algn="r" fontAlgn="b"/>
                      <a:r>
                        <a:rPr lang="is-IS" sz="1600" u="none" strike="noStrike" dirty="0">
                          <a:solidFill>
                            <a:srgbClr val="444444"/>
                          </a:solidFill>
                          <a:effectLst/>
                        </a:rPr>
                        <a:t>13</a:t>
                      </a:r>
                      <a:endParaRPr lang="is-IS" sz="1600" b="0" i="0" u="none" strike="noStrike" dirty="0">
                        <a:solidFill>
                          <a:srgbClr val="444444"/>
                        </a:solidFill>
                        <a:effectLst/>
                        <a:latin typeface="Calibri" charset="0"/>
                      </a:endParaRPr>
                    </a:p>
                  </a:txBody>
                  <a:tcPr marL="6279" marR="6279" marT="6279" marB="0" anchor="b">
                    <a:noFill/>
                  </a:tcPr>
                </a:tc>
              </a:tr>
              <a:tr h="267711">
                <a:tc>
                  <a:txBody>
                    <a:bodyPr/>
                    <a:lstStyle/>
                    <a:p>
                      <a:pPr algn="l" fontAlgn="b"/>
                      <a:r>
                        <a:rPr lang="en-US" sz="1600" u="none" strike="noStrike" dirty="0">
                          <a:solidFill>
                            <a:srgbClr val="444444"/>
                          </a:solidFill>
                          <a:effectLst/>
                        </a:rPr>
                        <a:t>Slovenia</a:t>
                      </a:r>
                      <a:endParaRPr lang="en-US" sz="1600" b="0" i="0" u="none" strike="noStrike" dirty="0">
                        <a:solidFill>
                          <a:srgbClr val="444444"/>
                        </a:solidFill>
                        <a:effectLst/>
                        <a:latin typeface="Calibri" charset="0"/>
                      </a:endParaRPr>
                    </a:p>
                  </a:txBody>
                  <a:tcPr marL="6279" marR="6279" marT="6279" marB="0" anchor="b">
                    <a:noFill/>
                  </a:tcPr>
                </a:tc>
                <a:tc>
                  <a:txBody>
                    <a:bodyPr/>
                    <a:lstStyle/>
                    <a:p>
                      <a:pPr algn="r" fontAlgn="b"/>
                      <a:r>
                        <a:rPr lang="is-IS" sz="1600" u="none" strike="noStrike" dirty="0">
                          <a:solidFill>
                            <a:srgbClr val="444444"/>
                          </a:solidFill>
                          <a:effectLst/>
                        </a:rPr>
                        <a:t>12</a:t>
                      </a:r>
                      <a:endParaRPr lang="is-IS" sz="1600" b="0" i="0" u="none" strike="noStrike" dirty="0">
                        <a:solidFill>
                          <a:srgbClr val="444444"/>
                        </a:solidFill>
                        <a:effectLst/>
                        <a:latin typeface="Calibri" charset="0"/>
                      </a:endParaRPr>
                    </a:p>
                  </a:txBody>
                  <a:tcPr marL="6279" marR="6279" marT="6279" marB="0" anchor="b">
                    <a:noFill/>
                  </a:tcPr>
                </a:tc>
              </a:tr>
              <a:tr h="267711">
                <a:tc>
                  <a:txBody>
                    <a:bodyPr/>
                    <a:lstStyle/>
                    <a:p>
                      <a:pPr algn="l" fontAlgn="b"/>
                      <a:r>
                        <a:rPr lang="en-US" sz="1600" u="none" strike="noStrike" dirty="0">
                          <a:solidFill>
                            <a:srgbClr val="444444"/>
                          </a:solidFill>
                          <a:effectLst/>
                        </a:rPr>
                        <a:t>Poland</a:t>
                      </a:r>
                      <a:endParaRPr lang="en-US" sz="1600" b="0" i="0" u="none" strike="noStrike" dirty="0">
                        <a:solidFill>
                          <a:srgbClr val="444444"/>
                        </a:solidFill>
                        <a:effectLst/>
                        <a:latin typeface="Calibri" charset="0"/>
                      </a:endParaRPr>
                    </a:p>
                  </a:txBody>
                  <a:tcPr marL="6279" marR="6279" marT="6279" marB="0" anchor="b">
                    <a:noFill/>
                  </a:tcPr>
                </a:tc>
                <a:tc>
                  <a:txBody>
                    <a:bodyPr/>
                    <a:lstStyle/>
                    <a:p>
                      <a:pPr algn="r" fontAlgn="b"/>
                      <a:r>
                        <a:rPr lang="cs-CZ" sz="1600" u="none" strike="noStrike" dirty="0">
                          <a:solidFill>
                            <a:srgbClr val="444444"/>
                          </a:solidFill>
                          <a:effectLst/>
                        </a:rPr>
                        <a:t>11</a:t>
                      </a:r>
                      <a:endParaRPr lang="cs-CZ" sz="1600" b="0" i="0" u="none" strike="noStrike" dirty="0">
                        <a:solidFill>
                          <a:srgbClr val="444444"/>
                        </a:solidFill>
                        <a:effectLst/>
                        <a:latin typeface="Calibri" charset="0"/>
                      </a:endParaRPr>
                    </a:p>
                  </a:txBody>
                  <a:tcPr marL="6279" marR="6279" marT="6279" marB="0" anchor="b">
                    <a:noFill/>
                  </a:tcPr>
                </a:tc>
              </a:tr>
              <a:tr h="267711">
                <a:tc>
                  <a:txBody>
                    <a:bodyPr/>
                    <a:lstStyle/>
                    <a:p>
                      <a:pPr algn="l" fontAlgn="b"/>
                      <a:r>
                        <a:rPr lang="en-US" sz="1600" u="none" strike="noStrike" dirty="0">
                          <a:solidFill>
                            <a:srgbClr val="444444"/>
                          </a:solidFill>
                          <a:effectLst/>
                        </a:rPr>
                        <a:t>Austria</a:t>
                      </a:r>
                      <a:endParaRPr lang="en-US" sz="1600" b="0" i="0" u="none" strike="noStrike" dirty="0">
                        <a:solidFill>
                          <a:srgbClr val="444444"/>
                        </a:solidFill>
                        <a:effectLst/>
                        <a:latin typeface="Calibri" charset="0"/>
                      </a:endParaRPr>
                    </a:p>
                  </a:txBody>
                  <a:tcPr marL="6279" marR="6279" marT="6279" marB="0" anchor="b">
                    <a:noFill/>
                  </a:tcPr>
                </a:tc>
                <a:tc>
                  <a:txBody>
                    <a:bodyPr/>
                    <a:lstStyle/>
                    <a:p>
                      <a:pPr algn="r" fontAlgn="b"/>
                      <a:r>
                        <a:rPr lang="en-US" sz="1600" u="none" strike="noStrike" dirty="0">
                          <a:solidFill>
                            <a:srgbClr val="444444"/>
                          </a:solidFill>
                          <a:effectLst/>
                        </a:rPr>
                        <a:t>7</a:t>
                      </a:r>
                      <a:endParaRPr lang="en-US" sz="1600" b="0" i="0" u="none" strike="noStrike" dirty="0">
                        <a:solidFill>
                          <a:srgbClr val="444444"/>
                        </a:solidFill>
                        <a:effectLst/>
                        <a:latin typeface="Calibri" charset="0"/>
                      </a:endParaRPr>
                    </a:p>
                  </a:txBody>
                  <a:tcPr marL="6279" marR="6279" marT="6279" marB="0" anchor="b">
                    <a:noFill/>
                  </a:tcPr>
                </a:tc>
              </a:tr>
              <a:tr h="267711">
                <a:tc>
                  <a:txBody>
                    <a:bodyPr/>
                    <a:lstStyle/>
                    <a:p>
                      <a:pPr algn="l" fontAlgn="b"/>
                      <a:r>
                        <a:rPr lang="en-US" sz="1600" u="none" strike="noStrike" dirty="0">
                          <a:solidFill>
                            <a:srgbClr val="444444"/>
                          </a:solidFill>
                          <a:effectLst/>
                        </a:rPr>
                        <a:t>Thailand</a:t>
                      </a:r>
                      <a:endParaRPr lang="en-US" sz="1600" b="0" i="0" u="none" strike="noStrike" dirty="0">
                        <a:solidFill>
                          <a:srgbClr val="444444"/>
                        </a:solidFill>
                        <a:effectLst/>
                        <a:latin typeface="Calibri" charset="0"/>
                      </a:endParaRPr>
                    </a:p>
                  </a:txBody>
                  <a:tcPr marL="6279" marR="6279" marT="6279" marB="0" anchor="b">
                    <a:noFill/>
                  </a:tcPr>
                </a:tc>
                <a:tc>
                  <a:txBody>
                    <a:bodyPr/>
                    <a:lstStyle/>
                    <a:p>
                      <a:pPr algn="r" fontAlgn="b"/>
                      <a:r>
                        <a:rPr lang="en-US" sz="1600" u="none" strike="noStrike" dirty="0">
                          <a:solidFill>
                            <a:srgbClr val="444444"/>
                          </a:solidFill>
                          <a:effectLst/>
                        </a:rPr>
                        <a:t>7</a:t>
                      </a:r>
                      <a:endParaRPr lang="en-US" sz="1600" b="0" i="0" u="none" strike="noStrike" dirty="0">
                        <a:solidFill>
                          <a:srgbClr val="444444"/>
                        </a:solidFill>
                        <a:effectLst/>
                        <a:latin typeface="Calibri" charset="0"/>
                      </a:endParaRPr>
                    </a:p>
                  </a:txBody>
                  <a:tcPr marL="6279" marR="6279" marT="6279" marB="0" anchor="b">
                    <a:noFill/>
                  </a:tcPr>
                </a:tc>
              </a:tr>
              <a:tr h="267711">
                <a:tc>
                  <a:txBody>
                    <a:bodyPr/>
                    <a:lstStyle/>
                    <a:p>
                      <a:pPr algn="l" fontAlgn="b"/>
                      <a:r>
                        <a:rPr lang="en-US" sz="1600" u="none" strike="noStrike" dirty="0">
                          <a:solidFill>
                            <a:srgbClr val="444444"/>
                          </a:solidFill>
                          <a:effectLst/>
                        </a:rPr>
                        <a:t>Armenia</a:t>
                      </a:r>
                      <a:endParaRPr lang="en-US" sz="1600" b="0" i="0" u="none" strike="noStrike" dirty="0">
                        <a:solidFill>
                          <a:srgbClr val="444444"/>
                        </a:solidFill>
                        <a:effectLst/>
                        <a:latin typeface="Calibri" charset="0"/>
                      </a:endParaRPr>
                    </a:p>
                  </a:txBody>
                  <a:tcPr marL="6279" marR="6279" marT="6279" marB="0" anchor="b">
                    <a:noFill/>
                  </a:tcPr>
                </a:tc>
                <a:tc>
                  <a:txBody>
                    <a:bodyPr/>
                    <a:lstStyle/>
                    <a:p>
                      <a:pPr algn="r" fontAlgn="b"/>
                      <a:r>
                        <a:rPr lang="en-US" sz="1600" u="none" strike="noStrike" dirty="0">
                          <a:solidFill>
                            <a:srgbClr val="444444"/>
                          </a:solidFill>
                          <a:effectLst/>
                        </a:rPr>
                        <a:t>4</a:t>
                      </a:r>
                      <a:endParaRPr lang="en-US" sz="1600" b="0" i="0" u="none" strike="noStrike" dirty="0">
                        <a:solidFill>
                          <a:srgbClr val="444444"/>
                        </a:solidFill>
                        <a:effectLst/>
                        <a:latin typeface="Calibri" charset="0"/>
                      </a:endParaRPr>
                    </a:p>
                  </a:txBody>
                  <a:tcPr marL="6279" marR="6279" marT="6279" marB="0" anchor="b">
                    <a:noFill/>
                  </a:tcPr>
                </a:tc>
              </a:tr>
              <a:tr h="267711">
                <a:tc>
                  <a:txBody>
                    <a:bodyPr/>
                    <a:lstStyle/>
                    <a:p>
                      <a:pPr algn="l" fontAlgn="b"/>
                      <a:r>
                        <a:rPr lang="en-US" sz="1600" u="none" strike="noStrike" dirty="0">
                          <a:solidFill>
                            <a:srgbClr val="444444"/>
                          </a:solidFill>
                          <a:effectLst/>
                        </a:rPr>
                        <a:t>Australia</a:t>
                      </a:r>
                      <a:endParaRPr lang="en-US" sz="1600" b="0" i="0" u="none" strike="noStrike" dirty="0">
                        <a:solidFill>
                          <a:srgbClr val="444444"/>
                        </a:solidFill>
                        <a:effectLst/>
                        <a:latin typeface="Calibri" charset="0"/>
                      </a:endParaRPr>
                    </a:p>
                  </a:txBody>
                  <a:tcPr marL="6279" marR="6279" marT="6279" marB="0" anchor="b">
                    <a:noFill/>
                  </a:tcPr>
                </a:tc>
                <a:tc>
                  <a:txBody>
                    <a:bodyPr/>
                    <a:lstStyle/>
                    <a:p>
                      <a:pPr algn="r" fontAlgn="b"/>
                      <a:r>
                        <a:rPr lang="en-US" sz="1600" u="none" strike="noStrike" dirty="0">
                          <a:solidFill>
                            <a:srgbClr val="444444"/>
                          </a:solidFill>
                          <a:effectLst/>
                        </a:rPr>
                        <a:t>4</a:t>
                      </a:r>
                      <a:endParaRPr lang="en-US" sz="1600" b="0" i="0" u="none" strike="noStrike" dirty="0">
                        <a:solidFill>
                          <a:srgbClr val="444444"/>
                        </a:solidFill>
                        <a:effectLst/>
                        <a:latin typeface="Calibri" charset="0"/>
                      </a:endParaRPr>
                    </a:p>
                  </a:txBody>
                  <a:tcPr marL="6279" marR="6279" marT="6279" marB="0" anchor="b">
                    <a:noFill/>
                  </a:tcPr>
                </a:tc>
              </a:tr>
              <a:tr h="267711">
                <a:tc>
                  <a:txBody>
                    <a:bodyPr/>
                    <a:lstStyle/>
                    <a:p>
                      <a:pPr algn="l" fontAlgn="b"/>
                      <a:r>
                        <a:rPr lang="en-US" sz="1600" u="none" strike="noStrike" dirty="0">
                          <a:solidFill>
                            <a:srgbClr val="444444"/>
                          </a:solidFill>
                          <a:effectLst/>
                        </a:rPr>
                        <a:t>Finland</a:t>
                      </a:r>
                      <a:endParaRPr lang="en-US" sz="1600" b="0" i="0" u="none" strike="noStrike" dirty="0">
                        <a:solidFill>
                          <a:srgbClr val="444444"/>
                        </a:solidFill>
                        <a:effectLst/>
                        <a:latin typeface="Calibri" charset="0"/>
                      </a:endParaRPr>
                    </a:p>
                  </a:txBody>
                  <a:tcPr marL="6279" marR="6279" marT="6279" marB="0" anchor="b">
                    <a:noFill/>
                  </a:tcPr>
                </a:tc>
                <a:tc>
                  <a:txBody>
                    <a:bodyPr/>
                    <a:lstStyle/>
                    <a:p>
                      <a:pPr algn="r" fontAlgn="b"/>
                      <a:r>
                        <a:rPr lang="en-US" sz="1600" u="none" strike="noStrike" dirty="0">
                          <a:solidFill>
                            <a:srgbClr val="444444"/>
                          </a:solidFill>
                          <a:effectLst/>
                        </a:rPr>
                        <a:t>4</a:t>
                      </a:r>
                      <a:endParaRPr lang="en-US" sz="1600" b="0" i="0" u="none" strike="noStrike" dirty="0">
                        <a:solidFill>
                          <a:srgbClr val="444444"/>
                        </a:solidFill>
                        <a:effectLst/>
                        <a:latin typeface="Calibri" charset="0"/>
                      </a:endParaRPr>
                    </a:p>
                  </a:txBody>
                  <a:tcPr marL="6279" marR="6279" marT="6279" marB="0" anchor="b">
                    <a:noFill/>
                  </a:tcPr>
                </a:tc>
              </a:tr>
              <a:tr h="267711">
                <a:tc>
                  <a:txBody>
                    <a:bodyPr/>
                    <a:lstStyle/>
                    <a:p>
                      <a:pPr algn="l" fontAlgn="b"/>
                      <a:r>
                        <a:rPr lang="en-US" sz="1600" u="none" strike="noStrike" dirty="0">
                          <a:solidFill>
                            <a:srgbClr val="444444"/>
                          </a:solidFill>
                          <a:effectLst/>
                        </a:rPr>
                        <a:t>Norway</a:t>
                      </a:r>
                      <a:endParaRPr lang="en-US" sz="1600" b="0" i="0" u="none" strike="noStrike" dirty="0">
                        <a:solidFill>
                          <a:srgbClr val="444444"/>
                        </a:solidFill>
                        <a:effectLst/>
                        <a:latin typeface="Calibri" charset="0"/>
                      </a:endParaRPr>
                    </a:p>
                  </a:txBody>
                  <a:tcPr marL="6279" marR="6279" marT="6279" marB="0" anchor="b">
                    <a:noFill/>
                  </a:tcPr>
                </a:tc>
                <a:tc>
                  <a:txBody>
                    <a:bodyPr/>
                    <a:lstStyle/>
                    <a:p>
                      <a:pPr algn="r" fontAlgn="b"/>
                      <a:r>
                        <a:rPr lang="en-US" sz="1600" u="none" strike="noStrike" dirty="0">
                          <a:solidFill>
                            <a:srgbClr val="444444"/>
                          </a:solidFill>
                          <a:effectLst/>
                        </a:rPr>
                        <a:t>4</a:t>
                      </a:r>
                      <a:endParaRPr lang="en-US" sz="1600" b="0" i="0" u="none" strike="noStrike" dirty="0">
                        <a:solidFill>
                          <a:srgbClr val="444444"/>
                        </a:solidFill>
                        <a:effectLst/>
                        <a:latin typeface="Calibri" charset="0"/>
                      </a:endParaRPr>
                    </a:p>
                  </a:txBody>
                  <a:tcPr marL="6279" marR="6279" marT="6279" marB="0" anchor="b">
                    <a:noFill/>
                  </a:tcPr>
                </a:tc>
              </a:tr>
              <a:tr h="267711">
                <a:tc>
                  <a:txBody>
                    <a:bodyPr/>
                    <a:lstStyle/>
                    <a:p>
                      <a:pPr algn="l" fontAlgn="b"/>
                      <a:r>
                        <a:rPr lang="en-US" sz="1600" u="none" strike="noStrike" dirty="0">
                          <a:solidFill>
                            <a:srgbClr val="444444"/>
                          </a:solidFill>
                          <a:effectLst/>
                        </a:rPr>
                        <a:t>Belgium</a:t>
                      </a:r>
                      <a:endParaRPr lang="en-US" sz="1600" b="0" i="0" u="none" strike="noStrike" dirty="0">
                        <a:solidFill>
                          <a:srgbClr val="444444"/>
                        </a:solidFill>
                        <a:effectLst/>
                        <a:latin typeface="Calibri" charset="0"/>
                      </a:endParaRPr>
                    </a:p>
                  </a:txBody>
                  <a:tcPr marL="6279" marR="6279" marT="6279" marB="0" anchor="b">
                    <a:noFill/>
                  </a:tcPr>
                </a:tc>
                <a:tc>
                  <a:txBody>
                    <a:bodyPr/>
                    <a:lstStyle/>
                    <a:p>
                      <a:pPr algn="r" fontAlgn="b"/>
                      <a:r>
                        <a:rPr lang="en-US" sz="1600" u="none" strike="noStrike" dirty="0">
                          <a:solidFill>
                            <a:srgbClr val="444444"/>
                          </a:solidFill>
                          <a:effectLst/>
                        </a:rPr>
                        <a:t>3</a:t>
                      </a:r>
                      <a:endParaRPr lang="en-US" sz="1600" b="0" i="0" u="none" strike="noStrike" dirty="0">
                        <a:solidFill>
                          <a:srgbClr val="444444"/>
                        </a:solidFill>
                        <a:effectLst/>
                        <a:latin typeface="Calibri" charset="0"/>
                      </a:endParaRPr>
                    </a:p>
                  </a:txBody>
                  <a:tcPr marL="6279" marR="6279" marT="6279" marB="0" anchor="b">
                    <a:noFill/>
                  </a:tcPr>
                </a:tc>
              </a:tr>
              <a:tr h="267711">
                <a:tc>
                  <a:txBody>
                    <a:bodyPr/>
                    <a:lstStyle/>
                    <a:p>
                      <a:pPr algn="l" fontAlgn="b"/>
                      <a:r>
                        <a:rPr lang="en-US" sz="1600" u="none" strike="noStrike" dirty="0">
                          <a:solidFill>
                            <a:srgbClr val="444444"/>
                          </a:solidFill>
                          <a:effectLst/>
                        </a:rPr>
                        <a:t>Jordan</a:t>
                      </a:r>
                      <a:endParaRPr lang="en-US" sz="1600" b="0" i="0" u="none" strike="noStrike" dirty="0">
                        <a:solidFill>
                          <a:srgbClr val="444444"/>
                        </a:solidFill>
                        <a:effectLst/>
                        <a:latin typeface="Calibri" charset="0"/>
                      </a:endParaRPr>
                    </a:p>
                  </a:txBody>
                  <a:tcPr marL="6279" marR="6279" marT="6279" marB="0" anchor="b">
                    <a:noFill/>
                  </a:tcPr>
                </a:tc>
                <a:tc>
                  <a:txBody>
                    <a:bodyPr/>
                    <a:lstStyle/>
                    <a:p>
                      <a:pPr algn="r" fontAlgn="b"/>
                      <a:r>
                        <a:rPr lang="en-US" sz="1600" u="none" strike="noStrike" dirty="0">
                          <a:solidFill>
                            <a:srgbClr val="444444"/>
                          </a:solidFill>
                          <a:effectLst/>
                        </a:rPr>
                        <a:t>3</a:t>
                      </a:r>
                      <a:endParaRPr lang="en-US" sz="1600" b="0" i="0" u="none" strike="noStrike" dirty="0">
                        <a:solidFill>
                          <a:srgbClr val="444444"/>
                        </a:solidFill>
                        <a:effectLst/>
                        <a:latin typeface="Calibri" charset="0"/>
                      </a:endParaRPr>
                    </a:p>
                  </a:txBody>
                  <a:tcPr marL="6279" marR="6279" marT="6279" marB="0" anchor="b">
                    <a:noFill/>
                  </a:tcPr>
                </a:tc>
              </a:tr>
              <a:tr h="267711">
                <a:tc>
                  <a:txBody>
                    <a:bodyPr/>
                    <a:lstStyle/>
                    <a:p>
                      <a:pPr algn="l" fontAlgn="b"/>
                      <a:r>
                        <a:rPr lang="en-US" sz="1600" u="none" strike="noStrike" dirty="0">
                          <a:solidFill>
                            <a:srgbClr val="444444"/>
                          </a:solidFill>
                          <a:effectLst/>
                        </a:rPr>
                        <a:t>Turkey</a:t>
                      </a:r>
                      <a:endParaRPr lang="en-US" sz="1600" b="0" i="0" u="none" strike="noStrike" dirty="0">
                        <a:solidFill>
                          <a:srgbClr val="444444"/>
                        </a:solidFill>
                        <a:effectLst/>
                        <a:latin typeface="Calibri" charset="0"/>
                      </a:endParaRPr>
                    </a:p>
                  </a:txBody>
                  <a:tcPr marL="6279" marR="6279" marT="6279" marB="0" anchor="b">
                    <a:noFill/>
                  </a:tcPr>
                </a:tc>
                <a:tc>
                  <a:txBody>
                    <a:bodyPr/>
                    <a:lstStyle/>
                    <a:p>
                      <a:pPr algn="r" fontAlgn="b"/>
                      <a:r>
                        <a:rPr lang="en-US" sz="1600" u="none" strike="noStrike" dirty="0">
                          <a:solidFill>
                            <a:srgbClr val="444444"/>
                          </a:solidFill>
                          <a:effectLst/>
                        </a:rPr>
                        <a:t>3</a:t>
                      </a:r>
                      <a:endParaRPr lang="en-US" sz="1600" b="0" i="0" u="none" strike="noStrike" dirty="0">
                        <a:solidFill>
                          <a:srgbClr val="444444"/>
                        </a:solidFill>
                        <a:effectLst/>
                        <a:latin typeface="Calibri" charset="0"/>
                      </a:endParaRPr>
                    </a:p>
                  </a:txBody>
                  <a:tcPr marL="6279" marR="6279" marT="6279" marB="0" anchor="b">
                    <a:noFill/>
                  </a:tcPr>
                </a:tc>
              </a:tr>
              <a:tr h="267711">
                <a:tc>
                  <a:txBody>
                    <a:bodyPr/>
                    <a:lstStyle/>
                    <a:p>
                      <a:pPr algn="l" fontAlgn="b"/>
                      <a:r>
                        <a:rPr lang="en-US" sz="1600" u="none" strike="noStrike">
                          <a:solidFill>
                            <a:srgbClr val="444444"/>
                          </a:solidFill>
                          <a:effectLst/>
                        </a:rPr>
                        <a:t>Ukraine</a:t>
                      </a:r>
                      <a:endParaRPr lang="en-US" sz="1600" b="0" i="0" u="none" strike="noStrike">
                        <a:solidFill>
                          <a:srgbClr val="444444"/>
                        </a:solidFill>
                        <a:effectLst/>
                        <a:latin typeface="Calibri" charset="0"/>
                      </a:endParaRPr>
                    </a:p>
                  </a:txBody>
                  <a:tcPr marL="6279" marR="6279" marT="6279" marB="0" anchor="b">
                    <a:noFill/>
                  </a:tcPr>
                </a:tc>
                <a:tc>
                  <a:txBody>
                    <a:bodyPr/>
                    <a:lstStyle/>
                    <a:p>
                      <a:pPr algn="r" fontAlgn="b"/>
                      <a:r>
                        <a:rPr lang="en-US" sz="1600" u="none" strike="noStrike" dirty="0">
                          <a:solidFill>
                            <a:srgbClr val="444444"/>
                          </a:solidFill>
                          <a:effectLst/>
                        </a:rPr>
                        <a:t>3</a:t>
                      </a:r>
                      <a:endParaRPr lang="en-US" sz="1600" b="0" i="0" u="none" strike="noStrike" dirty="0">
                        <a:solidFill>
                          <a:srgbClr val="444444"/>
                        </a:solidFill>
                        <a:effectLst/>
                        <a:latin typeface="Calibri" charset="0"/>
                      </a:endParaRPr>
                    </a:p>
                  </a:txBody>
                  <a:tcPr marL="6279" marR="6279" marT="6279" marB="0" anchor="b">
                    <a:noFill/>
                  </a:tcPr>
                </a:tc>
              </a:tr>
              <a:tr h="267711">
                <a:tc>
                  <a:txBody>
                    <a:bodyPr/>
                    <a:lstStyle/>
                    <a:p>
                      <a:pPr algn="l" fontAlgn="b"/>
                      <a:r>
                        <a:rPr lang="en-US" sz="1600" u="none" strike="noStrike">
                          <a:solidFill>
                            <a:srgbClr val="444444"/>
                          </a:solidFill>
                          <a:effectLst/>
                        </a:rPr>
                        <a:t>India</a:t>
                      </a:r>
                      <a:endParaRPr lang="en-US" sz="1600" b="0" i="0" u="none" strike="noStrike">
                        <a:solidFill>
                          <a:srgbClr val="444444"/>
                        </a:solidFill>
                        <a:effectLst/>
                        <a:latin typeface="Calibri" charset="0"/>
                      </a:endParaRPr>
                    </a:p>
                  </a:txBody>
                  <a:tcPr marL="6279" marR="6279" marT="6279" marB="0" anchor="b">
                    <a:noFill/>
                  </a:tcPr>
                </a:tc>
                <a:tc>
                  <a:txBody>
                    <a:bodyPr/>
                    <a:lstStyle/>
                    <a:p>
                      <a:pPr algn="r" fontAlgn="b"/>
                      <a:r>
                        <a:rPr lang="is-IS" sz="1600" u="none" strike="noStrike" dirty="0">
                          <a:solidFill>
                            <a:srgbClr val="444444"/>
                          </a:solidFill>
                          <a:effectLst/>
                        </a:rPr>
                        <a:t>2</a:t>
                      </a:r>
                      <a:endParaRPr lang="is-IS" sz="1600" b="0" i="0" u="none" strike="noStrike" dirty="0">
                        <a:solidFill>
                          <a:srgbClr val="444444"/>
                        </a:solidFill>
                        <a:effectLst/>
                        <a:latin typeface="Calibri" charset="0"/>
                      </a:endParaRPr>
                    </a:p>
                  </a:txBody>
                  <a:tcPr marL="6279" marR="6279" marT="6279" marB="0" anchor="b">
                    <a:noFill/>
                  </a:tcPr>
                </a:tc>
              </a:tr>
              <a:tr h="267711">
                <a:tc>
                  <a:txBody>
                    <a:bodyPr/>
                    <a:lstStyle/>
                    <a:p>
                      <a:pPr algn="l" fontAlgn="b"/>
                      <a:r>
                        <a:rPr lang="en-US" sz="1600" u="none" strike="noStrike">
                          <a:solidFill>
                            <a:srgbClr val="444444"/>
                          </a:solidFill>
                          <a:effectLst/>
                        </a:rPr>
                        <a:t>Iran</a:t>
                      </a:r>
                      <a:endParaRPr lang="en-US" sz="1600" b="0" i="0" u="none" strike="noStrike">
                        <a:solidFill>
                          <a:srgbClr val="444444"/>
                        </a:solidFill>
                        <a:effectLst/>
                        <a:latin typeface="Calibri" charset="0"/>
                      </a:endParaRPr>
                    </a:p>
                  </a:txBody>
                  <a:tcPr marL="6279" marR="6279" marT="6279" marB="0" anchor="b">
                    <a:noFill/>
                  </a:tcPr>
                </a:tc>
                <a:tc>
                  <a:txBody>
                    <a:bodyPr/>
                    <a:lstStyle/>
                    <a:p>
                      <a:pPr algn="r" fontAlgn="b"/>
                      <a:r>
                        <a:rPr lang="is-IS" sz="1600" u="none" strike="noStrike" dirty="0">
                          <a:solidFill>
                            <a:srgbClr val="444444"/>
                          </a:solidFill>
                          <a:effectLst/>
                        </a:rPr>
                        <a:t>2</a:t>
                      </a:r>
                      <a:endParaRPr lang="is-IS" sz="1600" b="0" i="0" u="none" strike="noStrike" dirty="0">
                        <a:solidFill>
                          <a:srgbClr val="444444"/>
                        </a:solidFill>
                        <a:effectLst/>
                        <a:latin typeface="Calibri" charset="0"/>
                      </a:endParaRPr>
                    </a:p>
                  </a:txBody>
                  <a:tcPr marL="6279" marR="6279" marT="6279" marB="0" anchor="b">
                    <a:noFill/>
                  </a:tcPr>
                </a:tc>
              </a:tr>
              <a:tr h="267711">
                <a:tc>
                  <a:txBody>
                    <a:bodyPr/>
                    <a:lstStyle/>
                    <a:p>
                      <a:pPr algn="l" fontAlgn="b"/>
                      <a:r>
                        <a:rPr lang="en-US" sz="1600" u="none" strike="noStrike">
                          <a:solidFill>
                            <a:srgbClr val="444444"/>
                          </a:solidFill>
                          <a:effectLst/>
                        </a:rPr>
                        <a:t>The Republic of Belarus</a:t>
                      </a:r>
                      <a:endParaRPr lang="en-US" sz="1600" b="0" i="0" u="none" strike="noStrike">
                        <a:solidFill>
                          <a:srgbClr val="444444"/>
                        </a:solidFill>
                        <a:effectLst/>
                        <a:latin typeface="Calibri" charset="0"/>
                      </a:endParaRPr>
                    </a:p>
                  </a:txBody>
                  <a:tcPr marL="6279" marR="6279" marT="6279" marB="0" anchor="b">
                    <a:noFill/>
                  </a:tcPr>
                </a:tc>
                <a:tc>
                  <a:txBody>
                    <a:bodyPr/>
                    <a:lstStyle/>
                    <a:p>
                      <a:pPr algn="r" fontAlgn="b"/>
                      <a:r>
                        <a:rPr lang="is-IS" sz="1600" u="none" strike="noStrike" dirty="0">
                          <a:solidFill>
                            <a:srgbClr val="444444"/>
                          </a:solidFill>
                          <a:effectLst/>
                        </a:rPr>
                        <a:t>2</a:t>
                      </a:r>
                      <a:endParaRPr lang="is-IS" sz="1600" b="0" i="0" u="none" strike="noStrike" dirty="0">
                        <a:solidFill>
                          <a:srgbClr val="444444"/>
                        </a:solidFill>
                        <a:effectLst/>
                        <a:latin typeface="Calibri" charset="0"/>
                      </a:endParaRPr>
                    </a:p>
                  </a:txBody>
                  <a:tcPr marL="6279" marR="6279" marT="6279" marB="0" anchor="b">
                    <a:noFill/>
                  </a:tcPr>
                </a:tc>
              </a:tr>
              <a:tr h="267711">
                <a:tc>
                  <a:txBody>
                    <a:bodyPr/>
                    <a:lstStyle/>
                    <a:p>
                      <a:pPr algn="l" fontAlgn="b"/>
                      <a:r>
                        <a:rPr lang="en-US" sz="1600" u="none" strike="noStrike">
                          <a:solidFill>
                            <a:srgbClr val="444444"/>
                          </a:solidFill>
                          <a:effectLst/>
                        </a:rPr>
                        <a:t>Brazil</a:t>
                      </a:r>
                      <a:endParaRPr lang="en-US" sz="1600" b="0" i="0" u="none" strike="noStrike">
                        <a:solidFill>
                          <a:srgbClr val="444444"/>
                        </a:solidFill>
                        <a:effectLst/>
                        <a:latin typeface="Calibri" charset="0"/>
                      </a:endParaRPr>
                    </a:p>
                  </a:txBody>
                  <a:tcPr marL="6279" marR="6279" marT="6279" marB="0" anchor="b">
                    <a:noFill/>
                  </a:tcPr>
                </a:tc>
                <a:tc>
                  <a:txBody>
                    <a:bodyPr/>
                    <a:lstStyle/>
                    <a:p>
                      <a:pPr algn="r" fontAlgn="b"/>
                      <a:r>
                        <a:rPr lang="en-US" sz="1600" u="none" strike="noStrike" dirty="0">
                          <a:solidFill>
                            <a:srgbClr val="444444"/>
                          </a:solidFill>
                          <a:effectLst/>
                        </a:rPr>
                        <a:t>1</a:t>
                      </a:r>
                      <a:endParaRPr lang="en-US" sz="1600" b="0" i="0" u="none" strike="noStrike" dirty="0">
                        <a:solidFill>
                          <a:srgbClr val="444444"/>
                        </a:solidFill>
                        <a:effectLst/>
                        <a:latin typeface="Calibri" charset="0"/>
                      </a:endParaRPr>
                    </a:p>
                  </a:txBody>
                  <a:tcPr marL="6279" marR="6279" marT="6279" marB="0" anchor="b">
                    <a:noFill/>
                  </a:tcPr>
                </a:tc>
              </a:tr>
              <a:tr h="267711">
                <a:tc>
                  <a:txBody>
                    <a:bodyPr/>
                    <a:lstStyle/>
                    <a:p>
                      <a:pPr algn="l" fontAlgn="b"/>
                      <a:r>
                        <a:rPr lang="en-US" sz="1600" u="none" strike="noStrike">
                          <a:solidFill>
                            <a:srgbClr val="444444"/>
                          </a:solidFill>
                          <a:effectLst/>
                        </a:rPr>
                        <a:t>Czech Republic</a:t>
                      </a:r>
                      <a:endParaRPr lang="en-US" sz="1600" b="0" i="0" u="none" strike="noStrike">
                        <a:solidFill>
                          <a:srgbClr val="444444"/>
                        </a:solidFill>
                        <a:effectLst/>
                        <a:latin typeface="Calibri" charset="0"/>
                      </a:endParaRPr>
                    </a:p>
                  </a:txBody>
                  <a:tcPr marL="6279" marR="6279" marT="6279" marB="0" anchor="b">
                    <a:noFill/>
                  </a:tcPr>
                </a:tc>
                <a:tc>
                  <a:txBody>
                    <a:bodyPr/>
                    <a:lstStyle/>
                    <a:p>
                      <a:pPr algn="r" fontAlgn="b"/>
                      <a:r>
                        <a:rPr lang="en-US" sz="1600" u="none" strike="noStrike" dirty="0">
                          <a:solidFill>
                            <a:srgbClr val="444444"/>
                          </a:solidFill>
                          <a:effectLst/>
                        </a:rPr>
                        <a:t>1</a:t>
                      </a:r>
                      <a:endParaRPr lang="en-US" sz="1600" b="0" i="0" u="none" strike="noStrike" dirty="0">
                        <a:solidFill>
                          <a:srgbClr val="444444"/>
                        </a:solidFill>
                        <a:effectLst/>
                        <a:latin typeface="Calibri" charset="0"/>
                      </a:endParaRPr>
                    </a:p>
                  </a:txBody>
                  <a:tcPr marL="6279" marR="6279" marT="6279" marB="0" anchor="b">
                    <a:noFill/>
                  </a:tcPr>
                </a:tc>
              </a:tr>
              <a:tr h="267711">
                <a:tc>
                  <a:txBody>
                    <a:bodyPr/>
                    <a:lstStyle/>
                    <a:p>
                      <a:pPr algn="l" fontAlgn="b"/>
                      <a:r>
                        <a:rPr lang="en-US" sz="1600" u="none" strike="noStrike">
                          <a:solidFill>
                            <a:srgbClr val="444444"/>
                          </a:solidFill>
                          <a:effectLst/>
                        </a:rPr>
                        <a:t>Mexico</a:t>
                      </a:r>
                      <a:endParaRPr lang="en-US" sz="1600" b="0" i="0" u="none" strike="noStrike">
                        <a:solidFill>
                          <a:srgbClr val="444444"/>
                        </a:solidFill>
                        <a:effectLst/>
                        <a:latin typeface="Calibri" charset="0"/>
                      </a:endParaRPr>
                    </a:p>
                  </a:txBody>
                  <a:tcPr marL="6279" marR="6279" marT="6279" marB="0" anchor="b">
                    <a:noFill/>
                  </a:tcPr>
                </a:tc>
                <a:tc>
                  <a:txBody>
                    <a:bodyPr/>
                    <a:lstStyle/>
                    <a:p>
                      <a:pPr algn="r" fontAlgn="b"/>
                      <a:r>
                        <a:rPr lang="en-US" sz="1600" u="none" strike="noStrike" dirty="0">
                          <a:solidFill>
                            <a:srgbClr val="444444"/>
                          </a:solidFill>
                          <a:effectLst/>
                        </a:rPr>
                        <a:t>1</a:t>
                      </a:r>
                      <a:endParaRPr lang="en-US" sz="1600" b="0" i="0" u="none" strike="noStrike" dirty="0">
                        <a:solidFill>
                          <a:srgbClr val="444444"/>
                        </a:solidFill>
                        <a:effectLst/>
                        <a:latin typeface="Calibri" charset="0"/>
                      </a:endParaRPr>
                    </a:p>
                  </a:txBody>
                  <a:tcPr marL="6279" marR="6279" marT="6279" marB="0" anchor="b">
                    <a:noFill/>
                  </a:tcPr>
                </a:tc>
              </a:tr>
            </a:tbl>
          </a:graphicData>
        </a:graphic>
      </p:graphicFrame>
    </p:spTree>
    <p:extLst>
      <p:ext uri="{BB962C8B-B14F-4D97-AF65-F5344CB8AC3E}">
        <p14:creationId xmlns:p14="http://schemas.microsoft.com/office/powerpoint/2010/main" val="864530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solidFill>
                  <a:srgbClr val="444444"/>
                </a:solidFill>
              </a:rPr>
              <a:t>JACoW</a:t>
            </a:r>
            <a:r>
              <a:rPr lang="sv-SE" dirty="0" smtClean="0">
                <a:solidFill>
                  <a:srgbClr val="444444"/>
                </a:solidFill>
              </a:rPr>
              <a:t> </a:t>
            </a:r>
            <a:r>
              <a:rPr lang="sv-SE" dirty="0" err="1" smtClean="0">
                <a:solidFill>
                  <a:srgbClr val="444444"/>
                </a:solidFill>
              </a:rPr>
              <a:t>Statistics</a:t>
            </a:r>
            <a:endParaRPr lang="sv-SE" dirty="0">
              <a:solidFill>
                <a:srgbClr val="444444"/>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639265"/>
            <a:ext cx="9143999" cy="2986887"/>
          </a:xfrm>
        </p:spPr>
      </p:pic>
    </p:spTree>
    <p:extLst>
      <p:ext uri="{BB962C8B-B14F-4D97-AF65-F5344CB8AC3E}">
        <p14:creationId xmlns:p14="http://schemas.microsoft.com/office/powerpoint/2010/main" val="1274038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solidFill>
                  <a:srgbClr val="444444"/>
                </a:solidFill>
              </a:rPr>
              <a:t>JACoW</a:t>
            </a:r>
            <a:r>
              <a:rPr lang="sv-SE" dirty="0" smtClean="0">
                <a:solidFill>
                  <a:srgbClr val="444444"/>
                </a:solidFill>
              </a:rPr>
              <a:t> </a:t>
            </a:r>
            <a:r>
              <a:rPr lang="sv-SE" dirty="0" err="1" smtClean="0">
                <a:solidFill>
                  <a:srgbClr val="444444"/>
                </a:solidFill>
              </a:rPr>
              <a:t>Statistics</a:t>
            </a:r>
            <a:endParaRPr lang="sv-SE" dirty="0">
              <a:solidFill>
                <a:srgbClr val="444444"/>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536" y="2202873"/>
            <a:ext cx="8736927" cy="1898072"/>
          </a:xfrm>
          <a:prstGeom prst="rect">
            <a:avLst/>
          </a:prstGeom>
        </p:spPr>
      </p:pic>
    </p:spTree>
    <p:extLst>
      <p:ext uri="{BB962C8B-B14F-4D97-AF65-F5344CB8AC3E}">
        <p14:creationId xmlns:p14="http://schemas.microsoft.com/office/powerpoint/2010/main" val="490948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rgbClr val="444444"/>
                </a:solidFill>
              </a:rPr>
              <a:t>Grant Students</a:t>
            </a:r>
            <a:endParaRPr lang="sv-SE" dirty="0">
              <a:solidFill>
                <a:srgbClr val="444444"/>
              </a:solidFill>
            </a:endParaRPr>
          </a:p>
        </p:txBody>
      </p:sp>
      <p:sp>
        <p:nvSpPr>
          <p:cNvPr id="3" name="Platshållare för innehåll 2"/>
          <p:cNvSpPr>
            <a:spLocks noGrp="1"/>
          </p:cNvSpPr>
          <p:nvPr>
            <p:ph idx="1"/>
          </p:nvPr>
        </p:nvSpPr>
        <p:spPr/>
        <p:txBody>
          <a:bodyPr>
            <a:normAutofit lnSpcReduction="10000"/>
          </a:bodyPr>
          <a:lstStyle/>
          <a:p>
            <a:r>
              <a:rPr lang="sv-SE" dirty="0" smtClean="0">
                <a:solidFill>
                  <a:srgbClr val="444444"/>
                </a:solidFill>
              </a:rPr>
              <a:t>97 grant students (</a:t>
            </a:r>
            <a:r>
              <a:rPr lang="sv-SE" dirty="0" err="1" smtClean="0">
                <a:solidFill>
                  <a:srgbClr val="444444"/>
                </a:solidFill>
              </a:rPr>
              <a:t>out</a:t>
            </a:r>
            <a:r>
              <a:rPr lang="sv-SE" dirty="0" smtClean="0">
                <a:solidFill>
                  <a:srgbClr val="444444"/>
                </a:solidFill>
              </a:rPr>
              <a:t> </a:t>
            </a:r>
            <a:r>
              <a:rPr lang="sv-SE" dirty="0" err="1" smtClean="0">
                <a:solidFill>
                  <a:srgbClr val="444444"/>
                </a:solidFill>
              </a:rPr>
              <a:t>of</a:t>
            </a:r>
            <a:r>
              <a:rPr lang="sv-SE" dirty="0" smtClean="0">
                <a:solidFill>
                  <a:srgbClr val="444444"/>
                </a:solidFill>
              </a:rPr>
              <a:t> 203 </a:t>
            </a:r>
            <a:r>
              <a:rPr lang="sv-SE" dirty="0" err="1" smtClean="0">
                <a:solidFill>
                  <a:srgbClr val="444444"/>
                </a:solidFill>
              </a:rPr>
              <a:t>applications</a:t>
            </a:r>
            <a:r>
              <a:rPr lang="sv-SE" dirty="0" smtClean="0">
                <a:solidFill>
                  <a:srgbClr val="444444"/>
                </a:solidFill>
              </a:rPr>
              <a:t>)</a:t>
            </a:r>
          </a:p>
          <a:p>
            <a:endParaRPr lang="sv-SE" dirty="0" smtClean="0">
              <a:solidFill>
                <a:srgbClr val="444444"/>
              </a:solidFill>
            </a:endParaRPr>
          </a:p>
          <a:p>
            <a:r>
              <a:rPr lang="sv-SE" dirty="0">
                <a:solidFill>
                  <a:srgbClr val="444444"/>
                </a:solidFill>
              </a:rPr>
              <a:t>41 </a:t>
            </a:r>
            <a:r>
              <a:rPr lang="sv-SE" dirty="0" err="1">
                <a:solidFill>
                  <a:srgbClr val="444444"/>
                </a:solidFill>
              </a:rPr>
              <a:t>Asian</a:t>
            </a:r>
            <a:endParaRPr lang="sv-SE" dirty="0">
              <a:solidFill>
                <a:srgbClr val="444444"/>
              </a:solidFill>
            </a:endParaRPr>
          </a:p>
          <a:p>
            <a:r>
              <a:rPr lang="sv-SE" dirty="0">
                <a:solidFill>
                  <a:srgbClr val="444444"/>
                </a:solidFill>
              </a:rPr>
              <a:t>42 </a:t>
            </a:r>
            <a:r>
              <a:rPr lang="sv-SE" dirty="0" err="1">
                <a:solidFill>
                  <a:srgbClr val="444444"/>
                </a:solidFill>
              </a:rPr>
              <a:t>European</a:t>
            </a:r>
            <a:endParaRPr lang="sv-SE" dirty="0">
              <a:solidFill>
                <a:srgbClr val="444444"/>
              </a:solidFill>
            </a:endParaRPr>
          </a:p>
          <a:p>
            <a:r>
              <a:rPr lang="sv-SE" dirty="0">
                <a:solidFill>
                  <a:srgbClr val="444444"/>
                </a:solidFill>
              </a:rPr>
              <a:t>14 </a:t>
            </a:r>
            <a:r>
              <a:rPr lang="sv-SE" dirty="0" err="1">
                <a:solidFill>
                  <a:srgbClr val="444444"/>
                </a:solidFill>
              </a:rPr>
              <a:t>American</a:t>
            </a:r>
            <a:endParaRPr lang="sv-SE" dirty="0">
              <a:solidFill>
                <a:srgbClr val="444444"/>
              </a:solidFill>
            </a:endParaRPr>
          </a:p>
          <a:p>
            <a:endParaRPr lang="sv-SE" dirty="0">
              <a:solidFill>
                <a:srgbClr val="444444"/>
              </a:solidFill>
            </a:endParaRPr>
          </a:p>
          <a:p>
            <a:r>
              <a:rPr lang="sv-SE" dirty="0" smtClean="0">
                <a:solidFill>
                  <a:srgbClr val="444444"/>
                </a:solidFill>
              </a:rPr>
              <a:t> 1 student from Iran not </a:t>
            </a:r>
            <a:r>
              <a:rPr lang="sv-SE" dirty="0" err="1" smtClean="0">
                <a:solidFill>
                  <a:srgbClr val="444444"/>
                </a:solidFill>
              </a:rPr>
              <a:t>attending</a:t>
            </a:r>
            <a:r>
              <a:rPr lang="sv-SE" dirty="0" smtClean="0">
                <a:solidFill>
                  <a:srgbClr val="444444"/>
                </a:solidFill>
              </a:rPr>
              <a:t> </a:t>
            </a:r>
            <a:r>
              <a:rPr lang="sv-SE" dirty="0" err="1" smtClean="0">
                <a:solidFill>
                  <a:srgbClr val="444444"/>
                </a:solidFill>
              </a:rPr>
              <a:t>because</a:t>
            </a:r>
            <a:r>
              <a:rPr lang="sv-SE" dirty="0" smtClean="0">
                <a:solidFill>
                  <a:srgbClr val="444444"/>
                </a:solidFill>
              </a:rPr>
              <a:t> </a:t>
            </a:r>
            <a:r>
              <a:rPr lang="sv-SE" dirty="0" err="1" smtClean="0">
                <a:solidFill>
                  <a:srgbClr val="444444"/>
                </a:solidFill>
              </a:rPr>
              <a:t>of</a:t>
            </a:r>
            <a:r>
              <a:rPr lang="sv-SE" dirty="0" smtClean="0">
                <a:solidFill>
                  <a:srgbClr val="444444"/>
                </a:solidFill>
              </a:rPr>
              <a:t> visa </a:t>
            </a:r>
            <a:r>
              <a:rPr lang="sv-SE" dirty="0" err="1" smtClean="0">
                <a:solidFill>
                  <a:srgbClr val="444444"/>
                </a:solidFill>
              </a:rPr>
              <a:t>delay</a:t>
            </a:r>
            <a:endParaRPr lang="sv-SE" dirty="0">
              <a:solidFill>
                <a:srgbClr val="444444"/>
              </a:solidFill>
            </a:endParaRPr>
          </a:p>
          <a:p>
            <a:r>
              <a:rPr lang="sv-SE" dirty="0" smtClean="0">
                <a:solidFill>
                  <a:srgbClr val="444444"/>
                </a:solidFill>
              </a:rPr>
              <a:t>124 posters at Student Poster Session</a:t>
            </a:r>
            <a:endParaRPr lang="sv-SE" dirty="0">
              <a:solidFill>
                <a:srgbClr val="444444"/>
              </a:solidFill>
            </a:endParaRPr>
          </a:p>
        </p:txBody>
      </p:sp>
    </p:spTree>
    <p:extLst>
      <p:ext uri="{BB962C8B-B14F-4D97-AF65-F5344CB8AC3E}">
        <p14:creationId xmlns:p14="http://schemas.microsoft.com/office/powerpoint/2010/main" val="7880282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44444"/>
                </a:solidFill>
              </a:rPr>
              <a:t>Industry Exhibition</a:t>
            </a:r>
            <a:endParaRPr lang="en-US" dirty="0">
              <a:solidFill>
                <a:srgbClr val="444444"/>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444444"/>
                </a:solidFill>
              </a:rPr>
              <a:t>Single Booths: 68 + 16 (for Swedish Delegation)</a:t>
            </a:r>
          </a:p>
          <a:p>
            <a:r>
              <a:rPr lang="en-US" dirty="0" smtClean="0">
                <a:solidFill>
                  <a:srgbClr val="444444"/>
                </a:solidFill>
              </a:rPr>
              <a:t>Double Booths: 17</a:t>
            </a:r>
          </a:p>
          <a:p>
            <a:r>
              <a:rPr lang="en-US" dirty="0" smtClean="0">
                <a:solidFill>
                  <a:srgbClr val="444444"/>
                </a:solidFill>
              </a:rPr>
              <a:t>Islands/Delegations: </a:t>
            </a:r>
          </a:p>
          <a:p>
            <a:pPr lvl="1"/>
            <a:r>
              <a:rPr lang="en-US" dirty="0" smtClean="0">
                <a:solidFill>
                  <a:srgbClr val="444444"/>
                </a:solidFill>
              </a:rPr>
              <a:t>Dutch</a:t>
            </a:r>
          </a:p>
          <a:p>
            <a:pPr lvl="1"/>
            <a:r>
              <a:rPr lang="en-US" dirty="0" smtClean="0">
                <a:solidFill>
                  <a:srgbClr val="444444"/>
                </a:solidFill>
              </a:rPr>
              <a:t>Danish</a:t>
            </a:r>
          </a:p>
          <a:p>
            <a:pPr lvl="1"/>
            <a:r>
              <a:rPr lang="en-US" dirty="0" smtClean="0">
                <a:solidFill>
                  <a:srgbClr val="444444"/>
                </a:solidFill>
              </a:rPr>
              <a:t>Swedish</a:t>
            </a:r>
          </a:p>
          <a:p>
            <a:pPr lvl="1"/>
            <a:r>
              <a:rPr lang="en-US" dirty="0" smtClean="0">
                <a:solidFill>
                  <a:srgbClr val="444444"/>
                </a:solidFill>
              </a:rPr>
              <a:t>Spanish</a:t>
            </a:r>
          </a:p>
          <a:p>
            <a:pPr lvl="1"/>
            <a:endParaRPr lang="en-US" dirty="0" smtClean="0">
              <a:solidFill>
                <a:srgbClr val="444444"/>
              </a:solidFill>
            </a:endParaRPr>
          </a:p>
          <a:p>
            <a:r>
              <a:rPr lang="en-US" dirty="0" smtClean="0">
                <a:solidFill>
                  <a:srgbClr val="444444"/>
                </a:solidFill>
              </a:rPr>
              <a:t>TOTAL: 115 Companies from 16 countries</a:t>
            </a:r>
          </a:p>
          <a:p>
            <a:r>
              <a:rPr lang="en-US" dirty="0" smtClean="0">
                <a:solidFill>
                  <a:srgbClr val="444444"/>
                </a:solidFill>
              </a:rPr>
              <a:t>Booth Sales: 580 000 EUR</a:t>
            </a:r>
          </a:p>
          <a:p>
            <a:endParaRPr lang="en-US" dirty="0">
              <a:solidFill>
                <a:srgbClr val="444444"/>
              </a:solidFill>
            </a:endParaRPr>
          </a:p>
          <a:p>
            <a:r>
              <a:rPr lang="en-US" dirty="0" smtClean="0">
                <a:solidFill>
                  <a:srgbClr val="444444"/>
                </a:solidFill>
              </a:rPr>
              <a:t>9 desk spaces for Learned Societies, IPAC’18 etc. </a:t>
            </a:r>
            <a:endParaRPr lang="en-US" dirty="0">
              <a:solidFill>
                <a:srgbClr val="444444"/>
              </a:solidFill>
            </a:endParaRPr>
          </a:p>
        </p:txBody>
      </p:sp>
    </p:spTree>
    <p:extLst>
      <p:ext uri="{BB962C8B-B14F-4D97-AF65-F5344CB8AC3E}">
        <p14:creationId xmlns:p14="http://schemas.microsoft.com/office/powerpoint/2010/main" val="715641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6858001"/>
          </a:xfrm>
        </p:spPr>
      </p:pic>
    </p:spTree>
    <p:extLst>
      <p:ext uri="{BB962C8B-B14F-4D97-AF65-F5344CB8AC3E}">
        <p14:creationId xmlns:p14="http://schemas.microsoft.com/office/powerpoint/2010/main" val="715641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44444"/>
                </a:solidFill>
              </a:rPr>
              <a:t>Industry Exhibition Layout</a:t>
            </a:r>
            <a:endParaRPr lang="en-US" dirty="0">
              <a:solidFill>
                <a:srgbClr val="444444"/>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18" y="1261256"/>
            <a:ext cx="9676435" cy="5712491"/>
          </a:xfrm>
          <a:prstGeom prst="rect">
            <a:avLst/>
          </a:prstGeom>
        </p:spPr>
      </p:pic>
    </p:spTree>
    <p:extLst>
      <p:ext uri="{BB962C8B-B14F-4D97-AF65-F5344CB8AC3E}">
        <p14:creationId xmlns:p14="http://schemas.microsoft.com/office/powerpoint/2010/main" val="1517381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BE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444444"/>
                </a:solidFill>
              </a:rPr>
              <a:t>Sponsoring</a:t>
            </a:r>
            <a:endParaRPr lang="en-US" dirty="0">
              <a:solidFill>
                <a:srgbClr val="444444"/>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618382220"/>
              </p:ext>
            </p:extLst>
          </p:nvPr>
        </p:nvGraphicFramePr>
        <p:xfrm>
          <a:off x="1029368" y="1690690"/>
          <a:ext cx="8114632" cy="4632960"/>
        </p:xfrm>
        <a:graphic>
          <a:graphicData uri="http://schemas.openxmlformats.org/drawingml/2006/table">
            <a:tbl>
              <a:tblPr>
                <a:tableStyleId>{5C22544A-7EE6-4342-B048-85BDC9FD1C3A}</a:tableStyleId>
              </a:tblPr>
              <a:tblGrid>
                <a:gridCol w="3608351"/>
                <a:gridCol w="4506281"/>
              </a:tblGrid>
              <a:tr h="284480">
                <a:tc>
                  <a:txBody>
                    <a:bodyPr/>
                    <a:lstStyle/>
                    <a:p>
                      <a:pPr algn="l" fontAlgn="b"/>
                      <a:r>
                        <a:rPr lang="en-US" sz="1900" u="none" strike="noStrike" dirty="0" err="1">
                          <a:effectLst/>
                        </a:rPr>
                        <a:t>Ampegon</a:t>
                      </a:r>
                      <a:r>
                        <a:rPr lang="en-US" sz="1900" u="none" strike="noStrike" dirty="0">
                          <a:effectLst/>
                        </a:rPr>
                        <a:t> </a:t>
                      </a:r>
                      <a:endParaRPr lang="en-US" sz="1900" b="0" i="0" u="none" strike="noStrike" dirty="0">
                        <a:effectLst/>
                        <a:latin typeface="Calibri" charset="0"/>
                      </a:endParaRPr>
                    </a:p>
                  </a:txBody>
                  <a:tcPr marL="0" marR="0" marT="0" marB="0" anchor="b">
                    <a:noFill/>
                  </a:tcPr>
                </a:tc>
                <a:tc>
                  <a:txBody>
                    <a:bodyPr/>
                    <a:lstStyle/>
                    <a:p>
                      <a:pPr algn="l" fontAlgn="b"/>
                      <a:r>
                        <a:rPr lang="en-US" sz="1900" u="none" strike="noStrike">
                          <a:effectLst/>
                        </a:rPr>
                        <a:t>Bag and IC membership</a:t>
                      </a:r>
                      <a:endParaRPr lang="en-US" sz="1900" b="0" i="0" u="none" strike="noStrike">
                        <a:effectLst/>
                        <a:latin typeface="Calibri" charset="0"/>
                      </a:endParaRPr>
                    </a:p>
                  </a:txBody>
                  <a:tcPr marL="0" marR="0" marT="0" marB="0" anchor="b">
                    <a:noFill/>
                  </a:tcPr>
                </a:tc>
              </a:tr>
              <a:tr h="284480">
                <a:tc>
                  <a:txBody>
                    <a:bodyPr/>
                    <a:lstStyle/>
                    <a:p>
                      <a:pPr algn="l" fontAlgn="b"/>
                      <a:r>
                        <a:rPr lang="en-US" sz="1900" u="none" strike="noStrike">
                          <a:effectLst/>
                        </a:rPr>
                        <a:t>Betsa </a:t>
                      </a:r>
                      <a:endParaRPr lang="en-US" sz="1900" b="0" i="0" u="none" strike="noStrike">
                        <a:effectLst/>
                        <a:latin typeface="Calibri" charset="0"/>
                      </a:endParaRPr>
                    </a:p>
                  </a:txBody>
                  <a:tcPr marL="0" marR="0" marT="0" marB="0" anchor="b">
                    <a:noFill/>
                  </a:tcPr>
                </a:tc>
                <a:tc>
                  <a:txBody>
                    <a:bodyPr/>
                    <a:lstStyle/>
                    <a:p>
                      <a:pPr algn="l" fontAlgn="b"/>
                      <a:r>
                        <a:rPr lang="en-US" sz="1900" u="none" strike="noStrike">
                          <a:effectLst/>
                        </a:rPr>
                        <a:t>Promo Tool and Insert in Bag</a:t>
                      </a:r>
                      <a:endParaRPr lang="en-US" sz="1900" b="0" i="0" u="none" strike="noStrike">
                        <a:effectLst/>
                        <a:latin typeface="Calibri" charset="0"/>
                      </a:endParaRPr>
                    </a:p>
                  </a:txBody>
                  <a:tcPr marL="0" marR="0" marT="0" marB="0" anchor="b">
                    <a:noFill/>
                  </a:tcPr>
                </a:tc>
              </a:tr>
              <a:tr h="284480">
                <a:tc>
                  <a:txBody>
                    <a:bodyPr/>
                    <a:lstStyle/>
                    <a:p>
                      <a:pPr algn="l" fontAlgn="b"/>
                      <a:r>
                        <a:rPr lang="en-US" sz="1900" u="none" strike="noStrike" dirty="0">
                          <a:effectLst/>
                        </a:rPr>
                        <a:t>CPI</a:t>
                      </a:r>
                      <a:endParaRPr lang="en-US" sz="1900" b="0" i="0" u="none" strike="noStrike" dirty="0">
                        <a:effectLst/>
                        <a:latin typeface="Calibri" charset="0"/>
                      </a:endParaRPr>
                    </a:p>
                  </a:txBody>
                  <a:tcPr marL="0" marR="0" marT="0" marB="0" anchor="b">
                    <a:noFill/>
                  </a:tcPr>
                </a:tc>
                <a:tc>
                  <a:txBody>
                    <a:bodyPr/>
                    <a:lstStyle/>
                    <a:p>
                      <a:pPr algn="l" fontAlgn="b"/>
                      <a:r>
                        <a:rPr lang="en-US" sz="1900" u="none" strike="noStrike" dirty="0" smtClean="0">
                          <a:effectLst/>
                        </a:rPr>
                        <a:t>Industry Committee </a:t>
                      </a:r>
                      <a:r>
                        <a:rPr lang="en-US" sz="1900" u="none" strike="noStrike" dirty="0">
                          <a:effectLst/>
                        </a:rPr>
                        <a:t>membership</a:t>
                      </a:r>
                      <a:endParaRPr lang="en-US" sz="1900" b="0" i="0" u="none" strike="noStrike" dirty="0">
                        <a:effectLst/>
                        <a:latin typeface="Calibri" charset="0"/>
                      </a:endParaRPr>
                    </a:p>
                  </a:txBody>
                  <a:tcPr marL="0" marR="0" marT="0" marB="0" anchor="b">
                    <a:noFill/>
                  </a:tcPr>
                </a:tc>
              </a:tr>
              <a:tr h="284480">
                <a:tc>
                  <a:txBody>
                    <a:bodyPr/>
                    <a:lstStyle/>
                    <a:p>
                      <a:pPr algn="l" fontAlgn="b"/>
                      <a:r>
                        <a:rPr lang="en-US" sz="1900" u="none" strike="noStrike">
                          <a:effectLst/>
                        </a:rPr>
                        <a:t>Copenhagen Capacity</a:t>
                      </a:r>
                      <a:endParaRPr lang="en-US" sz="1900" b="0" i="0" u="none" strike="noStrike">
                        <a:effectLst/>
                        <a:latin typeface="Calibri" charset="0"/>
                      </a:endParaRPr>
                    </a:p>
                  </a:txBody>
                  <a:tcPr marL="0" marR="0" marT="0" marB="0" anchor="b">
                    <a:noFill/>
                  </a:tcPr>
                </a:tc>
                <a:tc>
                  <a:txBody>
                    <a:bodyPr/>
                    <a:lstStyle/>
                    <a:p>
                      <a:pPr algn="l" fontAlgn="b"/>
                      <a:r>
                        <a:rPr lang="en-US" sz="1900" u="none" strike="noStrike">
                          <a:effectLst/>
                        </a:rPr>
                        <a:t>Lunch&amp;Learn</a:t>
                      </a:r>
                      <a:endParaRPr lang="en-US" sz="1900" b="0" i="0" u="none" strike="noStrike">
                        <a:effectLst/>
                        <a:latin typeface="Calibri" charset="0"/>
                      </a:endParaRPr>
                    </a:p>
                  </a:txBody>
                  <a:tcPr marL="0" marR="0" marT="0" marB="0" anchor="b">
                    <a:noFill/>
                  </a:tcPr>
                </a:tc>
              </a:tr>
              <a:tr h="284480">
                <a:tc>
                  <a:txBody>
                    <a:bodyPr/>
                    <a:lstStyle/>
                    <a:p>
                      <a:pPr algn="l" fontAlgn="b"/>
                      <a:r>
                        <a:rPr lang="en-US" sz="1900" u="none" strike="noStrike" dirty="0" err="1">
                          <a:effectLst/>
                        </a:rPr>
                        <a:t>Cosylab</a:t>
                      </a:r>
                      <a:endParaRPr lang="en-US" sz="1900" b="0" i="0" u="none" strike="noStrike" dirty="0">
                        <a:effectLst/>
                        <a:latin typeface="Calibri" charset="0"/>
                      </a:endParaRPr>
                    </a:p>
                  </a:txBody>
                  <a:tcPr marL="0" marR="0" marT="0" marB="0" anchor="b">
                    <a:noFill/>
                  </a:tcPr>
                </a:tc>
                <a:tc>
                  <a:txBody>
                    <a:bodyPr/>
                    <a:lstStyle/>
                    <a:p>
                      <a:pPr algn="l" fontAlgn="b"/>
                      <a:r>
                        <a:rPr lang="en-US" sz="1900" u="none" strike="noStrike" dirty="0" smtClean="0">
                          <a:effectLst/>
                        </a:rPr>
                        <a:t>Bag</a:t>
                      </a:r>
                      <a:endParaRPr lang="en-US" sz="1900" b="0" i="0" u="none" strike="noStrike" dirty="0">
                        <a:effectLst/>
                        <a:latin typeface="Calibri" charset="0"/>
                      </a:endParaRPr>
                    </a:p>
                  </a:txBody>
                  <a:tcPr marL="0" marR="0" marT="0" marB="0" anchor="b">
                    <a:noFill/>
                  </a:tcPr>
                </a:tc>
              </a:tr>
              <a:tr h="284480">
                <a:tc>
                  <a:txBody>
                    <a:bodyPr/>
                    <a:lstStyle/>
                    <a:p>
                      <a:pPr algn="l" fontAlgn="b"/>
                      <a:r>
                        <a:rPr lang="en-US" sz="1900" u="none" strike="noStrike">
                          <a:effectLst/>
                        </a:rPr>
                        <a:t>Danfysik</a:t>
                      </a:r>
                      <a:endParaRPr lang="en-US" sz="1900" b="0" i="0" u="none" strike="noStrike">
                        <a:effectLst/>
                        <a:latin typeface="Calibri" charset="0"/>
                      </a:endParaRPr>
                    </a:p>
                  </a:txBody>
                  <a:tcPr marL="0" marR="0" marT="0" marB="0" anchor="b">
                    <a:noFill/>
                  </a:tcPr>
                </a:tc>
                <a:tc>
                  <a:txBody>
                    <a:bodyPr/>
                    <a:lstStyle/>
                    <a:p>
                      <a:pPr algn="l" fontAlgn="b"/>
                      <a:r>
                        <a:rPr lang="en-US" sz="1900" u="none" strike="noStrike">
                          <a:effectLst/>
                        </a:rPr>
                        <a:t>IC membership</a:t>
                      </a:r>
                      <a:endParaRPr lang="en-US" sz="1900" b="0" i="0" u="none" strike="noStrike">
                        <a:effectLst/>
                        <a:latin typeface="Calibri" charset="0"/>
                      </a:endParaRPr>
                    </a:p>
                  </a:txBody>
                  <a:tcPr marL="0" marR="0" marT="0" marB="0" anchor="b">
                    <a:noFill/>
                  </a:tcPr>
                </a:tc>
              </a:tr>
              <a:tr h="284480">
                <a:tc>
                  <a:txBody>
                    <a:bodyPr/>
                    <a:lstStyle/>
                    <a:p>
                      <a:pPr algn="l" fontAlgn="b"/>
                      <a:r>
                        <a:rPr lang="en-US" sz="1900" u="none" strike="noStrike">
                          <a:effectLst/>
                        </a:rPr>
                        <a:t>Danish Technological Institute</a:t>
                      </a:r>
                      <a:endParaRPr lang="en-US" sz="1900" b="0" i="0" u="none" strike="noStrike">
                        <a:effectLst/>
                        <a:latin typeface="Calibri" charset="0"/>
                      </a:endParaRPr>
                    </a:p>
                  </a:txBody>
                  <a:tcPr marL="0" marR="0" marT="0" marB="0" anchor="b">
                    <a:noFill/>
                  </a:tcPr>
                </a:tc>
                <a:tc>
                  <a:txBody>
                    <a:bodyPr/>
                    <a:lstStyle/>
                    <a:p>
                      <a:pPr algn="l" fontAlgn="b"/>
                      <a:r>
                        <a:rPr lang="en-US" sz="1900" u="none" strike="noStrike">
                          <a:effectLst/>
                        </a:rPr>
                        <a:t>Public Lecture Support</a:t>
                      </a:r>
                      <a:endParaRPr lang="en-US" sz="1900" b="0" i="0" u="none" strike="noStrike">
                        <a:effectLst/>
                        <a:latin typeface="Calibri" charset="0"/>
                      </a:endParaRPr>
                    </a:p>
                  </a:txBody>
                  <a:tcPr marL="0" marR="0" marT="0" marB="0" anchor="b">
                    <a:noFill/>
                  </a:tcPr>
                </a:tc>
              </a:tr>
              <a:tr h="284480">
                <a:tc>
                  <a:txBody>
                    <a:bodyPr/>
                    <a:lstStyle/>
                    <a:p>
                      <a:pPr algn="l" fontAlgn="b"/>
                      <a:r>
                        <a:rPr lang="en-US" sz="1900" u="none" strike="noStrike">
                          <a:effectLst/>
                        </a:rPr>
                        <a:t>Dimtel</a:t>
                      </a:r>
                      <a:endParaRPr lang="en-US" sz="1900" b="0" i="0" u="none" strike="noStrike">
                        <a:effectLst/>
                        <a:latin typeface="Calibri" charset="0"/>
                      </a:endParaRPr>
                    </a:p>
                  </a:txBody>
                  <a:tcPr marL="0" marR="0" marT="0" marB="0" anchor="b">
                    <a:noFill/>
                  </a:tcPr>
                </a:tc>
                <a:tc>
                  <a:txBody>
                    <a:bodyPr/>
                    <a:lstStyle/>
                    <a:p>
                      <a:pPr algn="l" fontAlgn="b"/>
                      <a:r>
                        <a:rPr lang="en-US" sz="1900" u="none" strike="noStrike" dirty="0">
                          <a:effectLst/>
                        </a:rPr>
                        <a:t>Lanyard</a:t>
                      </a:r>
                      <a:endParaRPr lang="en-US" sz="1900" b="0" i="0" u="none" strike="noStrike" dirty="0">
                        <a:effectLst/>
                        <a:latin typeface="Calibri" charset="0"/>
                      </a:endParaRPr>
                    </a:p>
                  </a:txBody>
                  <a:tcPr marL="0" marR="0" marT="0" marB="0" anchor="b">
                    <a:noFill/>
                  </a:tcPr>
                </a:tc>
              </a:tr>
              <a:tr h="284480">
                <a:tc>
                  <a:txBody>
                    <a:bodyPr/>
                    <a:lstStyle/>
                    <a:p>
                      <a:pPr algn="l" fontAlgn="b"/>
                      <a:r>
                        <a:rPr lang="en-US" sz="1900" u="none" strike="noStrike">
                          <a:effectLst/>
                        </a:rPr>
                        <a:t>Research Instruments</a:t>
                      </a:r>
                      <a:endParaRPr lang="en-US" sz="1900" b="0" i="0" u="none" strike="noStrike">
                        <a:effectLst/>
                        <a:latin typeface="Calibri" charset="0"/>
                      </a:endParaRPr>
                    </a:p>
                  </a:txBody>
                  <a:tcPr marL="0" marR="0" marT="0" marB="0" anchor="b">
                    <a:noFill/>
                  </a:tcPr>
                </a:tc>
                <a:tc>
                  <a:txBody>
                    <a:bodyPr/>
                    <a:lstStyle/>
                    <a:p>
                      <a:pPr algn="l" fontAlgn="b"/>
                      <a:r>
                        <a:rPr lang="en-US" sz="1900" u="none" strike="noStrike" dirty="0">
                          <a:effectLst/>
                        </a:rPr>
                        <a:t>Bag and IC membership</a:t>
                      </a:r>
                      <a:endParaRPr lang="en-US" sz="1900" b="0" i="0" u="none" strike="noStrike" dirty="0">
                        <a:effectLst/>
                        <a:latin typeface="Calibri" charset="0"/>
                      </a:endParaRPr>
                    </a:p>
                  </a:txBody>
                  <a:tcPr marL="0" marR="0" marT="0" marB="0" anchor="b">
                    <a:noFill/>
                  </a:tcPr>
                </a:tc>
              </a:tr>
              <a:tr h="284480">
                <a:tc>
                  <a:txBody>
                    <a:bodyPr/>
                    <a:lstStyle/>
                    <a:p>
                      <a:pPr algn="l" fontAlgn="b"/>
                      <a:r>
                        <a:rPr lang="en-US" sz="1900" u="none" strike="noStrike">
                          <a:effectLst/>
                        </a:rPr>
                        <a:t>Rhode &amp; Schwartz</a:t>
                      </a:r>
                      <a:endParaRPr lang="en-US" sz="1900" b="0" i="0" u="none" strike="noStrike">
                        <a:effectLst/>
                        <a:latin typeface="Calibri" charset="0"/>
                      </a:endParaRPr>
                    </a:p>
                  </a:txBody>
                  <a:tcPr marL="0" marR="0" marT="0" marB="0" anchor="b">
                    <a:noFill/>
                  </a:tcPr>
                </a:tc>
                <a:tc>
                  <a:txBody>
                    <a:bodyPr/>
                    <a:lstStyle/>
                    <a:p>
                      <a:pPr algn="l" fontAlgn="b"/>
                      <a:r>
                        <a:rPr lang="en-US" sz="1900" u="none" strike="noStrike">
                          <a:effectLst/>
                        </a:rPr>
                        <a:t>Lunch &amp; Learn, Insert in Bag, App splash</a:t>
                      </a:r>
                      <a:endParaRPr lang="en-US" sz="1900" b="0" i="0" u="none" strike="noStrike">
                        <a:effectLst/>
                        <a:latin typeface="Calibri" charset="0"/>
                      </a:endParaRPr>
                    </a:p>
                  </a:txBody>
                  <a:tcPr marL="0" marR="0" marT="0" marB="0" anchor="b">
                    <a:noFill/>
                  </a:tcPr>
                </a:tc>
              </a:tr>
              <a:tr h="284480">
                <a:tc>
                  <a:txBody>
                    <a:bodyPr/>
                    <a:lstStyle/>
                    <a:p>
                      <a:pPr algn="l" fontAlgn="b"/>
                      <a:r>
                        <a:rPr lang="en-US" sz="1900" u="none" strike="noStrike">
                          <a:effectLst/>
                        </a:rPr>
                        <a:t>Scanditronix</a:t>
                      </a:r>
                      <a:endParaRPr lang="en-US" sz="1900" b="0" i="0" u="none" strike="noStrike">
                        <a:effectLst/>
                        <a:latin typeface="Calibri" charset="0"/>
                      </a:endParaRPr>
                    </a:p>
                  </a:txBody>
                  <a:tcPr marL="0" marR="0" marT="0" marB="0" anchor="b">
                    <a:noFill/>
                  </a:tcPr>
                </a:tc>
                <a:tc>
                  <a:txBody>
                    <a:bodyPr/>
                    <a:lstStyle/>
                    <a:p>
                      <a:pPr algn="l" fontAlgn="b"/>
                      <a:r>
                        <a:rPr lang="en-US" sz="1900" u="none" strike="noStrike">
                          <a:effectLst/>
                        </a:rPr>
                        <a:t>Company Ad Back Cover</a:t>
                      </a:r>
                      <a:endParaRPr lang="en-US" sz="1900" b="0" i="0" u="none" strike="noStrike">
                        <a:effectLst/>
                        <a:latin typeface="Calibri" charset="0"/>
                      </a:endParaRPr>
                    </a:p>
                  </a:txBody>
                  <a:tcPr marL="0" marR="0" marT="0" marB="0" anchor="b">
                    <a:noFill/>
                  </a:tcPr>
                </a:tc>
              </a:tr>
              <a:tr h="284480">
                <a:tc>
                  <a:txBody>
                    <a:bodyPr/>
                    <a:lstStyle/>
                    <a:p>
                      <a:pPr algn="l" fontAlgn="b"/>
                      <a:r>
                        <a:rPr lang="en-US" sz="1900" u="none" strike="noStrike">
                          <a:effectLst/>
                        </a:rPr>
                        <a:t>SigmaPhi </a:t>
                      </a:r>
                      <a:endParaRPr lang="en-US" sz="1900" b="0" i="0" u="none" strike="noStrike">
                        <a:effectLst/>
                        <a:latin typeface="Calibri" charset="0"/>
                      </a:endParaRPr>
                    </a:p>
                  </a:txBody>
                  <a:tcPr marL="0" marR="0" marT="0" marB="0" anchor="b">
                    <a:noFill/>
                  </a:tcPr>
                </a:tc>
                <a:tc>
                  <a:txBody>
                    <a:bodyPr/>
                    <a:lstStyle/>
                    <a:p>
                      <a:pPr algn="l" fontAlgn="b"/>
                      <a:r>
                        <a:rPr lang="en-US" sz="1900" u="none" strike="noStrike" dirty="0">
                          <a:effectLst/>
                        </a:rPr>
                        <a:t>Notepad</a:t>
                      </a:r>
                      <a:endParaRPr lang="en-US" sz="1900" b="0" i="0" u="none" strike="noStrike" dirty="0">
                        <a:effectLst/>
                        <a:latin typeface="Calibri" charset="0"/>
                      </a:endParaRPr>
                    </a:p>
                  </a:txBody>
                  <a:tcPr marL="0" marR="0" marT="0" marB="0" anchor="b">
                    <a:noFill/>
                  </a:tcPr>
                </a:tc>
              </a:tr>
              <a:tr h="284480">
                <a:tc>
                  <a:txBody>
                    <a:bodyPr/>
                    <a:lstStyle/>
                    <a:p>
                      <a:pPr algn="l" fontAlgn="b"/>
                      <a:r>
                        <a:rPr lang="en-US" sz="1900" u="none" strike="noStrike">
                          <a:effectLst/>
                        </a:rPr>
                        <a:t>Tesla</a:t>
                      </a:r>
                      <a:endParaRPr lang="en-US" sz="1900" b="0" i="0" u="none" strike="noStrike">
                        <a:effectLst/>
                        <a:latin typeface="Calibri" charset="0"/>
                      </a:endParaRPr>
                    </a:p>
                  </a:txBody>
                  <a:tcPr marL="0" marR="0" marT="0" marB="0" anchor="b">
                    <a:noFill/>
                  </a:tcPr>
                </a:tc>
                <a:tc>
                  <a:txBody>
                    <a:bodyPr/>
                    <a:lstStyle/>
                    <a:p>
                      <a:pPr algn="l" fontAlgn="b"/>
                      <a:r>
                        <a:rPr lang="en-US" sz="1900" u="none" strike="noStrike" dirty="0">
                          <a:effectLst/>
                        </a:rPr>
                        <a:t>Company Ad Interior Page</a:t>
                      </a:r>
                      <a:endParaRPr lang="en-US" sz="1900" b="0" i="0" u="none" strike="noStrike" dirty="0">
                        <a:effectLst/>
                        <a:latin typeface="Calibri" charset="0"/>
                      </a:endParaRPr>
                    </a:p>
                  </a:txBody>
                  <a:tcPr marL="0" marR="0" marT="0" marB="0" anchor="b">
                    <a:noFill/>
                  </a:tcPr>
                </a:tc>
              </a:tr>
              <a:tr h="284480">
                <a:tc>
                  <a:txBody>
                    <a:bodyPr/>
                    <a:lstStyle/>
                    <a:p>
                      <a:pPr algn="l" fontAlgn="b"/>
                      <a:r>
                        <a:rPr lang="en-US" sz="1900" u="none" strike="noStrike">
                          <a:effectLst/>
                        </a:rPr>
                        <a:t>Capital Region of CPH</a:t>
                      </a:r>
                      <a:endParaRPr lang="en-US" sz="1900" b="0" i="0" u="none" strike="noStrike">
                        <a:effectLst/>
                        <a:latin typeface="Calibri" charset="0"/>
                      </a:endParaRPr>
                    </a:p>
                  </a:txBody>
                  <a:tcPr marL="0" marR="0" marT="0" marB="0" anchor="b">
                    <a:noFill/>
                  </a:tcPr>
                </a:tc>
                <a:tc>
                  <a:txBody>
                    <a:bodyPr/>
                    <a:lstStyle/>
                    <a:p>
                      <a:pPr algn="l" fontAlgn="b"/>
                      <a:r>
                        <a:rPr lang="en-US" sz="1900" u="none" strike="noStrike" dirty="0">
                          <a:effectLst/>
                        </a:rPr>
                        <a:t>Conference Support</a:t>
                      </a:r>
                      <a:endParaRPr lang="en-US" sz="1900" b="0" i="0" u="none" strike="noStrike" dirty="0">
                        <a:effectLst/>
                        <a:latin typeface="Calibri" charset="0"/>
                      </a:endParaRPr>
                    </a:p>
                  </a:txBody>
                  <a:tcPr marL="0" marR="0" marT="0" marB="0" anchor="b">
                    <a:noFill/>
                  </a:tcPr>
                </a:tc>
              </a:tr>
              <a:tr h="284480">
                <a:tc>
                  <a:txBody>
                    <a:bodyPr/>
                    <a:lstStyle/>
                    <a:p>
                      <a:pPr algn="l" fontAlgn="b"/>
                      <a:r>
                        <a:rPr lang="en-US" sz="1900" u="none" strike="noStrike" dirty="0">
                          <a:effectLst/>
                        </a:rPr>
                        <a:t>Wonderful Copenhagen</a:t>
                      </a:r>
                      <a:endParaRPr lang="en-US" sz="1900" b="0" i="0" u="none" strike="noStrike" dirty="0">
                        <a:effectLst/>
                        <a:latin typeface="Calibri" charset="0"/>
                      </a:endParaRPr>
                    </a:p>
                  </a:txBody>
                  <a:tcPr marL="0" marR="0" marT="0" marB="0" anchor="b">
                    <a:noFill/>
                  </a:tcPr>
                </a:tc>
                <a:tc>
                  <a:txBody>
                    <a:bodyPr/>
                    <a:lstStyle/>
                    <a:p>
                      <a:pPr algn="l" fontAlgn="b"/>
                      <a:r>
                        <a:rPr lang="en-US" sz="1900" u="none" strike="noStrike" dirty="0">
                          <a:effectLst/>
                        </a:rPr>
                        <a:t>Public Lecture and Reception</a:t>
                      </a:r>
                      <a:endParaRPr lang="en-US" sz="1900" b="0" i="0" u="none" strike="noStrike" dirty="0">
                        <a:effectLst/>
                        <a:latin typeface="Calibri" charset="0"/>
                      </a:endParaRPr>
                    </a:p>
                  </a:txBody>
                  <a:tcPr marL="0" marR="0" marT="0" marB="0" anchor="b">
                    <a:noFill/>
                  </a:tcPr>
                </a:tc>
              </a:tr>
              <a:tr h="284480">
                <a:tc>
                  <a:txBody>
                    <a:bodyPr/>
                    <a:lstStyle/>
                    <a:p>
                      <a:pPr algn="l" fontAlgn="b"/>
                      <a:r>
                        <a:rPr lang="en-US" sz="1900" b="1" u="none" strike="noStrike" dirty="0" smtClean="0">
                          <a:effectLst/>
                        </a:rPr>
                        <a:t>TOTAL SALES</a:t>
                      </a:r>
                      <a:endParaRPr lang="en-US" sz="1900" b="1" i="0" u="none" strike="noStrike" dirty="0">
                        <a:effectLst/>
                        <a:latin typeface="Calibri" charset="0"/>
                      </a:endParaRPr>
                    </a:p>
                  </a:txBody>
                  <a:tcPr marL="0" marR="0" marT="0" marB="0" anchor="b">
                    <a:noFill/>
                  </a:tcPr>
                </a:tc>
                <a:tc>
                  <a:txBody>
                    <a:bodyPr/>
                    <a:lstStyle/>
                    <a:p>
                      <a:pPr algn="l" fontAlgn="b"/>
                      <a:r>
                        <a:rPr lang="en-US" sz="1900" b="1" i="0" u="none" strike="noStrike" dirty="0" smtClean="0">
                          <a:effectLst/>
                          <a:latin typeface="Calibri" charset="0"/>
                        </a:rPr>
                        <a:t>80</a:t>
                      </a:r>
                      <a:r>
                        <a:rPr lang="en-US" sz="1900" b="1" i="0" u="none" strike="noStrike" baseline="0" dirty="0" smtClean="0">
                          <a:effectLst/>
                          <a:latin typeface="Calibri" charset="0"/>
                        </a:rPr>
                        <a:t> 000 EUR</a:t>
                      </a:r>
                      <a:endParaRPr lang="en-US" sz="1900" b="1" i="0" u="none" strike="noStrike" dirty="0">
                        <a:effectLst/>
                        <a:latin typeface="Calibri" charset="0"/>
                      </a:endParaRPr>
                    </a:p>
                  </a:txBody>
                  <a:tcPr marL="0" marR="0" marT="0" marB="0" anchor="b">
                    <a:noFill/>
                  </a:tcPr>
                </a:tc>
              </a:tr>
            </a:tbl>
          </a:graphicData>
        </a:graphic>
      </p:graphicFrame>
    </p:spTree>
    <p:extLst>
      <p:ext uri="{BB962C8B-B14F-4D97-AF65-F5344CB8AC3E}">
        <p14:creationId xmlns:p14="http://schemas.microsoft.com/office/powerpoint/2010/main" val="251957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44444"/>
                </a:solidFill>
              </a:rPr>
              <a:t>Poster Exhibition</a:t>
            </a:r>
            <a:endParaRPr lang="en-US" dirty="0">
              <a:solidFill>
                <a:srgbClr val="444444"/>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379223068"/>
              </p:ext>
            </p:extLst>
          </p:nvPr>
        </p:nvGraphicFramePr>
        <p:xfrm>
          <a:off x="628650" y="1690690"/>
          <a:ext cx="7886700" cy="3083560"/>
        </p:xfrm>
        <a:graphic>
          <a:graphicData uri="http://schemas.openxmlformats.org/drawingml/2006/table">
            <a:tbl>
              <a:tblPr/>
              <a:tblGrid>
                <a:gridCol w="1971675"/>
                <a:gridCol w="1971675"/>
                <a:gridCol w="1971675"/>
                <a:gridCol w="1971675"/>
              </a:tblGrid>
              <a:tr h="0">
                <a:tc gridSpan="2">
                  <a:txBody>
                    <a:bodyPr/>
                    <a:lstStyle/>
                    <a:p>
                      <a:pPr algn="ctr"/>
                      <a:r>
                        <a:rPr lang="en-US" dirty="0">
                          <a:solidFill>
                            <a:srgbClr val="444444"/>
                          </a:solidFill>
                        </a:rPr>
                        <a:t>Session Date</a:t>
                      </a:r>
                    </a:p>
                  </a:txBody>
                  <a:tcPr marL="63500" marR="63500" marT="63500" marB="63500" anchor="ctr">
                    <a:lnL>
                      <a:noFill/>
                    </a:lnL>
                    <a:lnR>
                      <a:noFill/>
                    </a:lnR>
                    <a:lnT>
                      <a:noFill/>
                    </a:lnT>
                    <a:lnB>
                      <a:noFill/>
                    </a:lnB>
                  </a:tcPr>
                </a:tc>
                <a:tc hMerge="1">
                  <a:txBody>
                    <a:bodyPr/>
                    <a:lstStyle/>
                    <a:p>
                      <a:endParaRPr lang="en-US"/>
                    </a:p>
                  </a:txBody>
                  <a:tcPr/>
                </a:tc>
                <a:tc>
                  <a:txBody>
                    <a:bodyPr/>
                    <a:lstStyle/>
                    <a:p>
                      <a:pPr algn="ctr"/>
                      <a:r>
                        <a:rPr lang="en-US">
                          <a:solidFill>
                            <a:srgbClr val="444444"/>
                          </a:solidFill>
                        </a:rPr>
                        <a:t>Planned</a:t>
                      </a:r>
                    </a:p>
                  </a:txBody>
                  <a:tcPr marL="63500" marR="63500" marT="63500" marB="63500" anchor="ctr">
                    <a:lnL>
                      <a:noFill/>
                    </a:lnL>
                    <a:lnR>
                      <a:noFill/>
                    </a:lnR>
                    <a:lnT>
                      <a:noFill/>
                    </a:lnT>
                    <a:lnB>
                      <a:noFill/>
                    </a:lnB>
                  </a:tcPr>
                </a:tc>
                <a:tc>
                  <a:txBody>
                    <a:bodyPr/>
                    <a:lstStyle/>
                    <a:p>
                      <a:pPr algn="ctr"/>
                      <a:r>
                        <a:rPr lang="en-US" dirty="0" smtClean="0">
                          <a:solidFill>
                            <a:srgbClr val="444444"/>
                          </a:solidFill>
                        </a:rPr>
                        <a:t>Actual</a:t>
                      </a:r>
                      <a:r>
                        <a:rPr lang="en-US" baseline="0" dirty="0" smtClean="0">
                          <a:solidFill>
                            <a:srgbClr val="444444"/>
                          </a:solidFill>
                        </a:rPr>
                        <a:t> </a:t>
                      </a:r>
                      <a:r>
                        <a:rPr lang="en-US" dirty="0" smtClean="0">
                          <a:solidFill>
                            <a:srgbClr val="444444"/>
                          </a:solidFill>
                        </a:rPr>
                        <a:t>Count</a:t>
                      </a:r>
                      <a:endParaRPr lang="en-US" dirty="0">
                        <a:solidFill>
                          <a:srgbClr val="444444"/>
                        </a:solidFill>
                      </a:endParaRPr>
                    </a:p>
                  </a:txBody>
                  <a:tcPr marL="63500" marR="63500" marT="63500" marB="63500" anchor="ctr">
                    <a:lnL>
                      <a:noFill/>
                    </a:lnL>
                    <a:lnR>
                      <a:noFill/>
                    </a:lnR>
                    <a:lnT>
                      <a:noFill/>
                    </a:lnT>
                    <a:lnB>
                      <a:noFill/>
                    </a:lnB>
                  </a:tcPr>
                </a:tc>
              </a:tr>
              <a:tr h="0">
                <a:tc>
                  <a:txBody>
                    <a:bodyPr/>
                    <a:lstStyle/>
                    <a:p>
                      <a:pPr algn="l"/>
                      <a:r>
                        <a:rPr lang="en-US" dirty="0">
                          <a:solidFill>
                            <a:srgbClr val="444444"/>
                          </a:solidFill>
                        </a:rPr>
                        <a:t>Sunday </a:t>
                      </a:r>
                      <a:r>
                        <a:rPr lang="en-US" dirty="0" smtClean="0">
                          <a:solidFill>
                            <a:srgbClr val="444444"/>
                          </a:solidFill>
                        </a:rPr>
                        <a:t>(</a:t>
                      </a:r>
                      <a:r>
                        <a:rPr lang="en-US" dirty="0">
                          <a:solidFill>
                            <a:srgbClr val="444444"/>
                          </a:solidFill>
                        </a:rPr>
                        <a:t>Student Session)</a:t>
                      </a:r>
                    </a:p>
                  </a:txBody>
                  <a:tcPr marL="63500" marR="63500" marT="63500" marB="63500" anchor="ctr">
                    <a:lnL>
                      <a:noFill/>
                    </a:lnL>
                    <a:lnR>
                      <a:noFill/>
                    </a:lnR>
                    <a:lnT>
                      <a:noFill/>
                    </a:lnT>
                    <a:lnB>
                      <a:noFill/>
                    </a:lnB>
                  </a:tcPr>
                </a:tc>
                <a:tc>
                  <a:txBody>
                    <a:bodyPr/>
                    <a:lstStyle/>
                    <a:p>
                      <a:pPr algn="ctr"/>
                      <a:r>
                        <a:rPr lang="tr-TR" dirty="0" smtClean="0">
                          <a:solidFill>
                            <a:srgbClr val="444444"/>
                          </a:solidFill>
                        </a:rPr>
                        <a:t>14-MAY-17</a:t>
                      </a:r>
                      <a:endParaRPr lang="tr-TR" dirty="0">
                        <a:solidFill>
                          <a:srgbClr val="444444"/>
                        </a:solidFill>
                      </a:endParaRPr>
                    </a:p>
                  </a:txBody>
                  <a:tcPr marL="63500" marR="63500" marT="63500" marB="63500" anchor="ctr">
                    <a:lnL>
                      <a:noFill/>
                    </a:lnL>
                    <a:lnR>
                      <a:noFill/>
                    </a:lnR>
                    <a:lnT>
                      <a:noFill/>
                    </a:lnT>
                    <a:lnB>
                      <a:noFill/>
                    </a:lnB>
                  </a:tcPr>
                </a:tc>
                <a:tc>
                  <a:txBody>
                    <a:bodyPr/>
                    <a:lstStyle/>
                    <a:p>
                      <a:pPr algn="ctr"/>
                      <a:r>
                        <a:rPr lang="cs-CZ" dirty="0" smtClean="0">
                          <a:solidFill>
                            <a:srgbClr val="444444"/>
                          </a:solidFill>
                        </a:rPr>
                        <a:t>120</a:t>
                      </a:r>
                      <a:endParaRPr lang="cs-CZ" dirty="0">
                        <a:solidFill>
                          <a:srgbClr val="444444"/>
                        </a:solidFill>
                      </a:endParaRPr>
                    </a:p>
                  </a:txBody>
                  <a:tcPr marL="63500" marR="63500" marT="63500" marB="63500" anchor="ctr">
                    <a:lnL>
                      <a:noFill/>
                    </a:lnL>
                    <a:lnR>
                      <a:noFill/>
                    </a:lnR>
                    <a:lnT>
                      <a:noFill/>
                    </a:lnT>
                    <a:lnB>
                      <a:noFill/>
                    </a:lnB>
                  </a:tcPr>
                </a:tc>
                <a:tc>
                  <a:txBody>
                    <a:bodyPr/>
                    <a:lstStyle/>
                    <a:p>
                      <a:pPr algn="ctr"/>
                      <a:r>
                        <a:rPr lang="is-IS" dirty="0" smtClean="0">
                          <a:solidFill>
                            <a:srgbClr val="444444"/>
                          </a:solidFill>
                        </a:rPr>
                        <a:t>124 (posters)</a:t>
                      </a:r>
                      <a:endParaRPr lang="is-IS" dirty="0">
                        <a:solidFill>
                          <a:srgbClr val="444444"/>
                        </a:solidFill>
                      </a:endParaRPr>
                    </a:p>
                  </a:txBody>
                  <a:tcPr marL="63500" marR="63500" marT="63500" marB="63500" anchor="ctr">
                    <a:lnL>
                      <a:noFill/>
                    </a:lnL>
                    <a:lnR>
                      <a:noFill/>
                    </a:lnR>
                    <a:lnT>
                      <a:noFill/>
                    </a:lnT>
                    <a:lnB>
                      <a:noFill/>
                    </a:lnB>
                  </a:tcPr>
                </a:tc>
              </a:tr>
              <a:tr h="0">
                <a:tc>
                  <a:txBody>
                    <a:bodyPr/>
                    <a:lstStyle/>
                    <a:p>
                      <a:pPr algn="l"/>
                      <a:r>
                        <a:rPr lang="en-US">
                          <a:solidFill>
                            <a:srgbClr val="444444"/>
                          </a:solidFill>
                        </a:rPr>
                        <a:t>Monday</a:t>
                      </a:r>
                    </a:p>
                  </a:txBody>
                  <a:tcPr marL="63500" marR="63500" marT="63500" marB="63500" anchor="ctr">
                    <a:lnL>
                      <a:noFill/>
                    </a:lnL>
                    <a:lnR>
                      <a:noFill/>
                    </a:lnR>
                    <a:lnT>
                      <a:noFill/>
                    </a:lnT>
                    <a:lnB>
                      <a:noFill/>
                    </a:lnB>
                  </a:tcPr>
                </a:tc>
                <a:tc>
                  <a:txBody>
                    <a:bodyPr/>
                    <a:lstStyle/>
                    <a:p>
                      <a:pPr algn="ctr"/>
                      <a:r>
                        <a:rPr lang="tr-TR" dirty="0" smtClean="0">
                          <a:solidFill>
                            <a:srgbClr val="444444"/>
                          </a:solidFill>
                        </a:rPr>
                        <a:t>15-MAY-17</a:t>
                      </a:r>
                      <a:endParaRPr lang="tr-TR" dirty="0">
                        <a:solidFill>
                          <a:srgbClr val="444444"/>
                        </a:solidFill>
                      </a:endParaRPr>
                    </a:p>
                  </a:txBody>
                  <a:tcPr marL="63500" marR="63500" marT="63500" marB="63500" anchor="ctr">
                    <a:lnL>
                      <a:noFill/>
                    </a:lnL>
                    <a:lnR>
                      <a:noFill/>
                    </a:lnR>
                    <a:lnT>
                      <a:noFill/>
                    </a:lnT>
                    <a:lnB>
                      <a:noFill/>
                    </a:lnB>
                  </a:tcPr>
                </a:tc>
                <a:tc>
                  <a:txBody>
                    <a:bodyPr/>
                    <a:lstStyle/>
                    <a:p>
                      <a:pPr algn="ctr"/>
                      <a:r>
                        <a:rPr lang="cs-CZ" dirty="0" smtClean="0">
                          <a:solidFill>
                            <a:srgbClr val="444444"/>
                          </a:solidFill>
                        </a:rPr>
                        <a:t>406</a:t>
                      </a:r>
                      <a:endParaRPr lang="cs-CZ" dirty="0">
                        <a:solidFill>
                          <a:srgbClr val="444444"/>
                        </a:solidFill>
                      </a:endParaRPr>
                    </a:p>
                  </a:txBody>
                  <a:tcPr marL="63500" marR="63500" marT="63500" marB="63500" anchor="ctr">
                    <a:lnL>
                      <a:noFill/>
                    </a:lnL>
                    <a:lnR>
                      <a:noFill/>
                    </a:lnR>
                    <a:lnT>
                      <a:noFill/>
                    </a:lnT>
                    <a:lnB>
                      <a:noFill/>
                    </a:lnB>
                  </a:tcPr>
                </a:tc>
                <a:tc>
                  <a:txBody>
                    <a:bodyPr/>
                    <a:lstStyle/>
                    <a:p>
                      <a:pPr algn="ctr"/>
                      <a:r>
                        <a:rPr lang="cs-CZ" dirty="0" smtClean="0">
                          <a:solidFill>
                            <a:srgbClr val="444444"/>
                          </a:solidFill>
                        </a:rPr>
                        <a:t>328 (</a:t>
                      </a:r>
                      <a:r>
                        <a:rPr lang="cs-CZ" dirty="0" err="1" smtClean="0">
                          <a:solidFill>
                            <a:srgbClr val="444444"/>
                          </a:solidFill>
                        </a:rPr>
                        <a:t>papers</a:t>
                      </a:r>
                      <a:r>
                        <a:rPr lang="cs-CZ" dirty="0" smtClean="0">
                          <a:solidFill>
                            <a:srgbClr val="444444"/>
                          </a:solidFill>
                        </a:rPr>
                        <a:t>)</a:t>
                      </a:r>
                      <a:endParaRPr lang="cs-CZ" dirty="0">
                        <a:solidFill>
                          <a:srgbClr val="444444"/>
                        </a:solidFill>
                      </a:endParaRPr>
                    </a:p>
                  </a:txBody>
                  <a:tcPr marL="63500" marR="63500" marT="63500" marB="63500" anchor="ctr">
                    <a:lnL>
                      <a:noFill/>
                    </a:lnL>
                    <a:lnR>
                      <a:noFill/>
                    </a:lnR>
                    <a:lnT>
                      <a:noFill/>
                    </a:lnT>
                    <a:lnB>
                      <a:noFill/>
                    </a:lnB>
                  </a:tcPr>
                </a:tc>
              </a:tr>
              <a:tr h="0">
                <a:tc>
                  <a:txBody>
                    <a:bodyPr/>
                    <a:lstStyle/>
                    <a:p>
                      <a:pPr algn="l"/>
                      <a:r>
                        <a:rPr lang="en-US">
                          <a:solidFill>
                            <a:srgbClr val="444444"/>
                          </a:solidFill>
                        </a:rPr>
                        <a:t>Tuesday</a:t>
                      </a:r>
                    </a:p>
                  </a:txBody>
                  <a:tcPr marL="63500" marR="63500" marT="63500" marB="63500" anchor="ctr">
                    <a:lnL>
                      <a:noFill/>
                    </a:lnL>
                    <a:lnR>
                      <a:noFill/>
                    </a:lnR>
                    <a:lnT>
                      <a:noFill/>
                    </a:lnT>
                    <a:lnB>
                      <a:noFill/>
                    </a:lnB>
                  </a:tcPr>
                </a:tc>
                <a:tc>
                  <a:txBody>
                    <a:bodyPr/>
                    <a:lstStyle/>
                    <a:p>
                      <a:pPr algn="ctr"/>
                      <a:r>
                        <a:rPr lang="tr-TR" dirty="0" smtClean="0">
                          <a:solidFill>
                            <a:srgbClr val="444444"/>
                          </a:solidFill>
                        </a:rPr>
                        <a:t>16-MAY-17</a:t>
                      </a:r>
                      <a:endParaRPr lang="tr-TR" dirty="0">
                        <a:solidFill>
                          <a:srgbClr val="444444"/>
                        </a:solidFill>
                      </a:endParaRPr>
                    </a:p>
                  </a:txBody>
                  <a:tcPr marL="63500" marR="63500" marT="63500" marB="63500" anchor="ctr">
                    <a:lnL>
                      <a:noFill/>
                    </a:lnL>
                    <a:lnR>
                      <a:noFill/>
                    </a:lnR>
                    <a:lnT>
                      <a:noFill/>
                    </a:lnT>
                    <a:lnB>
                      <a:noFill/>
                    </a:lnB>
                  </a:tcPr>
                </a:tc>
                <a:tc>
                  <a:txBody>
                    <a:bodyPr/>
                    <a:lstStyle/>
                    <a:p>
                      <a:pPr algn="ctr"/>
                      <a:r>
                        <a:rPr lang="en-US" dirty="0" smtClean="0">
                          <a:solidFill>
                            <a:srgbClr val="444444"/>
                          </a:solidFill>
                        </a:rPr>
                        <a:t>420</a:t>
                      </a:r>
                      <a:endParaRPr lang="ru-RU" dirty="0">
                        <a:solidFill>
                          <a:srgbClr val="444444"/>
                        </a:solidFill>
                      </a:endParaRPr>
                    </a:p>
                  </a:txBody>
                  <a:tcPr marL="63500" marR="63500" marT="63500" marB="63500" anchor="ctr">
                    <a:lnL>
                      <a:noFill/>
                    </a:lnL>
                    <a:lnR>
                      <a:noFill/>
                    </a:lnR>
                    <a:lnT>
                      <a:noFill/>
                    </a:lnT>
                    <a:lnB>
                      <a:noFill/>
                    </a:lnB>
                  </a:tcPr>
                </a:tc>
                <a:tc>
                  <a:txBody>
                    <a:bodyPr/>
                    <a:lstStyle/>
                    <a:p>
                      <a:pPr algn="ctr"/>
                      <a:r>
                        <a:rPr lang="is-IS" dirty="0" smtClean="0">
                          <a:solidFill>
                            <a:srgbClr val="444444"/>
                          </a:solidFill>
                        </a:rPr>
                        <a:t>345 (papers)</a:t>
                      </a:r>
                      <a:endParaRPr lang="is-IS" dirty="0">
                        <a:solidFill>
                          <a:srgbClr val="444444"/>
                        </a:solidFill>
                      </a:endParaRPr>
                    </a:p>
                  </a:txBody>
                  <a:tcPr marL="63500" marR="63500" marT="63500" marB="63500" anchor="ctr">
                    <a:lnL>
                      <a:noFill/>
                    </a:lnL>
                    <a:lnR>
                      <a:noFill/>
                    </a:lnR>
                    <a:lnT>
                      <a:noFill/>
                    </a:lnT>
                    <a:lnB>
                      <a:noFill/>
                    </a:lnB>
                  </a:tcPr>
                </a:tc>
              </a:tr>
              <a:tr h="0">
                <a:tc>
                  <a:txBody>
                    <a:bodyPr/>
                    <a:lstStyle/>
                    <a:p>
                      <a:pPr algn="l"/>
                      <a:r>
                        <a:rPr lang="en-US">
                          <a:solidFill>
                            <a:srgbClr val="444444"/>
                          </a:solidFill>
                        </a:rPr>
                        <a:t>Wednesday</a:t>
                      </a:r>
                    </a:p>
                  </a:txBody>
                  <a:tcPr marL="63500" marR="63500" marT="63500" marB="63500" anchor="ctr">
                    <a:lnL>
                      <a:noFill/>
                    </a:lnL>
                    <a:lnR>
                      <a:noFill/>
                    </a:lnR>
                    <a:lnT>
                      <a:noFill/>
                    </a:lnT>
                    <a:lnB>
                      <a:noFill/>
                    </a:lnB>
                  </a:tcPr>
                </a:tc>
                <a:tc>
                  <a:txBody>
                    <a:bodyPr/>
                    <a:lstStyle/>
                    <a:p>
                      <a:pPr algn="ctr"/>
                      <a:r>
                        <a:rPr lang="tr-TR" dirty="0" smtClean="0">
                          <a:solidFill>
                            <a:srgbClr val="444444"/>
                          </a:solidFill>
                        </a:rPr>
                        <a:t>17-MAY-17</a:t>
                      </a:r>
                      <a:endParaRPr lang="tr-TR" dirty="0">
                        <a:solidFill>
                          <a:srgbClr val="444444"/>
                        </a:solidFill>
                      </a:endParaRPr>
                    </a:p>
                  </a:txBody>
                  <a:tcPr marL="63500" marR="63500" marT="63500" marB="63500" anchor="ctr">
                    <a:lnL>
                      <a:noFill/>
                    </a:lnL>
                    <a:lnR>
                      <a:noFill/>
                    </a:lnR>
                    <a:lnT>
                      <a:noFill/>
                    </a:lnT>
                    <a:lnB>
                      <a:noFill/>
                    </a:lnB>
                  </a:tcPr>
                </a:tc>
                <a:tc>
                  <a:txBody>
                    <a:bodyPr/>
                    <a:lstStyle/>
                    <a:p>
                      <a:pPr algn="ctr"/>
                      <a:r>
                        <a:rPr lang="cs-CZ" dirty="0" smtClean="0">
                          <a:solidFill>
                            <a:srgbClr val="444444"/>
                          </a:solidFill>
                        </a:rPr>
                        <a:t>398</a:t>
                      </a:r>
                      <a:endParaRPr lang="cs-CZ" dirty="0">
                        <a:solidFill>
                          <a:srgbClr val="444444"/>
                        </a:solidFill>
                      </a:endParaRPr>
                    </a:p>
                  </a:txBody>
                  <a:tcPr marL="63500" marR="63500" marT="63500" marB="63500" anchor="ctr">
                    <a:lnL>
                      <a:noFill/>
                    </a:lnL>
                    <a:lnR>
                      <a:noFill/>
                    </a:lnR>
                    <a:lnT>
                      <a:noFill/>
                    </a:lnT>
                    <a:lnB>
                      <a:noFill/>
                    </a:lnB>
                  </a:tcPr>
                </a:tc>
                <a:tc>
                  <a:txBody>
                    <a:bodyPr/>
                    <a:lstStyle/>
                    <a:p>
                      <a:pPr algn="ctr"/>
                      <a:r>
                        <a:rPr lang="is-IS" dirty="0" smtClean="0">
                          <a:solidFill>
                            <a:srgbClr val="444444"/>
                          </a:solidFill>
                        </a:rPr>
                        <a:t>313 (papers)</a:t>
                      </a:r>
                      <a:endParaRPr lang="is-IS" dirty="0">
                        <a:solidFill>
                          <a:srgbClr val="444444"/>
                        </a:solidFill>
                      </a:endParaRPr>
                    </a:p>
                  </a:txBody>
                  <a:tcPr marL="63500" marR="63500" marT="63500" marB="63500" anchor="ctr">
                    <a:lnL>
                      <a:noFill/>
                    </a:lnL>
                    <a:lnR>
                      <a:noFill/>
                    </a:lnR>
                    <a:lnT>
                      <a:noFill/>
                    </a:lnT>
                    <a:lnB>
                      <a:noFill/>
                    </a:lnB>
                  </a:tcPr>
                </a:tc>
              </a:tr>
              <a:tr h="0">
                <a:tc>
                  <a:txBody>
                    <a:bodyPr/>
                    <a:lstStyle/>
                    <a:p>
                      <a:pPr algn="l"/>
                      <a:r>
                        <a:rPr lang="en-US">
                          <a:solidFill>
                            <a:srgbClr val="444444"/>
                          </a:solidFill>
                        </a:rPr>
                        <a:t>Thursday</a:t>
                      </a:r>
                    </a:p>
                  </a:txBody>
                  <a:tcPr marL="63500" marR="63500" marT="63500" marB="63500" anchor="ctr">
                    <a:lnL>
                      <a:noFill/>
                    </a:lnL>
                    <a:lnR>
                      <a:noFill/>
                    </a:lnR>
                    <a:lnT>
                      <a:noFill/>
                    </a:lnT>
                    <a:lnB>
                      <a:noFill/>
                    </a:lnB>
                  </a:tcPr>
                </a:tc>
                <a:tc>
                  <a:txBody>
                    <a:bodyPr/>
                    <a:lstStyle/>
                    <a:p>
                      <a:pPr algn="ctr"/>
                      <a:r>
                        <a:rPr lang="tr-TR" dirty="0" smtClean="0">
                          <a:solidFill>
                            <a:srgbClr val="444444"/>
                          </a:solidFill>
                        </a:rPr>
                        <a:t>18-MAY-17</a:t>
                      </a:r>
                      <a:endParaRPr lang="tr-TR" dirty="0">
                        <a:solidFill>
                          <a:srgbClr val="444444"/>
                        </a:solidFill>
                      </a:endParaRPr>
                    </a:p>
                  </a:txBody>
                  <a:tcPr marL="63500" marR="63500" marT="63500" marB="63500" anchor="ctr">
                    <a:lnL>
                      <a:noFill/>
                    </a:lnL>
                    <a:lnR>
                      <a:noFill/>
                    </a:lnR>
                    <a:lnT>
                      <a:noFill/>
                    </a:lnT>
                    <a:lnB>
                      <a:noFill/>
                    </a:lnB>
                  </a:tcPr>
                </a:tc>
                <a:tc>
                  <a:txBody>
                    <a:bodyPr/>
                    <a:lstStyle/>
                    <a:p>
                      <a:pPr algn="ctr"/>
                      <a:r>
                        <a:rPr lang="is-IS" dirty="0" smtClean="0">
                          <a:solidFill>
                            <a:srgbClr val="444444"/>
                          </a:solidFill>
                        </a:rPr>
                        <a:t>435</a:t>
                      </a:r>
                      <a:endParaRPr lang="is-IS" dirty="0">
                        <a:solidFill>
                          <a:srgbClr val="444444"/>
                        </a:solidFill>
                      </a:endParaRPr>
                    </a:p>
                  </a:txBody>
                  <a:tcPr marL="63500" marR="63500" marT="63500" marB="63500" anchor="ctr">
                    <a:lnL>
                      <a:noFill/>
                    </a:lnL>
                    <a:lnR>
                      <a:noFill/>
                    </a:lnR>
                    <a:lnT>
                      <a:noFill/>
                    </a:lnT>
                    <a:lnB>
                      <a:noFill/>
                    </a:lnB>
                  </a:tcPr>
                </a:tc>
                <a:tc>
                  <a:txBody>
                    <a:bodyPr/>
                    <a:lstStyle/>
                    <a:p>
                      <a:pPr algn="ctr"/>
                      <a:r>
                        <a:rPr lang="is-IS" dirty="0" smtClean="0">
                          <a:solidFill>
                            <a:srgbClr val="444444"/>
                          </a:solidFill>
                        </a:rPr>
                        <a:t>342 (papers)</a:t>
                      </a:r>
                      <a:endParaRPr lang="is-IS" dirty="0">
                        <a:solidFill>
                          <a:srgbClr val="444444"/>
                        </a:solidFill>
                      </a:endParaRPr>
                    </a:p>
                  </a:txBody>
                  <a:tcPr marL="63500" marR="63500" marT="63500" marB="63500" anchor="ctr">
                    <a:lnL>
                      <a:noFill/>
                    </a:lnL>
                    <a:lnR>
                      <a:noFill/>
                    </a:lnR>
                    <a:lnT>
                      <a:noFill/>
                    </a:lnT>
                    <a:lnB>
                      <a:noFill/>
                    </a:lnB>
                  </a:tcPr>
                </a:tc>
              </a:tr>
              <a:tr h="0">
                <a:tc gridSpan="2">
                  <a:txBody>
                    <a:bodyPr/>
                    <a:lstStyle/>
                    <a:p>
                      <a:pPr algn="l"/>
                      <a:r>
                        <a:rPr lang="en-US" b="1" dirty="0" smtClean="0">
                          <a:solidFill>
                            <a:srgbClr val="444444"/>
                          </a:solidFill>
                        </a:rPr>
                        <a:t>Total</a:t>
                      </a:r>
                      <a:endParaRPr lang="en-US" b="1" dirty="0">
                        <a:solidFill>
                          <a:srgbClr val="444444"/>
                        </a:solidFill>
                      </a:endParaRPr>
                    </a:p>
                  </a:txBody>
                  <a:tcPr marL="63500" marR="63500" marT="63500" marB="63500" anchor="ctr">
                    <a:lnL>
                      <a:noFill/>
                    </a:lnL>
                    <a:lnR>
                      <a:noFill/>
                    </a:lnR>
                    <a:lnT>
                      <a:noFill/>
                    </a:lnT>
                    <a:lnB>
                      <a:noFill/>
                    </a:lnB>
                  </a:tcPr>
                </a:tc>
                <a:tc hMerge="1">
                  <a:txBody>
                    <a:bodyPr/>
                    <a:lstStyle/>
                    <a:p>
                      <a:endParaRPr lang="en-US"/>
                    </a:p>
                  </a:txBody>
                  <a:tcPr/>
                </a:tc>
                <a:tc>
                  <a:txBody>
                    <a:bodyPr/>
                    <a:lstStyle/>
                    <a:p>
                      <a:pPr algn="ctr"/>
                      <a:r>
                        <a:rPr lang="is-IS" b="1" dirty="0" smtClean="0">
                          <a:solidFill>
                            <a:srgbClr val="444444"/>
                          </a:solidFill>
                        </a:rPr>
                        <a:t>1659</a:t>
                      </a:r>
                      <a:endParaRPr lang="is-IS" b="1" dirty="0">
                        <a:solidFill>
                          <a:srgbClr val="444444"/>
                        </a:solidFill>
                      </a:endParaRPr>
                    </a:p>
                  </a:txBody>
                  <a:tcPr marL="63500" marR="63500" marT="63500" marB="63500" anchor="ctr">
                    <a:lnL>
                      <a:noFill/>
                    </a:lnL>
                    <a:lnR>
                      <a:noFill/>
                    </a:lnR>
                    <a:lnT>
                      <a:noFill/>
                    </a:lnT>
                    <a:lnB>
                      <a:noFill/>
                    </a:lnB>
                  </a:tcPr>
                </a:tc>
                <a:tc>
                  <a:txBody>
                    <a:bodyPr/>
                    <a:lstStyle/>
                    <a:p>
                      <a:pPr algn="ctr"/>
                      <a:r>
                        <a:rPr lang="it-IT" b="1" dirty="0" smtClean="0">
                          <a:solidFill>
                            <a:srgbClr val="444444"/>
                          </a:solidFill>
                        </a:rPr>
                        <a:t>1452 </a:t>
                      </a:r>
                      <a:r>
                        <a:rPr lang="it-IT" b="1" dirty="0">
                          <a:solidFill>
                            <a:srgbClr val="444444"/>
                          </a:solidFill>
                        </a:rPr>
                        <a:t>(</a:t>
                      </a:r>
                      <a:r>
                        <a:rPr lang="it-IT" b="1" dirty="0" smtClean="0">
                          <a:solidFill>
                            <a:srgbClr val="444444"/>
                          </a:solidFill>
                        </a:rPr>
                        <a:t>87.5%)</a:t>
                      </a:r>
                      <a:endParaRPr lang="it-IT" b="1" dirty="0">
                        <a:solidFill>
                          <a:srgbClr val="444444"/>
                        </a:solidFill>
                      </a:endParaRPr>
                    </a:p>
                  </a:txBody>
                  <a:tcPr marL="63500" marR="63500" marT="63500" marB="63500" anchor="ctr">
                    <a:lnL>
                      <a:noFill/>
                    </a:lnL>
                    <a:lnR>
                      <a:noFill/>
                    </a:lnR>
                    <a:lnT>
                      <a:noFill/>
                    </a:lnT>
                    <a:lnB>
                      <a:noFill/>
                    </a:lnB>
                  </a:tcPr>
                </a:tc>
              </a:tr>
            </a:tbl>
          </a:graphicData>
        </a:graphic>
      </p:graphicFrame>
      <p:sp>
        <p:nvSpPr>
          <p:cNvPr id="6" name="Content Placeholder 2"/>
          <p:cNvSpPr>
            <a:spLocks noGrp="1"/>
          </p:cNvSpPr>
          <p:nvPr>
            <p:ph idx="1"/>
          </p:nvPr>
        </p:nvSpPr>
        <p:spPr>
          <a:xfrm>
            <a:off x="628650" y="1825625"/>
            <a:ext cx="7886700" cy="4351339"/>
          </a:xfrm>
        </p:spPr>
        <p:txBody>
          <a:bodyPr>
            <a:normAutofit/>
          </a:bodyPr>
          <a:lstStyle/>
          <a:p>
            <a:pPr marL="0" indent="0">
              <a:buNone/>
            </a:pPr>
            <a:endParaRPr lang="en-US" dirty="0" smtClean="0">
              <a:solidFill>
                <a:srgbClr val="444444"/>
              </a:solidFill>
            </a:endParaRPr>
          </a:p>
          <a:p>
            <a:pPr marL="0" indent="0">
              <a:buNone/>
            </a:pPr>
            <a:endParaRPr lang="en-US" dirty="0">
              <a:solidFill>
                <a:srgbClr val="444444"/>
              </a:solidFill>
            </a:endParaRPr>
          </a:p>
          <a:p>
            <a:pPr marL="0" indent="0">
              <a:buNone/>
            </a:pPr>
            <a:endParaRPr lang="en-US" dirty="0" smtClean="0">
              <a:solidFill>
                <a:srgbClr val="444444"/>
              </a:solidFill>
            </a:endParaRPr>
          </a:p>
          <a:p>
            <a:pPr marL="0" indent="0">
              <a:buNone/>
            </a:pPr>
            <a:endParaRPr lang="en-US" dirty="0">
              <a:solidFill>
                <a:srgbClr val="444444"/>
              </a:solidFill>
            </a:endParaRPr>
          </a:p>
          <a:p>
            <a:pPr marL="0" indent="0">
              <a:buNone/>
            </a:pPr>
            <a:endParaRPr lang="en-US" dirty="0" smtClean="0">
              <a:solidFill>
                <a:srgbClr val="444444"/>
              </a:solidFill>
            </a:endParaRPr>
          </a:p>
          <a:p>
            <a:pPr marL="0" indent="0">
              <a:buNone/>
            </a:pPr>
            <a:endParaRPr lang="en-US" dirty="0">
              <a:solidFill>
                <a:srgbClr val="444444"/>
              </a:solidFill>
            </a:endParaRPr>
          </a:p>
          <a:p>
            <a:pPr marL="0" indent="0">
              <a:buNone/>
            </a:pPr>
            <a:endParaRPr lang="en-US" dirty="0" smtClean="0">
              <a:solidFill>
                <a:srgbClr val="444444"/>
              </a:solidFill>
            </a:endParaRPr>
          </a:p>
          <a:p>
            <a:pPr marL="0" indent="0">
              <a:buNone/>
            </a:pPr>
            <a:r>
              <a:rPr lang="en-US" sz="2000" dirty="0" smtClean="0">
                <a:solidFill>
                  <a:srgbClr val="444444"/>
                </a:solidFill>
              </a:rPr>
              <a:t>The initial number of posters abstracts (in February 2016) was </a:t>
            </a:r>
            <a:r>
              <a:rPr lang="en-US" sz="2000" b="1" dirty="0" smtClean="0">
                <a:solidFill>
                  <a:srgbClr val="444444"/>
                </a:solidFill>
              </a:rPr>
              <a:t>1973</a:t>
            </a:r>
            <a:r>
              <a:rPr lang="en-US" sz="2000" dirty="0" smtClean="0">
                <a:solidFill>
                  <a:srgbClr val="444444"/>
                </a:solidFill>
              </a:rPr>
              <a:t>. </a:t>
            </a:r>
          </a:p>
          <a:p>
            <a:endParaRPr lang="en-US" dirty="0">
              <a:solidFill>
                <a:srgbClr val="444444"/>
              </a:solidFill>
            </a:endParaRPr>
          </a:p>
          <a:p>
            <a:endParaRPr lang="en-US" dirty="0" smtClean="0">
              <a:solidFill>
                <a:srgbClr val="444444"/>
              </a:solidFill>
            </a:endParaRPr>
          </a:p>
          <a:p>
            <a:endParaRPr lang="en-US" dirty="0">
              <a:solidFill>
                <a:srgbClr val="444444"/>
              </a:solidFill>
            </a:endParaRPr>
          </a:p>
          <a:p>
            <a:endParaRPr lang="en-US" dirty="0" smtClean="0">
              <a:solidFill>
                <a:srgbClr val="444444"/>
              </a:solidFill>
            </a:endParaRPr>
          </a:p>
          <a:p>
            <a:endParaRPr lang="en-US" dirty="0">
              <a:solidFill>
                <a:srgbClr val="444444"/>
              </a:solidFill>
            </a:endParaRPr>
          </a:p>
        </p:txBody>
      </p:sp>
      <p:cxnSp>
        <p:nvCxnSpPr>
          <p:cNvPr id="8" name="Straight Arrow Connector 7"/>
          <p:cNvCxnSpPr/>
          <p:nvPr/>
        </p:nvCxnSpPr>
        <p:spPr>
          <a:xfrm>
            <a:off x="5810491" y="4752620"/>
            <a:ext cx="1481560" cy="675907"/>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5599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44444"/>
                </a:solidFill>
              </a:rPr>
              <a:t>Poster Exhibition Layout</a:t>
            </a:r>
            <a:endParaRPr lang="en-US" dirty="0">
              <a:solidFill>
                <a:srgbClr val="444444"/>
              </a:solidFill>
            </a:endParaRPr>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0" y="1493134"/>
            <a:ext cx="9132844" cy="5023413"/>
          </a:xfrm>
        </p:spPr>
      </p:pic>
    </p:spTree>
    <p:extLst>
      <p:ext uri="{BB962C8B-B14F-4D97-AF65-F5344CB8AC3E}">
        <p14:creationId xmlns:p14="http://schemas.microsoft.com/office/powerpoint/2010/main" val="858207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distribution</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849422918"/>
              </p:ext>
            </p:extLst>
          </p:nvPr>
        </p:nvGraphicFramePr>
        <p:xfrm>
          <a:off x="559202" y="1238491"/>
          <a:ext cx="8252750" cy="66901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44796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44444"/>
                </a:solidFill>
              </a:rPr>
              <a:t>Voices</a:t>
            </a:r>
            <a:endParaRPr lang="en-US" dirty="0">
              <a:solidFill>
                <a:srgbClr val="444444"/>
              </a:solidFill>
            </a:endParaRPr>
          </a:p>
        </p:txBody>
      </p:sp>
      <p:sp>
        <p:nvSpPr>
          <p:cNvPr id="3" name="Content Placeholder 2"/>
          <p:cNvSpPr>
            <a:spLocks noGrp="1"/>
          </p:cNvSpPr>
          <p:nvPr>
            <p:ph idx="1"/>
          </p:nvPr>
        </p:nvSpPr>
        <p:spPr/>
        <p:txBody>
          <a:bodyPr>
            <a:normAutofit fontScale="92500" lnSpcReduction="10000"/>
          </a:bodyPr>
          <a:lstStyle/>
          <a:p>
            <a:r>
              <a:rPr lang="en-US" dirty="0">
                <a:solidFill>
                  <a:srgbClr val="444444"/>
                </a:solidFill>
              </a:rPr>
              <a:t>I am continuously receiving VERY POSITIVE feedback about the conference. Many thanks</a:t>
            </a:r>
            <a:r>
              <a:rPr lang="en-US" dirty="0" smtClean="0">
                <a:solidFill>
                  <a:srgbClr val="444444"/>
                </a:solidFill>
              </a:rPr>
              <a:t>!!!</a:t>
            </a:r>
            <a:r>
              <a:rPr lang="en-US" dirty="0">
                <a:solidFill>
                  <a:srgbClr val="444444"/>
                </a:solidFill>
              </a:rPr>
              <a:t> </a:t>
            </a:r>
            <a:r>
              <a:rPr lang="en-US" sz="2000" dirty="0" smtClean="0">
                <a:solidFill>
                  <a:srgbClr val="444444"/>
                </a:solidFill>
              </a:rPr>
              <a:t>(OC Chair, CERN) </a:t>
            </a:r>
          </a:p>
          <a:p>
            <a:r>
              <a:rPr lang="en-US" dirty="0" smtClean="0">
                <a:solidFill>
                  <a:srgbClr val="444444"/>
                </a:solidFill>
              </a:rPr>
              <a:t>Let </a:t>
            </a:r>
            <a:r>
              <a:rPr lang="en-US" dirty="0">
                <a:solidFill>
                  <a:srgbClr val="444444"/>
                </a:solidFill>
              </a:rPr>
              <a:t>me congratulate you on a terrific conference, it was </a:t>
            </a:r>
            <a:r>
              <a:rPr lang="en-US" dirty="0" smtClean="0">
                <a:solidFill>
                  <a:srgbClr val="444444"/>
                </a:solidFill>
              </a:rPr>
              <a:t>so </a:t>
            </a:r>
            <a:r>
              <a:rPr lang="en-US" dirty="0">
                <a:solidFill>
                  <a:srgbClr val="444444"/>
                </a:solidFill>
              </a:rPr>
              <a:t>smooth, interesting and well performed</a:t>
            </a:r>
            <a:r>
              <a:rPr lang="en-US" dirty="0" smtClean="0">
                <a:solidFill>
                  <a:srgbClr val="444444"/>
                </a:solidFill>
              </a:rPr>
              <a:t>. </a:t>
            </a:r>
            <a:r>
              <a:rPr lang="en-US" sz="2000" dirty="0" smtClean="0">
                <a:solidFill>
                  <a:srgbClr val="444444"/>
                </a:solidFill>
              </a:rPr>
              <a:t>(MAX IV)</a:t>
            </a:r>
          </a:p>
          <a:p>
            <a:r>
              <a:rPr lang="en-US" dirty="0">
                <a:solidFill>
                  <a:srgbClr val="444444"/>
                </a:solidFill>
              </a:rPr>
              <a:t>Many thanks for a wonderful IPAC </a:t>
            </a:r>
            <a:r>
              <a:rPr lang="en-US" dirty="0" smtClean="0">
                <a:solidFill>
                  <a:srgbClr val="444444"/>
                </a:solidFill>
              </a:rPr>
              <a:t>conference! I </a:t>
            </a:r>
            <a:r>
              <a:rPr lang="en-US" dirty="0">
                <a:solidFill>
                  <a:srgbClr val="444444"/>
                </a:solidFill>
              </a:rPr>
              <a:t>have never seen so perfect an organization</a:t>
            </a:r>
            <a:r>
              <a:rPr lang="en-US" dirty="0" smtClean="0">
                <a:solidFill>
                  <a:srgbClr val="444444"/>
                </a:solidFill>
              </a:rPr>
              <a:t>. </a:t>
            </a:r>
            <a:r>
              <a:rPr lang="en-US" sz="2000" dirty="0" smtClean="0">
                <a:solidFill>
                  <a:srgbClr val="444444"/>
                </a:solidFill>
              </a:rPr>
              <a:t>(PRAB Editor-in-Chief, CERN)</a:t>
            </a:r>
          </a:p>
          <a:p>
            <a:r>
              <a:rPr lang="en-US" dirty="0">
                <a:solidFill>
                  <a:srgbClr val="444444"/>
                </a:solidFill>
              </a:rPr>
              <a:t>Many people are saying it's the best IPAC they've ever been to. </a:t>
            </a:r>
            <a:r>
              <a:rPr lang="en-US" sz="2000" dirty="0" smtClean="0">
                <a:solidFill>
                  <a:srgbClr val="444444"/>
                </a:solidFill>
              </a:rPr>
              <a:t>(IPAC’18 Scientific Secretariat, JLAB)</a:t>
            </a:r>
          </a:p>
          <a:p>
            <a:endParaRPr lang="en-US" sz="2000" dirty="0" smtClean="0">
              <a:solidFill>
                <a:srgbClr val="444444"/>
              </a:solidFill>
            </a:endParaRPr>
          </a:p>
          <a:p>
            <a:r>
              <a:rPr lang="en-US" i="1" dirty="0">
                <a:solidFill>
                  <a:srgbClr val="444444"/>
                </a:solidFill>
              </a:rPr>
              <a:t>The logistic of IPAC'17 was one of the worst ever</a:t>
            </a:r>
            <a:r>
              <a:rPr lang="en-US" i="1" dirty="0" smtClean="0">
                <a:solidFill>
                  <a:srgbClr val="444444"/>
                </a:solidFill>
              </a:rPr>
              <a:t>. </a:t>
            </a:r>
            <a:r>
              <a:rPr lang="en-US" sz="2200" i="1" dirty="0" smtClean="0">
                <a:solidFill>
                  <a:srgbClr val="444444"/>
                </a:solidFill>
              </a:rPr>
              <a:t>(unknown from the Evaluation form)</a:t>
            </a:r>
            <a:endParaRPr lang="en-US" sz="2200" i="1" dirty="0">
              <a:solidFill>
                <a:srgbClr val="444444"/>
              </a:solidFill>
            </a:endParaRPr>
          </a:p>
        </p:txBody>
      </p:sp>
    </p:spTree>
    <p:extLst>
      <p:ext uri="{BB962C8B-B14F-4D97-AF65-F5344CB8AC3E}">
        <p14:creationId xmlns:p14="http://schemas.microsoft.com/office/powerpoint/2010/main" val="1376296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Learnings</a:t>
            </a:r>
            <a:endParaRPr lang="en-US" dirty="0"/>
          </a:p>
        </p:txBody>
      </p:sp>
      <p:sp>
        <p:nvSpPr>
          <p:cNvPr id="3" name="Content Placeholder 2"/>
          <p:cNvSpPr>
            <a:spLocks noGrp="1"/>
          </p:cNvSpPr>
          <p:nvPr>
            <p:ph idx="1"/>
          </p:nvPr>
        </p:nvSpPr>
        <p:spPr>
          <a:xfrm>
            <a:off x="628650" y="1825625"/>
            <a:ext cx="7886700" cy="4351339"/>
          </a:xfrm>
        </p:spPr>
        <p:txBody>
          <a:bodyPr>
            <a:normAutofit/>
          </a:bodyPr>
          <a:lstStyle/>
          <a:p>
            <a:pPr marL="0" indent="0">
              <a:buNone/>
            </a:pPr>
            <a:r>
              <a:rPr lang="en-US" sz="2400" dirty="0" smtClean="0">
                <a:solidFill>
                  <a:srgbClr val="444444"/>
                </a:solidFill>
              </a:rPr>
              <a:t>No 1 “learning” is the same as at IPAC’16 &gt; quote from Kyung Sook’s presentation last year:</a:t>
            </a:r>
          </a:p>
          <a:p>
            <a:pPr marL="0" indent="0">
              <a:buNone/>
            </a:pPr>
            <a:endParaRPr lang="en-US" sz="2400" dirty="0">
              <a:solidFill>
                <a:srgbClr val="444444"/>
              </a:solidFill>
            </a:endParaRPr>
          </a:p>
          <a:p>
            <a:pPr marL="0" indent="0">
              <a:buNone/>
            </a:pPr>
            <a:r>
              <a:rPr lang="en-US" sz="2400" i="1" dirty="0">
                <a:solidFill>
                  <a:srgbClr val="444444"/>
                </a:solidFill>
              </a:rPr>
              <a:t>Most people (speakers, session chairs, exhibitors ...) don't like to reading "Guidelines</a:t>
            </a:r>
            <a:r>
              <a:rPr lang="en-US" sz="2400" i="1" dirty="0" smtClean="0">
                <a:solidFill>
                  <a:srgbClr val="444444"/>
                </a:solidFill>
              </a:rPr>
              <a:t>".</a:t>
            </a:r>
          </a:p>
          <a:p>
            <a:pPr marL="0" indent="0">
              <a:buNone/>
            </a:pPr>
            <a:endParaRPr lang="en-US" sz="2400" i="1" dirty="0">
              <a:solidFill>
                <a:srgbClr val="444444"/>
              </a:solidFill>
            </a:endParaRPr>
          </a:p>
          <a:p>
            <a:pPr marL="0" indent="0">
              <a:buNone/>
            </a:pPr>
            <a:r>
              <a:rPr lang="en-US" sz="2400" dirty="0" smtClean="0">
                <a:solidFill>
                  <a:srgbClr val="444444"/>
                </a:solidFill>
              </a:rPr>
              <a:t>Copy that. Most people do not read. Period. Embrace the frustration.  </a:t>
            </a:r>
            <a:endParaRPr lang="en-GB" sz="2400" dirty="0" smtClean="0">
              <a:solidFill>
                <a:srgbClr val="444444"/>
              </a:solidFill>
            </a:endParaRPr>
          </a:p>
          <a:p>
            <a:endParaRPr lang="en-GB" dirty="0" smtClean="0"/>
          </a:p>
        </p:txBody>
      </p:sp>
    </p:spTree>
    <p:extLst>
      <p:ext uri="{BB962C8B-B14F-4D97-AF65-F5344CB8AC3E}">
        <p14:creationId xmlns:p14="http://schemas.microsoft.com/office/powerpoint/2010/main" val="7535533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44444"/>
                </a:solidFill>
              </a:rPr>
              <a:t>Timings and Deadline</a:t>
            </a:r>
            <a:endParaRPr lang="en-US" dirty="0">
              <a:solidFill>
                <a:srgbClr val="444444"/>
              </a:solidFill>
            </a:endParaRPr>
          </a:p>
        </p:txBody>
      </p:sp>
      <p:sp>
        <p:nvSpPr>
          <p:cNvPr id="3" name="Content Placeholder 2"/>
          <p:cNvSpPr>
            <a:spLocks noGrp="1"/>
          </p:cNvSpPr>
          <p:nvPr>
            <p:ph idx="1"/>
          </p:nvPr>
        </p:nvSpPr>
        <p:spPr/>
        <p:txBody>
          <a:bodyPr>
            <a:normAutofit/>
          </a:bodyPr>
          <a:lstStyle/>
          <a:p>
            <a:r>
              <a:rPr lang="en-US" dirty="0" smtClean="0">
                <a:solidFill>
                  <a:srgbClr val="444444"/>
                </a:solidFill>
              </a:rPr>
              <a:t>Peer review makes tight process even tighter</a:t>
            </a:r>
          </a:p>
          <a:p>
            <a:r>
              <a:rPr lang="en-US" dirty="0" smtClean="0">
                <a:solidFill>
                  <a:srgbClr val="444444"/>
                </a:solidFill>
              </a:rPr>
              <a:t>“Please register or withdraw” mails were sent after the </a:t>
            </a:r>
            <a:r>
              <a:rPr lang="en-US" dirty="0">
                <a:solidFill>
                  <a:srgbClr val="444444"/>
                </a:solidFill>
              </a:rPr>
              <a:t>early bird deadline </a:t>
            </a:r>
            <a:r>
              <a:rPr lang="en-US" dirty="0" smtClean="0">
                <a:solidFill>
                  <a:srgbClr val="444444"/>
                </a:solidFill>
              </a:rPr>
              <a:t>(14 March):</a:t>
            </a:r>
            <a:endParaRPr lang="en-US" dirty="0">
              <a:solidFill>
                <a:srgbClr val="444444"/>
              </a:solidFill>
            </a:endParaRPr>
          </a:p>
          <a:p>
            <a:pPr lvl="1"/>
            <a:r>
              <a:rPr lang="en-US" dirty="0" smtClean="0">
                <a:solidFill>
                  <a:srgbClr val="444444"/>
                </a:solidFill>
              </a:rPr>
              <a:t>on </a:t>
            </a:r>
            <a:r>
              <a:rPr lang="en-US" dirty="0">
                <a:solidFill>
                  <a:srgbClr val="444444"/>
                </a:solidFill>
              </a:rPr>
              <a:t>20 March to approx. 550 unregistered authors</a:t>
            </a:r>
          </a:p>
          <a:p>
            <a:pPr lvl="1"/>
            <a:r>
              <a:rPr lang="en-US" dirty="0" smtClean="0">
                <a:solidFill>
                  <a:srgbClr val="444444"/>
                </a:solidFill>
              </a:rPr>
              <a:t>on </a:t>
            </a:r>
            <a:r>
              <a:rPr lang="en-US" dirty="0">
                <a:solidFill>
                  <a:srgbClr val="444444"/>
                </a:solidFill>
              </a:rPr>
              <a:t>27 March to approx. 350 unregistered authors</a:t>
            </a:r>
          </a:p>
          <a:p>
            <a:pPr lvl="1"/>
            <a:r>
              <a:rPr lang="en-US" dirty="0" smtClean="0">
                <a:solidFill>
                  <a:srgbClr val="444444"/>
                </a:solidFill>
              </a:rPr>
              <a:t>on </a:t>
            </a:r>
            <a:r>
              <a:rPr lang="en-US" dirty="0">
                <a:solidFill>
                  <a:srgbClr val="444444"/>
                </a:solidFill>
              </a:rPr>
              <a:t>5 April to approx. 250 unregistered authors.</a:t>
            </a:r>
          </a:p>
          <a:p>
            <a:pPr lvl="1"/>
            <a:endParaRPr lang="en-US" dirty="0">
              <a:solidFill>
                <a:srgbClr val="444444"/>
              </a:solidFill>
            </a:endParaRPr>
          </a:p>
          <a:p>
            <a:r>
              <a:rPr lang="en-US" dirty="0" smtClean="0">
                <a:solidFill>
                  <a:srgbClr val="444444"/>
                </a:solidFill>
              </a:rPr>
              <a:t>9 April </a:t>
            </a:r>
            <a:r>
              <a:rPr lang="en-US" dirty="0">
                <a:solidFill>
                  <a:srgbClr val="444444"/>
                </a:solidFill>
              </a:rPr>
              <a:t>there were still approx. 130 </a:t>
            </a:r>
            <a:r>
              <a:rPr lang="en-US" dirty="0" smtClean="0">
                <a:solidFill>
                  <a:srgbClr val="444444"/>
                </a:solidFill>
              </a:rPr>
              <a:t>unregistered</a:t>
            </a:r>
          </a:p>
          <a:p>
            <a:r>
              <a:rPr lang="en-US" dirty="0" smtClean="0">
                <a:solidFill>
                  <a:srgbClr val="444444"/>
                </a:solidFill>
              </a:rPr>
              <a:t>Japanese </a:t>
            </a:r>
            <a:r>
              <a:rPr lang="en-US" dirty="0">
                <a:solidFill>
                  <a:srgbClr val="444444"/>
                </a:solidFill>
              </a:rPr>
              <a:t>fiscal </a:t>
            </a:r>
            <a:r>
              <a:rPr lang="en-US" dirty="0" smtClean="0">
                <a:solidFill>
                  <a:srgbClr val="444444"/>
                </a:solidFill>
              </a:rPr>
              <a:t>year starts </a:t>
            </a:r>
            <a:r>
              <a:rPr lang="en-US" dirty="0">
                <a:solidFill>
                  <a:srgbClr val="444444"/>
                </a:solidFill>
              </a:rPr>
              <a:t>in April &gt; can’t register before </a:t>
            </a:r>
            <a:r>
              <a:rPr lang="en-US" dirty="0" smtClean="0">
                <a:solidFill>
                  <a:srgbClr val="444444"/>
                </a:solidFill>
              </a:rPr>
              <a:t>that, and other reasons</a:t>
            </a:r>
            <a:endParaRPr lang="en-US" dirty="0">
              <a:solidFill>
                <a:srgbClr val="444444"/>
              </a:solidFill>
            </a:endParaRPr>
          </a:p>
          <a:p>
            <a:endParaRPr lang="en-US" dirty="0" smtClean="0">
              <a:solidFill>
                <a:srgbClr val="444444"/>
              </a:solidFill>
            </a:endParaRPr>
          </a:p>
          <a:p>
            <a:endParaRPr lang="en-US" dirty="0"/>
          </a:p>
        </p:txBody>
      </p:sp>
    </p:spTree>
    <p:extLst>
      <p:ext uri="{BB962C8B-B14F-4D97-AF65-F5344CB8AC3E}">
        <p14:creationId xmlns:p14="http://schemas.microsoft.com/office/powerpoint/2010/main" val="188985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44444"/>
                </a:solidFill>
              </a:rPr>
              <a:t>Timings and Deadline</a:t>
            </a:r>
            <a:endParaRPr lang="en-US" dirty="0">
              <a:solidFill>
                <a:srgbClr val="444444"/>
              </a:solidFill>
            </a:endParaRPr>
          </a:p>
        </p:txBody>
      </p:sp>
      <p:sp>
        <p:nvSpPr>
          <p:cNvPr id="3" name="Content Placeholder 2"/>
          <p:cNvSpPr>
            <a:spLocks noGrp="1"/>
          </p:cNvSpPr>
          <p:nvPr>
            <p:ph idx="1"/>
          </p:nvPr>
        </p:nvSpPr>
        <p:spPr/>
        <p:txBody>
          <a:bodyPr>
            <a:normAutofit/>
          </a:bodyPr>
          <a:lstStyle/>
          <a:p>
            <a:r>
              <a:rPr lang="en-US" dirty="0" smtClean="0">
                <a:solidFill>
                  <a:srgbClr val="444444"/>
                </a:solidFill>
              </a:rPr>
              <a:t>Wanted to send </a:t>
            </a:r>
            <a:r>
              <a:rPr lang="en-US" dirty="0" err="1" smtClean="0">
                <a:solidFill>
                  <a:srgbClr val="444444"/>
                </a:solidFill>
              </a:rPr>
              <a:t>programme</a:t>
            </a:r>
            <a:r>
              <a:rPr lang="en-US" dirty="0" smtClean="0">
                <a:solidFill>
                  <a:srgbClr val="444444"/>
                </a:solidFill>
              </a:rPr>
              <a:t> codes min. 2 weeks before submission deadline</a:t>
            </a:r>
          </a:p>
          <a:p>
            <a:r>
              <a:rPr lang="en-US" dirty="0" smtClean="0">
                <a:solidFill>
                  <a:srgbClr val="444444"/>
                </a:solidFill>
              </a:rPr>
              <a:t>Created poster codes on 10 April and sent out paper codes on 11 April (13 days before Peer Review deadline)</a:t>
            </a:r>
          </a:p>
          <a:p>
            <a:r>
              <a:rPr lang="en-US" dirty="0">
                <a:solidFill>
                  <a:srgbClr val="444444"/>
                </a:solidFill>
              </a:rPr>
              <a:t>I had zero disjointed authors when I informed all 1700 poster authors of their poster codes and the fact that paper upload was </a:t>
            </a:r>
            <a:r>
              <a:rPr lang="en-US" dirty="0" smtClean="0">
                <a:solidFill>
                  <a:srgbClr val="444444"/>
                </a:solidFill>
              </a:rPr>
              <a:t>enabled</a:t>
            </a:r>
          </a:p>
          <a:p>
            <a:r>
              <a:rPr lang="en-US" dirty="0" smtClean="0">
                <a:solidFill>
                  <a:srgbClr val="444444"/>
                </a:solidFill>
              </a:rPr>
              <a:t>This </a:t>
            </a:r>
            <a:r>
              <a:rPr lang="en-US" dirty="0">
                <a:solidFill>
                  <a:srgbClr val="444444"/>
                </a:solidFill>
              </a:rPr>
              <a:t>mail has resulted (as expected) in a number of additional withdrawals</a:t>
            </a:r>
            <a:r>
              <a:rPr lang="en-US" dirty="0" smtClean="0">
                <a:solidFill>
                  <a:srgbClr val="444444"/>
                </a:solidFill>
              </a:rPr>
              <a:t>.</a:t>
            </a:r>
            <a:endParaRPr lang="en-US" dirty="0"/>
          </a:p>
        </p:txBody>
      </p:sp>
    </p:spTree>
    <p:extLst>
      <p:ext uri="{BB962C8B-B14F-4D97-AF65-F5344CB8AC3E}">
        <p14:creationId xmlns:p14="http://schemas.microsoft.com/office/powerpoint/2010/main" val="386666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44444"/>
                </a:solidFill>
              </a:rPr>
              <a:t>Registration</a:t>
            </a:r>
            <a:endParaRPr lang="en-US" dirty="0">
              <a:solidFill>
                <a:srgbClr val="444444"/>
              </a:solidFill>
            </a:endParaRPr>
          </a:p>
        </p:txBody>
      </p:sp>
      <p:sp>
        <p:nvSpPr>
          <p:cNvPr id="3" name="Content Placeholder 2"/>
          <p:cNvSpPr>
            <a:spLocks noGrp="1"/>
          </p:cNvSpPr>
          <p:nvPr>
            <p:ph idx="1"/>
          </p:nvPr>
        </p:nvSpPr>
        <p:spPr/>
        <p:txBody>
          <a:bodyPr/>
          <a:lstStyle/>
          <a:p>
            <a:r>
              <a:rPr lang="en-US" dirty="0" smtClean="0">
                <a:solidFill>
                  <a:srgbClr val="444444"/>
                </a:solidFill>
              </a:rPr>
              <a:t>Exhibitor registration via SPMS and external provider is less than ideal (data does not flow back into SPMS, exhibitors do not appear on delegate list)</a:t>
            </a:r>
          </a:p>
          <a:p>
            <a:r>
              <a:rPr lang="en-US" dirty="0" smtClean="0">
                <a:solidFill>
                  <a:srgbClr val="444444"/>
                </a:solidFill>
              </a:rPr>
              <a:t>Some of them have papers, so that creates a problem (shows paper as unregistered)</a:t>
            </a:r>
          </a:p>
          <a:p>
            <a:r>
              <a:rPr lang="en-US" dirty="0" smtClean="0">
                <a:solidFill>
                  <a:srgbClr val="444444"/>
                </a:solidFill>
              </a:rPr>
              <a:t>Close registration 1 week before the conference</a:t>
            </a:r>
          </a:p>
          <a:p>
            <a:endParaRPr lang="en-US" dirty="0"/>
          </a:p>
        </p:txBody>
      </p:sp>
    </p:spTree>
    <p:extLst>
      <p:ext uri="{BB962C8B-B14F-4D97-AF65-F5344CB8AC3E}">
        <p14:creationId xmlns:p14="http://schemas.microsoft.com/office/powerpoint/2010/main" val="45076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44444"/>
                </a:solidFill>
              </a:rPr>
              <a:t>Work Distribution</a:t>
            </a:r>
            <a:endParaRPr lang="en-US" dirty="0">
              <a:solidFill>
                <a:srgbClr val="444444"/>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sz="3100" dirty="0">
                <a:solidFill>
                  <a:srgbClr val="444444"/>
                </a:solidFill>
              </a:rPr>
              <a:t>IPAC’17 was organized by the LOC (with members from all three hosting </a:t>
            </a:r>
            <a:r>
              <a:rPr lang="en-US" sz="3100" dirty="0" smtClean="0">
                <a:solidFill>
                  <a:srgbClr val="444444"/>
                </a:solidFill>
              </a:rPr>
              <a:t>institutions, i.e. ESS, MAXIV and Aarhus University </a:t>
            </a:r>
            <a:r>
              <a:rPr lang="en-US" sz="3100" dirty="0">
                <a:solidFill>
                  <a:srgbClr val="444444"/>
                </a:solidFill>
              </a:rPr>
              <a:t>as well as a Danish PCO (DIS </a:t>
            </a:r>
            <a:r>
              <a:rPr lang="en-US" sz="3100" dirty="0" smtClean="0">
                <a:solidFill>
                  <a:srgbClr val="444444"/>
                </a:solidFill>
              </a:rPr>
              <a:t>Congress)). The </a:t>
            </a:r>
            <a:r>
              <a:rPr lang="en-US" sz="3100" dirty="0">
                <a:solidFill>
                  <a:srgbClr val="444444"/>
                </a:solidFill>
              </a:rPr>
              <a:t>PCO covered the following aspects</a:t>
            </a:r>
            <a:r>
              <a:rPr lang="en-US" sz="3100" dirty="0" smtClean="0">
                <a:solidFill>
                  <a:srgbClr val="444444"/>
                </a:solidFill>
              </a:rPr>
              <a:t>:</a:t>
            </a:r>
          </a:p>
          <a:p>
            <a:pPr marL="0" indent="0">
              <a:buNone/>
            </a:pPr>
            <a:endParaRPr lang="en-US" dirty="0">
              <a:solidFill>
                <a:srgbClr val="444444"/>
              </a:solidFill>
            </a:endParaRPr>
          </a:p>
          <a:p>
            <a:pPr lvl="1"/>
            <a:r>
              <a:rPr lang="en-US" sz="3100" dirty="0">
                <a:solidFill>
                  <a:srgbClr val="444444"/>
                </a:solidFill>
              </a:rPr>
              <a:t>registration (all types, incl. exhibitors, except JACOW) online and on-site, incl. collection of all fees</a:t>
            </a:r>
          </a:p>
          <a:p>
            <a:pPr lvl="1"/>
            <a:r>
              <a:rPr lang="en-US" sz="3100" dirty="0">
                <a:solidFill>
                  <a:srgbClr val="444444"/>
                </a:solidFill>
              </a:rPr>
              <a:t>sending of invoices to the sponsors and collection of sponsor money</a:t>
            </a:r>
          </a:p>
          <a:p>
            <a:pPr lvl="1"/>
            <a:r>
              <a:rPr lang="en-US" sz="3100" dirty="0">
                <a:solidFill>
                  <a:srgbClr val="444444"/>
                </a:solidFill>
              </a:rPr>
              <a:t>block-booking and managing almost 700 rooms in the 6 conference hotels</a:t>
            </a:r>
          </a:p>
          <a:p>
            <a:pPr lvl="1"/>
            <a:r>
              <a:rPr lang="en-US" sz="3100" dirty="0">
                <a:solidFill>
                  <a:srgbClr val="444444"/>
                </a:solidFill>
              </a:rPr>
              <a:t>managing the companion </a:t>
            </a:r>
            <a:r>
              <a:rPr lang="en-US" sz="3100" dirty="0" err="1">
                <a:solidFill>
                  <a:srgbClr val="444444"/>
                </a:solidFill>
              </a:rPr>
              <a:t>programme</a:t>
            </a:r>
            <a:r>
              <a:rPr lang="en-US" sz="3100" dirty="0">
                <a:solidFill>
                  <a:srgbClr val="444444"/>
                </a:solidFill>
              </a:rPr>
              <a:t> (they outsourced this to a tour guide company)</a:t>
            </a:r>
          </a:p>
          <a:p>
            <a:pPr lvl="1"/>
            <a:r>
              <a:rPr lang="en-US" sz="3100" dirty="0">
                <a:solidFill>
                  <a:srgbClr val="444444"/>
                </a:solidFill>
              </a:rPr>
              <a:t>sending out official invitation letters (e-mail only) to those requesting it for visa</a:t>
            </a:r>
          </a:p>
          <a:p>
            <a:pPr lvl="1"/>
            <a:r>
              <a:rPr lang="en-US" sz="3100" dirty="0">
                <a:solidFill>
                  <a:srgbClr val="444444"/>
                </a:solidFill>
              </a:rPr>
              <a:t>initial exhibitor coordination</a:t>
            </a:r>
          </a:p>
        </p:txBody>
      </p:sp>
    </p:spTree>
    <p:extLst>
      <p:ext uri="{BB962C8B-B14F-4D97-AF65-F5344CB8AC3E}">
        <p14:creationId xmlns:p14="http://schemas.microsoft.com/office/powerpoint/2010/main" val="550139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44444"/>
                </a:solidFill>
              </a:rPr>
              <a:t>SPMS</a:t>
            </a:r>
            <a:endParaRPr lang="en-US" dirty="0">
              <a:solidFill>
                <a:srgbClr val="444444"/>
              </a:solidFill>
            </a:endParaRPr>
          </a:p>
        </p:txBody>
      </p:sp>
      <p:sp>
        <p:nvSpPr>
          <p:cNvPr id="3" name="Content Placeholder 2"/>
          <p:cNvSpPr>
            <a:spLocks noGrp="1"/>
          </p:cNvSpPr>
          <p:nvPr>
            <p:ph idx="1"/>
          </p:nvPr>
        </p:nvSpPr>
        <p:spPr/>
        <p:txBody>
          <a:bodyPr/>
          <a:lstStyle/>
          <a:p>
            <a:r>
              <a:rPr lang="en-US" dirty="0" smtClean="0">
                <a:solidFill>
                  <a:srgbClr val="444444"/>
                </a:solidFill>
              </a:rPr>
              <a:t>People expect a confirmation when they have uploaded papers &gt; add note: there will be no confirmation?!</a:t>
            </a:r>
          </a:p>
          <a:p>
            <a:r>
              <a:rPr lang="en-US" dirty="0" smtClean="0">
                <a:solidFill>
                  <a:srgbClr val="444444"/>
                </a:solidFill>
              </a:rPr>
              <a:t>Return mails when people have updated something in their registration are pointless (“Your registration has </a:t>
            </a:r>
            <a:r>
              <a:rPr lang="en-US" smtClean="0">
                <a:solidFill>
                  <a:srgbClr val="444444"/>
                </a:solidFill>
              </a:rPr>
              <a:t>been updated.”)</a:t>
            </a:r>
            <a:endParaRPr lang="en-US" dirty="0" smtClean="0">
              <a:solidFill>
                <a:srgbClr val="444444"/>
              </a:solidFill>
            </a:endParaRPr>
          </a:p>
          <a:p>
            <a:endParaRPr lang="en-US" dirty="0"/>
          </a:p>
        </p:txBody>
      </p:sp>
    </p:spTree>
    <p:extLst>
      <p:ext uri="{BB962C8B-B14F-4D97-AF65-F5344CB8AC3E}">
        <p14:creationId xmlns:p14="http://schemas.microsoft.com/office/powerpoint/2010/main" val="1230913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0975" y="1690690"/>
            <a:ext cx="6842050" cy="4567296"/>
          </a:xfrm>
        </p:spPr>
      </p:pic>
    </p:spTree>
    <p:extLst>
      <p:ext uri="{BB962C8B-B14F-4D97-AF65-F5344CB8AC3E}">
        <p14:creationId xmlns:p14="http://schemas.microsoft.com/office/powerpoint/2010/main" val="1720261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9676" y="-1506638"/>
            <a:ext cx="7199453" cy="9599271"/>
          </a:xfrm>
        </p:spPr>
      </p:pic>
    </p:spTree>
    <p:extLst>
      <p:ext uri="{BB962C8B-B14F-4D97-AF65-F5344CB8AC3E}">
        <p14:creationId xmlns:p14="http://schemas.microsoft.com/office/powerpoint/2010/main" val="224479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44444"/>
                </a:solidFill>
              </a:rPr>
              <a:t>IPAC’17 LOC Members – contact us with questions if need be</a:t>
            </a:r>
            <a:endParaRPr lang="en-US" dirty="0">
              <a:solidFill>
                <a:srgbClr val="444444"/>
              </a:solidFill>
            </a:endParaRPr>
          </a:p>
        </p:txBody>
      </p:sp>
      <p:sp>
        <p:nvSpPr>
          <p:cNvPr id="3" name="Content Placeholder 2"/>
          <p:cNvSpPr>
            <a:spLocks noGrp="1"/>
          </p:cNvSpPr>
          <p:nvPr>
            <p:ph idx="1"/>
          </p:nvPr>
        </p:nvSpPr>
        <p:spPr/>
        <p:txBody>
          <a:bodyPr>
            <a:normAutofit fontScale="55000" lnSpcReduction="20000"/>
          </a:bodyPr>
          <a:lstStyle/>
          <a:p>
            <a:r>
              <a:rPr lang="en-US" dirty="0">
                <a:solidFill>
                  <a:srgbClr val="444444"/>
                </a:solidFill>
              </a:rPr>
              <a:t>Mats </a:t>
            </a:r>
            <a:r>
              <a:rPr lang="en-US" dirty="0" err="1">
                <a:solidFill>
                  <a:srgbClr val="444444"/>
                </a:solidFill>
              </a:rPr>
              <a:t>Lindroos</a:t>
            </a:r>
            <a:r>
              <a:rPr lang="en-US" dirty="0">
                <a:solidFill>
                  <a:srgbClr val="444444"/>
                </a:solidFill>
              </a:rPr>
              <a:t> </a:t>
            </a:r>
            <a:r>
              <a:rPr lang="en-US" i="1" dirty="0">
                <a:solidFill>
                  <a:srgbClr val="444444"/>
                </a:solidFill>
              </a:rPr>
              <a:t>(LOC Conference Chair)</a:t>
            </a:r>
            <a:endParaRPr lang="en-US" dirty="0">
              <a:solidFill>
                <a:srgbClr val="444444"/>
              </a:solidFill>
            </a:endParaRPr>
          </a:p>
          <a:p>
            <a:r>
              <a:rPr lang="en-US" dirty="0" err="1">
                <a:solidFill>
                  <a:srgbClr val="444444"/>
                </a:solidFill>
              </a:rPr>
              <a:t>Håkan</a:t>
            </a:r>
            <a:r>
              <a:rPr lang="en-US" dirty="0">
                <a:solidFill>
                  <a:srgbClr val="444444"/>
                </a:solidFill>
              </a:rPr>
              <a:t> </a:t>
            </a:r>
            <a:r>
              <a:rPr lang="en-US" dirty="0" err="1">
                <a:solidFill>
                  <a:srgbClr val="444444"/>
                </a:solidFill>
              </a:rPr>
              <a:t>Danared</a:t>
            </a:r>
            <a:r>
              <a:rPr lang="en-US" dirty="0">
                <a:solidFill>
                  <a:srgbClr val="444444"/>
                </a:solidFill>
              </a:rPr>
              <a:t> </a:t>
            </a:r>
            <a:r>
              <a:rPr lang="en-US" i="1" dirty="0">
                <a:solidFill>
                  <a:srgbClr val="444444"/>
                </a:solidFill>
              </a:rPr>
              <a:t>(Deputy LOC Chair)</a:t>
            </a:r>
            <a:endParaRPr lang="en-US" dirty="0">
              <a:solidFill>
                <a:srgbClr val="444444"/>
              </a:solidFill>
            </a:endParaRPr>
          </a:p>
          <a:p>
            <a:r>
              <a:rPr lang="en-US" dirty="0">
                <a:solidFill>
                  <a:srgbClr val="444444"/>
                </a:solidFill>
              </a:rPr>
              <a:t>Volker </a:t>
            </a:r>
            <a:r>
              <a:rPr lang="en-US" dirty="0" err="1">
                <a:solidFill>
                  <a:srgbClr val="444444"/>
                </a:solidFill>
              </a:rPr>
              <a:t>Schaa</a:t>
            </a:r>
            <a:r>
              <a:rPr lang="en-US" dirty="0">
                <a:solidFill>
                  <a:srgbClr val="444444"/>
                </a:solidFill>
              </a:rPr>
              <a:t> </a:t>
            </a:r>
            <a:r>
              <a:rPr lang="en-US" i="1" dirty="0">
                <a:solidFill>
                  <a:srgbClr val="444444"/>
                </a:solidFill>
              </a:rPr>
              <a:t>(Chief Editor)</a:t>
            </a:r>
            <a:endParaRPr lang="en-US" dirty="0">
              <a:solidFill>
                <a:srgbClr val="444444"/>
              </a:solidFill>
            </a:endParaRPr>
          </a:p>
          <a:p>
            <a:r>
              <a:rPr lang="en-US" dirty="0">
                <a:solidFill>
                  <a:srgbClr val="444444"/>
                </a:solidFill>
              </a:rPr>
              <a:t>Garry </a:t>
            </a:r>
            <a:r>
              <a:rPr lang="en-US" dirty="0" err="1">
                <a:solidFill>
                  <a:srgbClr val="444444"/>
                </a:solidFill>
              </a:rPr>
              <a:t>Trahern</a:t>
            </a:r>
            <a:r>
              <a:rPr lang="en-US" dirty="0">
                <a:solidFill>
                  <a:srgbClr val="444444"/>
                </a:solidFill>
              </a:rPr>
              <a:t> </a:t>
            </a:r>
            <a:r>
              <a:rPr lang="en-US" i="1" dirty="0">
                <a:solidFill>
                  <a:srgbClr val="444444"/>
                </a:solidFill>
              </a:rPr>
              <a:t>(Proceedings Office Coordinator)</a:t>
            </a:r>
            <a:endParaRPr lang="en-US" dirty="0">
              <a:solidFill>
                <a:srgbClr val="444444"/>
              </a:solidFill>
            </a:endParaRPr>
          </a:p>
          <a:p>
            <a:r>
              <a:rPr lang="en-US" dirty="0">
                <a:solidFill>
                  <a:srgbClr val="444444"/>
                </a:solidFill>
              </a:rPr>
              <a:t>Juliana </a:t>
            </a:r>
            <a:r>
              <a:rPr lang="en-US" dirty="0" err="1">
                <a:solidFill>
                  <a:srgbClr val="444444"/>
                </a:solidFill>
              </a:rPr>
              <a:t>Pranke</a:t>
            </a:r>
            <a:r>
              <a:rPr lang="en-US" i="1" dirty="0">
                <a:solidFill>
                  <a:srgbClr val="444444"/>
                </a:solidFill>
              </a:rPr>
              <a:t> (Project Leader and Scientific Secretary)</a:t>
            </a:r>
            <a:endParaRPr lang="en-US" dirty="0">
              <a:solidFill>
                <a:srgbClr val="444444"/>
              </a:solidFill>
            </a:endParaRPr>
          </a:p>
          <a:p>
            <a:r>
              <a:rPr lang="en-US" dirty="0">
                <a:solidFill>
                  <a:srgbClr val="444444"/>
                </a:solidFill>
              </a:rPr>
              <a:t>Caroline </a:t>
            </a:r>
            <a:r>
              <a:rPr lang="en-US" dirty="0" err="1">
                <a:solidFill>
                  <a:srgbClr val="444444"/>
                </a:solidFill>
              </a:rPr>
              <a:t>Prabert</a:t>
            </a:r>
            <a:r>
              <a:rPr lang="en-US" i="1" dirty="0">
                <a:solidFill>
                  <a:srgbClr val="444444"/>
                </a:solidFill>
              </a:rPr>
              <a:t> (Student </a:t>
            </a:r>
            <a:r>
              <a:rPr lang="en-US" i="1" dirty="0" err="1">
                <a:solidFill>
                  <a:srgbClr val="444444"/>
                </a:solidFill>
              </a:rPr>
              <a:t>Programme</a:t>
            </a:r>
            <a:r>
              <a:rPr lang="en-US" i="1" dirty="0">
                <a:solidFill>
                  <a:srgbClr val="444444"/>
                </a:solidFill>
              </a:rPr>
              <a:t> Manager)</a:t>
            </a:r>
            <a:endParaRPr lang="en-US" dirty="0">
              <a:solidFill>
                <a:srgbClr val="444444"/>
              </a:solidFill>
            </a:endParaRPr>
          </a:p>
          <a:p>
            <a:r>
              <a:rPr lang="en-US" dirty="0">
                <a:solidFill>
                  <a:srgbClr val="444444"/>
                </a:solidFill>
              </a:rPr>
              <a:t>Inga </a:t>
            </a:r>
            <a:r>
              <a:rPr lang="en-US" dirty="0" err="1">
                <a:solidFill>
                  <a:srgbClr val="444444"/>
                </a:solidFill>
              </a:rPr>
              <a:t>Tejedor</a:t>
            </a:r>
            <a:r>
              <a:rPr lang="en-US" dirty="0">
                <a:solidFill>
                  <a:srgbClr val="444444"/>
                </a:solidFill>
              </a:rPr>
              <a:t> </a:t>
            </a:r>
            <a:r>
              <a:rPr lang="en-US" i="1" dirty="0">
                <a:solidFill>
                  <a:srgbClr val="444444"/>
                </a:solidFill>
              </a:rPr>
              <a:t>(Technical Tours Manager)</a:t>
            </a:r>
            <a:endParaRPr lang="en-US" dirty="0">
              <a:solidFill>
                <a:srgbClr val="444444"/>
              </a:solidFill>
            </a:endParaRPr>
          </a:p>
          <a:p>
            <a:r>
              <a:rPr lang="en-US" dirty="0">
                <a:solidFill>
                  <a:srgbClr val="444444"/>
                </a:solidFill>
              </a:rPr>
              <a:t>Mikael Johansson </a:t>
            </a:r>
            <a:r>
              <a:rPr lang="en-US" i="1" dirty="0">
                <a:solidFill>
                  <a:srgbClr val="444444"/>
                </a:solidFill>
              </a:rPr>
              <a:t>(Presentation Manager)</a:t>
            </a:r>
            <a:endParaRPr lang="en-US" dirty="0">
              <a:solidFill>
                <a:srgbClr val="444444"/>
              </a:solidFill>
            </a:endParaRPr>
          </a:p>
          <a:p>
            <a:r>
              <a:rPr lang="en-US" dirty="0" smtClean="0">
                <a:solidFill>
                  <a:srgbClr val="444444"/>
                </a:solidFill>
              </a:rPr>
              <a:t>Rob </a:t>
            </a:r>
            <a:r>
              <a:rPr lang="en-US" dirty="0" err="1">
                <a:solidFill>
                  <a:srgbClr val="444444"/>
                </a:solidFill>
              </a:rPr>
              <a:t>Yarbray</a:t>
            </a:r>
            <a:r>
              <a:rPr lang="en-US" dirty="0">
                <a:solidFill>
                  <a:srgbClr val="444444"/>
                </a:solidFill>
              </a:rPr>
              <a:t> </a:t>
            </a:r>
            <a:r>
              <a:rPr lang="en-US" i="1" dirty="0">
                <a:solidFill>
                  <a:srgbClr val="444444"/>
                </a:solidFill>
              </a:rPr>
              <a:t>(Industrial Exhibition Manager)</a:t>
            </a:r>
            <a:endParaRPr lang="en-US" dirty="0">
              <a:solidFill>
                <a:srgbClr val="444444"/>
              </a:solidFill>
            </a:endParaRPr>
          </a:p>
          <a:p>
            <a:r>
              <a:rPr lang="en-US" dirty="0">
                <a:solidFill>
                  <a:srgbClr val="444444"/>
                </a:solidFill>
              </a:rPr>
              <a:t>Roger Eriksson </a:t>
            </a:r>
            <a:r>
              <a:rPr lang="en-US" i="1" dirty="0">
                <a:solidFill>
                  <a:srgbClr val="444444"/>
                </a:solidFill>
              </a:rPr>
              <a:t>(Sponsoring and Industry Support)</a:t>
            </a:r>
            <a:endParaRPr lang="en-US" dirty="0">
              <a:solidFill>
                <a:srgbClr val="444444"/>
              </a:solidFill>
            </a:endParaRPr>
          </a:p>
          <a:p>
            <a:r>
              <a:rPr lang="en-US" dirty="0" err="1">
                <a:solidFill>
                  <a:srgbClr val="444444"/>
                </a:solidFill>
              </a:rPr>
              <a:t>Henno</a:t>
            </a:r>
            <a:r>
              <a:rPr lang="en-US" dirty="0">
                <a:solidFill>
                  <a:srgbClr val="444444"/>
                </a:solidFill>
              </a:rPr>
              <a:t> </a:t>
            </a:r>
            <a:r>
              <a:rPr lang="en-US" dirty="0" err="1" smtClean="0">
                <a:solidFill>
                  <a:srgbClr val="444444"/>
                </a:solidFill>
              </a:rPr>
              <a:t>Gous</a:t>
            </a:r>
            <a:r>
              <a:rPr lang="en-US" dirty="0" smtClean="0">
                <a:solidFill>
                  <a:srgbClr val="444444"/>
                </a:solidFill>
              </a:rPr>
              <a:t> and Daniel </a:t>
            </a:r>
            <a:r>
              <a:rPr lang="en-US" dirty="0" err="1" smtClean="0">
                <a:solidFill>
                  <a:srgbClr val="444444"/>
                </a:solidFill>
              </a:rPr>
              <a:t>Friis</a:t>
            </a:r>
            <a:r>
              <a:rPr lang="en-US" dirty="0" smtClean="0">
                <a:solidFill>
                  <a:srgbClr val="444444"/>
                </a:solidFill>
              </a:rPr>
              <a:t> </a:t>
            </a:r>
            <a:r>
              <a:rPr lang="en-US" i="1" dirty="0">
                <a:solidFill>
                  <a:srgbClr val="444444"/>
                </a:solidFill>
              </a:rPr>
              <a:t>(Website Support)</a:t>
            </a:r>
            <a:endParaRPr lang="en-US" dirty="0">
              <a:solidFill>
                <a:srgbClr val="444444"/>
              </a:solidFill>
            </a:endParaRPr>
          </a:p>
          <a:p>
            <a:r>
              <a:rPr lang="en-US" dirty="0">
                <a:solidFill>
                  <a:srgbClr val="444444"/>
                </a:solidFill>
              </a:rPr>
              <a:t>Johan Olander </a:t>
            </a:r>
            <a:r>
              <a:rPr lang="en-US" i="1" dirty="0">
                <a:solidFill>
                  <a:srgbClr val="444444"/>
                </a:solidFill>
              </a:rPr>
              <a:t>(IT </a:t>
            </a:r>
            <a:r>
              <a:rPr lang="en-US" i="1" dirty="0" smtClean="0">
                <a:solidFill>
                  <a:srgbClr val="444444"/>
                </a:solidFill>
              </a:rPr>
              <a:t>Manager, AV coordination onsite)</a:t>
            </a:r>
            <a:endParaRPr lang="en-US" dirty="0">
              <a:solidFill>
                <a:srgbClr val="444444"/>
              </a:solidFill>
            </a:endParaRPr>
          </a:p>
          <a:p>
            <a:r>
              <a:rPr lang="en-US" dirty="0" err="1">
                <a:solidFill>
                  <a:srgbClr val="444444"/>
                </a:solidFill>
              </a:rPr>
              <a:t>Søren</a:t>
            </a:r>
            <a:r>
              <a:rPr lang="en-US" dirty="0">
                <a:solidFill>
                  <a:srgbClr val="444444"/>
                </a:solidFill>
              </a:rPr>
              <a:t> Pape Moeller </a:t>
            </a:r>
            <a:r>
              <a:rPr lang="en-US" i="1" dirty="0">
                <a:solidFill>
                  <a:srgbClr val="444444"/>
                </a:solidFill>
              </a:rPr>
              <a:t>&amp; </a:t>
            </a:r>
            <a:r>
              <a:rPr lang="en-US" i="1" dirty="0" err="1">
                <a:solidFill>
                  <a:srgbClr val="444444"/>
                </a:solidFill>
              </a:rPr>
              <a:t>Sverker</a:t>
            </a:r>
            <a:r>
              <a:rPr lang="en-US" i="1" dirty="0">
                <a:solidFill>
                  <a:srgbClr val="444444"/>
                </a:solidFill>
              </a:rPr>
              <a:t> </a:t>
            </a:r>
            <a:r>
              <a:rPr lang="en-US" i="1" dirty="0" err="1">
                <a:solidFill>
                  <a:srgbClr val="444444"/>
                </a:solidFill>
              </a:rPr>
              <a:t>Werin</a:t>
            </a:r>
            <a:r>
              <a:rPr lang="en-US" i="1" dirty="0">
                <a:solidFill>
                  <a:srgbClr val="444444"/>
                </a:solidFill>
              </a:rPr>
              <a:t> </a:t>
            </a:r>
            <a:r>
              <a:rPr lang="en-US" i="1" dirty="0" smtClean="0">
                <a:solidFill>
                  <a:srgbClr val="444444"/>
                </a:solidFill>
              </a:rPr>
              <a:t>(Public Lecture, Tour to ASTRID2)</a:t>
            </a:r>
            <a:endParaRPr lang="en-US" dirty="0">
              <a:solidFill>
                <a:srgbClr val="444444"/>
              </a:solidFill>
            </a:endParaRPr>
          </a:p>
          <a:p>
            <a:r>
              <a:rPr lang="en-US" dirty="0">
                <a:solidFill>
                  <a:srgbClr val="444444"/>
                </a:solidFill>
              </a:rPr>
              <a:t>Ann </a:t>
            </a:r>
            <a:r>
              <a:rPr lang="en-US" dirty="0" err="1">
                <a:solidFill>
                  <a:srgbClr val="444444"/>
                </a:solidFill>
              </a:rPr>
              <a:t>Frisenborg</a:t>
            </a:r>
            <a:r>
              <a:rPr lang="en-US" dirty="0">
                <a:solidFill>
                  <a:srgbClr val="444444"/>
                </a:solidFill>
              </a:rPr>
              <a:t> Marker &amp; </a:t>
            </a:r>
            <a:r>
              <a:rPr lang="en-US" dirty="0" err="1">
                <a:solidFill>
                  <a:srgbClr val="444444"/>
                </a:solidFill>
              </a:rPr>
              <a:t>Tutti</a:t>
            </a:r>
            <a:r>
              <a:rPr lang="en-US" dirty="0">
                <a:solidFill>
                  <a:srgbClr val="444444"/>
                </a:solidFill>
              </a:rPr>
              <a:t> Johansson Falk</a:t>
            </a:r>
            <a:r>
              <a:rPr lang="en-US" i="1" dirty="0">
                <a:solidFill>
                  <a:srgbClr val="444444"/>
                </a:solidFill>
              </a:rPr>
              <a:t> (Public Affairs)</a:t>
            </a:r>
            <a:endParaRPr lang="en-US" dirty="0">
              <a:solidFill>
                <a:srgbClr val="444444"/>
              </a:solidFill>
            </a:endParaRPr>
          </a:p>
          <a:p>
            <a:r>
              <a:rPr lang="en-US" dirty="0" err="1">
                <a:solidFill>
                  <a:srgbClr val="444444"/>
                </a:solidFill>
              </a:rPr>
              <a:t>Dušan</a:t>
            </a:r>
            <a:r>
              <a:rPr lang="en-US" dirty="0">
                <a:solidFill>
                  <a:srgbClr val="444444"/>
                </a:solidFill>
              </a:rPr>
              <a:t> </a:t>
            </a:r>
            <a:r>
              <a:rPr lang="en-US" dirty="0" err="1">
                <a:solidFill>
                  <a:srgbClr val="444444"/>
                </a:solidFill>
              </a:rPr>
              <a:t>Stric</a:t>
            </a:r>
            <a:r>
              <a:rPr lang="en-US" i="1" dirty="0">
                <a:solidFill>
                  <a:srgbClr val="444444"/>
                </a:solidFill>
              </a:rPr>
              <a:t> (Satellite Meeting </a:t>
            </a:r>
            <a:r>
              <a:rPr lang="en-US" i="1" dirty="0" smtClean="0">
                <a:solidFill>
                  <a:srgbClr val="444444"/>
                </a:solidFill>
              </a:rPr>
              <a:t>Manager</a:t>
            </a:r>
            <a:r>
              <a:rPr lang="en-US" i="1" dirty="0">
                <a:solidFill>
                  <a:srgbClr val="444444"/>
                </a:solidFill>
              </a:rPr>
              <a:t>)</a:t>
            </a:r>
            <a:endParaRPr lang="en-US" dirty="0">
              <a:solidFill>
                <a:srgbClr val="444444"/>
              </a:solidFill>
            </a:endParaRPr>
          </a:p>
        </p:txBody>
      </p:sp>
    </p:spTree>
    <p:extLst>
      <p:ext uri="{BB962C8B-B14F-4D97-AF65-F5344CB8AC3E}">
        <p14:creationId xmlns:p14="http://schemas.microsoft.com/office/powerpoint/2010/main" val="224479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44444"/>
                </a:solidFill>
              </a:rPr>
              <a:t>IPAC’17 LOC Onsite Support and PCO</a:t>
            </a:r>
            <a:endParaRPr lang="en-US" dirty="0">
              <a:solidFill>
                <a:srgbClr val="444444"/>
              </a:solidFill>
            </a:endParaRPr>
          </a:p>
        </p:txBody>
      </p:sp>
      <p:sp>
        <p:nvSpPr>
          <p:cNvPr id="3" name="Content Placeholder 2"/>
          <p:cNvSpPr>
            <a:spLocks noGrp="1"/>
          </p:cNvSpPr>
          <p:nvPr>
            <p:ph idx="1"/>
          </p:nvPr>
        </p:nvSpPr>
        <p:spPr/>
        <p:txBody>
          <a:bodyPr>
            <a:normAutofit lnSpcReduction="10000"/>
          </a:bodyPr>
          <a:lstStyle/>
          <a:p>
            <a:r>
              <a:rPr lang="en-US" dirty="0" smtClean="0">
                <a:solidFill>
                  <a:srgbClr val="444444"/>
                </a:solidFill>
              </a:rPr>
              <a:t>Alexandra </a:t>
            </a:r>
            <a:r>
              <a:rPr lang="en-US" dirty="0" err="1" smtClean="0">
                <a:solidFill>
                  <a:srgbClr val="444444"/>
                </a:solidFill>
              </a:rPr>
              <a:t>Schmidli</a:t>
            </a:r>
            <a:r>
              <a:rPr lang="en-US" dirty="0" smtClean="0">
                <a:solidFill>
                  <a:srgbClr val="444444"/>
                </a:solidFill>
              </a:rPr>
              <a:t> </a:t>
            </a:r>
            <a:r>
              <a:rPr lang="en-US" i="1" dirty="0">
                <a:solidFill>
                  <a:srgbClr val="444444"/>
                </a:solidFill>
              </a:rPr>
              <a:t>(Students, Posters, Session)</a:t>
            </a:r>
            <a:endParaRPr lang="en-US" i="1" dirty="0" smtClean="0">
              <a:solidFill>
                <a:srgbClr val="444444"/>
              </a:solidFill>
            </a:endParaRPr>
          </a:p>
          <a:p>
            <a:r>
              <a:rPr lang="en-US" dirty="0" smtClean="0">
                <a:solidFill>
                  <a:srgbClr val="444444"/>
                </a:solidFill>
              </a:rPr>
              <a:t>Caroline </a:t>
            </a:r>
            <a:r>
              <a:rPr lang="en-US" dirty="0" err="1" smtClean="0">
                <a:solidFill>
                  <a:srgbClr val="444444"/>
                </a:solidFill>
              </a:rPr>
              <a:t>Holgersson</a:t>
            </a:r>
            <a:r>
              <a:rPr lang="en-US" dirty="0" smtClean="0">
                <a:solidFill>
                  <a:srgbClr val="444444"/>
                </a:solidFill>
              </a:rPr>
              <a:t> </a:t>
            </a:r>
            <a:r>
              <a:rPr lang="en-US" i="1" dirty="0" smtClean="0">
                <a:solidFill>
                  <a:srgbClr val="444444"/>
                </a:solidFill>
              </a:rPr>
              <a:t>(Students, Posters, Session)</a:t>
            </a:r>
          </a:p>
          <a:p>
            <a:r>
              <a:rPr lang="en-US" dirty="0" smtClean="0">
                <a:solidFill>
                  <a:srgbClr val="444444"/>
                </a:solidFill>
              </a:rPr>
              <a:t>Julia </a:t>
            </a:r>
            <a:r>
              <a:rPr lang="en-US" dirty="0" err="1" smtClean="0">
                <a:solidFill>
                  <a:srgbClr val="444444"/>
                </a:solidFill>
              </a:rPr>
              <a:t>Öberg</a:t>
            </a:r>
            <a:r>
              <a:rPr lang="en-US" dirty="0" smtClean="0">
                <a:solidFill>
                  <a:srgbClr val="444444"/>
                </a:solidFill>
              </a:rPr>
              <a:t> </a:t>
            </a:r>
            <a:r>
              <a:rPr lang="en-US" i="1" dirty="0" smtClean="0">
                <a:solidFill>
                  <a:srgbClr val="444444"/>
                </a:solidFill>
              </a:rPr>
              <a:t>(Press) </a:t>
            </a:r>
          </a:p>
          <a:p>
            <a:r>
              <a:rPr lang="en-US" dirty="0" err="1" smtClean="0">
                <a:solidFill>
                  <a:srgbClr val="444444"/>
                </a:solidFill>
              </a:rPr>
              <a:t>Helle</a:t>
            </a:r>
            <a:r>
              <a:rPr lang="en-US" dirty="0" smtClean="0">
                <a:solidFill>
                  <a:srgbClr val="444444"/>
                </a:solidFill>
              </a:rPr>
              <a:t> </a:t>
            </a:r>
            <a:r>
              <a:rPr lang="en-US" dirty="0" err="1" smtClean="0">
                <a:solidFill>
                  <a:srgbClr val="444444"/>
                </a:solidFill>
              </a:rPr>
              <a:t>Klestrup</a:t>
            </a:r>
            <a:r>
              <a:rPr lang="en-US" dirty="0" smtClean="0">
                <a:solidFill>
                  <a:srgbClr val="444444"/>
                </a:solidFill>
              </a:rPr>
              <a:t> </a:t>
            </a:r>
            <a:r>
              <a:rPr lang="en-US" i="1" dirty="0" smtClean="0">
                <a:solidFill>
                  <a:srgbClr val="444444"/>
                </a:solidFill>
              </a:rPr>
              <a:t>(Overall </a:t>
            </a:r>
            <a:r>
              <a:rPr lang="en-US" i="1" dirty="0">
                <a:solidFill>
                  <a:srgbClr val="444444"/>
                </a:solidFill>
              </a:rPr>
              <a:t>PCO Support</a:t>
            </a:r>
            <a:r>
              <a:rPr lang="en-US" i="1" dirty="0" smtClean="0">
                <a:solidFill>
                  <a:srgbClr val="444444"/>
                </a:solidFill>
              </a:rPr>
              <a:t>)</a:t>
            </a:r>
            <a:endParaRPr lang="en-US" dirty="0" smtClean="0">
              <a:solidFill>
                <a:srgbClr val="444444"/>
              </a:solidFill>
            </a:endParaRPr>
          </a:p>
          <a:p>
            <a:r>
              <a:rPr lang="en-US" dirty="0" err="1" smtClean="0">
                <a:solidFill>
                  <a:srgbClr val="444444"/>
                </a:solidFill>
              </a:rPr>
              <a:t>Peder</a:t>
            </a:r>
            <a:r>
              <a:rPr lang="en-US" dirty="0" smtClean="0">
                <a:solidFill>
                  <a:srgbClr val="444444"/>
                </a:solidFill>
              </a:rPr>
              <a:t> Andersen (</a:t>
            </a:r>
            <a:r>
              <a:rPr lang="en-US" i="1" dirty="0" smtClean="0">
                <a:solidFill>
                  <a:srgbClr val="444444"/>
                </a:solidFill>
              </a:rPr>
              <a:t>Industry Exhibitor Coordination</a:t>
            </a:r>
            <a:r>
              <a:rPr lang="en-US" dirty="0" smtClean="0">
                <a:solidFill>
                  <a:srgbClr val="444444"/>
                </a:solidFill>
              </a:rPr>
              <a:t>)</a:t>
            </a:r>
          </a:p>
          <a:p>
            <a:r>
              <a:rPr lang="en-US" dirty="0" err="1" smtClean="0">
                <a:solidFill>
                  <a:srgbClr val="444444"/>
                </a:solidFill>
              </a:rPr>
              <a:t>Rikke</a:t>
            </a:r>
            <a:r>
              <a:rPr lang="en-US" dirty="0" smtClean="0">
                <a:solidFill>
                  <a:srgbClr val="444444"/>
                </a:solidFill>
              </a:rPr>
              <a:t> </a:t>
            </a:r>
            <a:r>
              <a:rPr lang="en-US" dirty="0" err="1" smtClean="0">
                <a:solidFill>
                  <a:srgbClr val="444444"/>
                </a:solidFill>
              </a:rPr>
              <a:t>Blæsberg</a:t>
            </a:r>
            <a:r>
              <a:rPr lang="en-US" dirty="0" smtClean="0">
                <a:solidFill>
                  <a:srgbClr val="444444"/>
                </a:solidFill>
              </a:rPr>
              <a:t> (</a:t>
            </a:r>
            <a:r>
              <a:rPr lang="en-US" i="1" dirty="0">
                <a:solidFill>
                  <a:srgbClr val="444444"/>
                </a:solidFill>
              </a:rPr>
              <a:t>Visa, </a:t>
            </a:r>
            <a:r>
              <a:rPr lang="en-US" i="1" dirty="0" smtClean="0">
                <a:solidFill>
                  <a:srgbClr val="444444"/>
                </a:solidFill>
              </a:rPr>
              <a:t>Registration)</a:t>
            </a:r>
          </a:p>
          <a:p>
            <a:r>
              <a:rPr lang="en-US" dirty="0" smtClean="0">
                <a:solidFill>
                  <a:srgbClr val="444444"/>
                </a:solidFill>
              </a:rPr>
              <a:t>Charlotte Nielsen </a:t>
            </a:r>
            <a:r>
              <a:rPr lang="en-US" i="1" dirty="0" smtClean="0">
                <a:solidFill>
                  <a:srgbClr val="444444"/>
                </a:solidFill>
              </a:rPr>
              <a:t>(Accommodation)</a:t>
            </a:r>
          </a:p>
          <a:p>
            <a:r>
              <a:rPr lang="en-US" dirty="0" err="1" smtClean="0">
                <a:solidFill>
                  <a:srgbClr val="444444"/>
                </a:solidFill>
              </a:rPr>
              <a:t>Jørgen</a:t>
            </a:r>
            <a:r>
              <a:rPr lang="en-US" dirty="0" smtClean="0">
                <a:solidFill>
                  <a:srgbClr val="444444"/>
                </a:solidFill>
              </a:rPr>
              <a:t> Nielsen </a:t>
            </a:r>
            <a:r>
              <a:rPr lang="en-US" i="1" dirty="0" smtClean="0">
                <a:solidFill>
                  <a:srgbClr val="444444"/>
                </a:solidFill>
              </a:rPr>
              <a:t>(Poster Police)</a:t>
            </a:r>
          </a:p>
          <a:p>
            <a:r>
              <a:rPr lang="en-US" dirty="0" smtClean="0">
                <a:solidFill>
                  <a:srgbClr val="444444"/>
                </a:solidFill>
              </a:rPr>
              <a:t>H</a:t>
            </a:r>
            <a:r>
              <a:rPr lang="en-US" dirty="0">
                <a:solidFill>
                  <a:srgbClr val="444444"/>
                </a:solidFill>
              </a:rPr>
              <a:t>eine </a:t>
            </a:r>
            <a:r>
              <a:rPr lang="en-US" dirty="0" err="1">
                <a:solidFill>
                  <a:srgbClr val="444444"/>
                </a:solidFill>
              </a:rPr>
              <a:t>Dølrath</a:t>
            </a:r>
            <a:r>
              <a:rPr lang="en-US" dirty="0">
                <a:solidFill>
                  <a:srgbClr val="444444"/>
                </a:solidFill>
              </a:rPr>
              <a:t> </a:t>
            </a:r>
            <a:r>
              <a:rPr lang="en-US" i="1" dirty="0">
                <a:solidFill>
                  <a:srgbClr val="444444"/>
                </a:solidFill>
              </a:rPr>
              <a:t>Thomsen</a:t>
            </a:r>
            <a:r>
              <a:rPr lang="en-US" i="1" dirty="0" smtClean="0">
                <a:solidFill>
                  <a:srgbClr val="444444"/>
                </a:solidFill>
              </a:rPr>
              <a:t> (Poster Police)</a:t>
            </a:r>
          </a:p>
          <a:p>
            <a:endParaRPr lang="en-US" dirty="0"/>
          </a:p>
        </p:txBody>
      </p:sp>
    </p:spTree>
    <p:extLst>
      <p:ext uri="{BB962C8B-B14F-4D97-AF65-F5344CB8AC3E}">
        <p14:creationId xmlns:p14="http://schemas.microsoft.com/office/powerpoint/2010/main" val="714473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44444"/>
                </a:solidFill>
              </a:rPr>
              <a:t>Chairs and other Functions</a:t>
            </a:r>
            <a:endParaRPr lang="en-US" dirty="0">
              <a:solidFill>
                <a:srgbClr val="444444"/>
              </a:solidFill>
            </a:endParaRPr>
          </a:p>
        </p:txBody>
      </p:sp>
      <p:sp>
        <p:nvSpPr>
          <p:cNvPr id="3" name="Content Placeholder 2"/>
          <p:cNvSpPr>
            <a:spLocks noGrp="1"/>
          </p:cNvSpPr>
          <p:nvPr>
            <p:ph idx="1"/>
          </p:nvPr>
        </p:nvSpPr>
        <p:spPr/>
        <p:txBody>
          <a:bodyPr>
            <a:normAutofit/>
          </a:bodyPr>
          <a:lstStyle/>
          <a:p>
            <a:r>
              <a:rPr lang="en-US" dirty="0" smtClean="0">
                <a:solidFill>
                  <a:srgbClr val="444444"/>
                </a:solidFill>
              </a:rPr>
              <a:t>OC: Gianluigi </a:t>
            </a:r>
            <a:r>
              <a:rPr lang="en-US" dirty="0" err="1" smtClean="0">
                <a:solidFill>
                  <a:srgbClr val="444444"/>
                </a:solidFill>
              </a:rPr>
              <a:t>Arduini</a:t>
            </a:r>
            <a:r>
              <a:rPr lang="en-US" dirty="0" smtClean="0">
                <a:solidFill>
                  <a:srgbClr val="444444"/>
                </a:solidFill>
              </a:rPr>
              <a:t> (CERN)</a:t>
            </a:r>
          </a:p>
          <a:p>
            <a:r>
              <a:rPr lang="en-US" dirty="0" smtClean="0">
                <a:solidFill>
                  <a:srgbClr val="444444"/>
                </a:solidFill>
              </a:rPr>
              <a:t>SPC: Mike Seidel (PSI)</a:t>
            </a:r>
          </a:p>
          <a:p>
            <a:r>
              <a:rPr lang="en-US" dirty="0" smtClean="0">
                <a:solidFill>
                  <a:srgbClr val="444444"/>
                </a:solidFill>
              </a:rPr>
              <a:t>LOC: Mats </a:t>
            </a:r>
            <a:r>
              <a:rPr lang="en-US" dirty="0" err="1" smtClean="0">
                <a:solidFill>
                  <a:srgbClr val="444444"/>
                </a:solidFill>
              </a:rPr>
              <a:t>Lindroos</a:t>
            </a:r>
            <a:r>
              <a:rPr lang="en-US" dirty="0" smtClean="0">
                <a:solidFill>
                  <a:srgbClr val="444444"/>
                </a:solidFill>
              </a:rPr>
              <a:t> (ESS)</a:t>
            </a:r>
          </a:p>
          <a:p>
            <a:r>
              <a:rPr lang="en-US" dirty="0" smtClean="0">
                <a:solidFill>
                  <a:srgbClr val="444444"/>
                </a:solidFill>
              </a:rPr>
              <a:t>EPS-AG Prizes: Oliver </a:t>
            </a:r>
            <a:r>
              <a:rPr lang="en-US" dirty="0" err="1" smtClean="0">
                <a:solidFill>
                  <a:srgbClr val="444444"/>
                </a:solidFill>
              </a:rPr>
              <a:t>Brüning</a:t>
            </a:r>
            <a:r>
              <a:rPr lang="en-US" dirty="0" smtClean="0">
                <a:solidFill>
                  <a:srgbClr val="444444"/>
                </a:solidFill>
              </a:rPr>
              <a:t> (CERN)</a:t>
            </a:r>
          </a:p>
          <a:p>
            <a:r>
              <a:rPr lang="en-US" dirty="0" smtClean="0">
                <a:solidFill>
                  <a:srgbClr val="444444"/>
                </a:solidFill>
              </a:rPr>
              <a:t>PRAB Chief Editor: Frank Zimmermann (CERN)</a:t>
            </a:r>
          </a:p>
          <a:p>
            <a:r>
              <a:rPr lang="en-US" dirty="0" smtClean="0">
                <a:solidFill>
                  <a:srgbClr val="444444"/>
                </a:solidFill>
              </a:rPr>
              <a:t>Student Poster Session: Oliver </a:t>
            </a:r>
            <a:r>
              <a:rPr lang="en-US" dirty="0" err="1" smtClean="0">
                <a:solidFill>
                  <a:srgbClr val="444444"/>
                </a:solidFill>
              </a:rPr>
              <a:t>Boine</a:t>
            </a:r>
            <a:r>
              <a:rPr lang="en-US" dirty="0" smtClean="0">
                <a:solidFill>
                  <a:srgbClr val="444444"/>
                </a:solidFill>
              </a:rPr>
              <a:t> </a:t>
            </a:r>
            <a:r>
              <a:rPr lang="en-US" dirty="0" err="1" smtClean="0">
                <a:solidFill>
                  <a:srgbClr val="444444"/>
                </a:solidFill>
              </a:rPr>
              <a:t>Frankenheim</a:t>
            </a:r>
            <a:r>
              <a:rPr lang="en-US" dirty="0" smtClean="0">
                <a:solidFill>
                  <a:srgbClr val="444444"/>
                </a:solidFill>
              </a:rPr>
              <a:t> (GSI)</a:t>
            </a:r>
          </a:p>
          <a:p>
            <a:endParaRPr lang="en-US" dirty="0">
              <a:solidFill>
                <a:srgbClr val="444444"/>
              </a:solidFill>
            </a:endParaRPr>
          </a:p>
          <a:p>
            <a:endParaRPr lang="en-US" dirty="0"/>
          </a:p>
        </p:txBody>
      </p:sp>
    </p:spTree>
    <p:extLst>
      <p:ext uri="{BB962C8B-B14F-4D97-AF65-F5344CB8AC3E}">
        <p14:creationId xmlns:p14="http://schemas.microsoft.com/office/powerpoint/2010/main" val="613031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44444"/>
                </a:solidFill>
              </a:rPr>
              <a:t>Timings and Milestones 2015</a:t>
            </a:r>
            <a:endParaRPr lang="en-US" dirty="0">
              <a:solidFill>
                <a:srgbClr val="444444"/>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12004419"/>
              </p:ext>
            </p:extLst>
          </p:nvPr>
        </p:nvGraphicFramePr>
        <p:xfrm>
          <a:off x="628649" y="1825625"/>
          <a:ext cx="7554651" cy="1381760"/>
        </p:xfrm>
        <a:graphic>
          <a:graphicData uri="http://schemas.openxmlformats.org/drawingml/2006/table">
            <a:tbl>
              <a:tblPr firstRow="1" bandRow="1">
                <a:tableStyleId>{69CF1AB2-1976-4502-BF36-3FF5EA218861}</a:tableStyleId>
              </a:tblPr>
              <a:tblGrid>
                <a:gridCol w="7554651"/>
              </a:tblGrid>
              <a:tr h="370840">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b="0" dirty="0" smtClean="0">
                          <a:solidFill>
                            <a:srgbClr val="444444"/>
                          </a:solidFill>
                        </a:rPr>
                        <a:t>June: Formation of OC and SPC</a:t>
                      </a:r>
                      <a:endParaRPr lang="en-US" dirty="0"/>
                    </a:p>
                  </a:txBody>
                  <a:tcPr/>
                </a:tc>
              </a:tr>
              <a:tr h="370840">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dirty="0" smtClean="0">
                          <a:solidFill>
                            <a:srgbClr val="444444"/>
                          </a:solidFill>
                        </a:rPr>
                        <a:t>September: Request for IPAC’17 SPMS instance </a:t>
                      </a:r>
                      <a:endParaRPr lang="en-US" dirty="0"/>
                    </a:p>
                  </a:txBody>
                  <a:tcPr/>
                </a:tc>
              </a:tr>
              <a:tr h="370840">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dirty="0" smtClean="0">
                          <a:solidFill>
                            <a:srgbClr val="444444"/>
                          </a:solidFill>
                        </a:rPr>
                        <a:t>3-4 December: OC/1 and SPC/1 Meeting in Lund, Composition of SAB and IPAC’20 destination decision</a:t>
                      </a:r>
                      <a:endParaRPr lang="en-US" dirty="0"/>
                    </a:p>
                  </a:txBody>
                  <a:tcPr/>
                </a:tc>
              </a:tr>
            </a:tbl>
          </a:graphicData>
        </a:graphic>
      </p:graphicFrame>
    </p:spTree>
    <p:extLst>
      <p:ext uri="{BB962C8B-B14F-4D97-AF65-F5344CB8AC3E}">
        <p14:creationId xmlns:p14="http://schemas.microsoft.com/office/powerpoint/2010/main" val="22639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44444"/>
                </a:solidFill>
              </a:rPr>
              <a:t>Timings and Milestones 2016</a:t>
            </a:r>
            <a:endParaRPr lang="en-US" dirty="0">
              <a:solidFill>
                <a:srgbClr val="444444"/>
              </a:solidFill>
            </a:endParaRPr>
          </a:p>
        </p:txBody>
      </p:sp>
      <p:graphicFrame>
        <p:nvGraphicFramePr>
          <p:cNvPr id="5" name="Content Placeholder 6"/>
          <p:cNvGraphicFramePr>
            <a:graphicFrameLocks/>
          </p:cNvGraphicFramePr>
          <p:nvPr>
            <p:extLst>
              <p:ext uri="{D42A27DB-BD31-4B8C-83A1-F6EECF244321}">
                <p14:modId xmlns:p14="http://schemas.microsoft.com/office/powerpoint/2010/main" val="224479674"/>
              </p:ext>
            </p:extLst>
          </p:nvPr>
        </p:nvGraphicFramePr>
        <p:xfrm>
          <a:off x="671331" y="1582557"/>
          <a:ext cx="7511969" cy="3505200"/>
        </p:xfrm>
        <a:graphic>
          <a:graphicData uri="http://schemas.openxmlformats.org/drawingml/2006/table">
            <a:tbl>
              <a:tblPr firstRow="1" bandRow="1">
                <a:tableStyleId>{69CF1AB2-1976-4502-BF36-3FF5EA218861}</a:tableStyleId>
              </a:tblPr>
              <a:tblGrid>
                <a:gridCol w="7511969"/>
              </a:tblGrid>
              <a:tr h="370840">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b="0" dirty="0" smtClean="0">
                          <a:solidFill>
                            <a:srgbClr val="444444"/>
                          </a:solidFill>
                        </a:rPr>
                        <a:t>February: Call for Proposals of Invited Orals sent to OC/SPC and SAB</a:t>
                      </a:r>
                    </a:p>
                  </a:txBody>
                  <a:tcPr/>
                </a:tc>
              </a:tr>
              <a:tr h="370840">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dirty="0" smtClean="0">
                          <a:solidFill>
                            <a:srgbClr val="444444"/>
                          </a:solidFill>
                        </a:rPr>
                        <a:t>April: First Conference Announcement sent to Industry </a:t>
                      </a:r>
                    </a:p>
                  </a:txBody>
                  <a:tcPr/>
                </a:tc>
              </a:tr>
              <a:tr h="370840">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dirty="0" smtClean="0">
                          <a:solidFill>
                            <a:srgbClr val="444444"/>
                          </a:solidFill>
                        </a:rPr>
                        <a:t>13-14 May: SPC/2 in Busan after IPAC'16 (Invited Oral Talks)</a:t>
                      </a:r>
                    </a:p>
                  </a:txBody>
                  <a:tcPr/>
                </a:tc>
              </a:tr>
              <a:tr h="370840">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b="0" dirty="0" smtClean="0">
                          <a:solidFill>
                            <a:srgbClr val="444444"/>
                          </a:solidFill>
                        </a:rPr>
                        <a:t>July: Invitations sent to Invited Oral speakers</a:t>
                      </a:r>
                    </a:p>
                  </a:txBody>
                  <a:tcPr/>
                </a:tc>
              </a:tr>
              <a:tr h="370840">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dirty="0" smtClean="0">
                          <a:solidFill>
                            <a:srgbClr val="444444"/>
                          </a:solidFill>
                        </a:rPr>
                        <a:t>August: EPS-AG Prize Committee Starts Activity, Call for Preliminary Proposals</a:t>
                      </a:r>
                    </a:p>
                  </a:txBody>
                  <a:tcPr/>
                </a:tc>
              </a:tr>
              <a:tr h="370840">
                <a:tc>
                  <a:txBody>
                    <a:bodyPr/>
                    <a:lstStyle/>
                    <a:p>
                      <a:pPr marL="0" indent="0">
                        <a:buNone/>
                      </a:pPr>
                      <a:r>
                        <a:rPr lang="en-US" b="0" dirty="0" smtClean="0">
                          <a:solidFill>
                            <a:srgbClr val="444444"/>
                          </a:solidFill>
                        </a:rPr>
                        <a:t>11 October: Conference Announcement sent out via SPMS/Registration for Delegates and Abstract Submission open</a:t>
                      </a:r>
                    </a:p>
                  </a:txBody>
                  <a:tcPr/>
                </a:tc>
              </a:tr>
              <a:tr h="370840">
                <a:tc>
                  <a:txBody>
                    <a:bodyPr/>
                    <a:lstStyle/>
                    <a:p>
                      <a:pPr marL="0" indent="0">
                        <a:buNone/>
                      </a:pPr>
                      <a:r>
                        <a:rPr lang="en-US" dirty="0" smtClean="0">
                          <a:solidFill>
                            <a:srgbClr val="444444"/>
                          </a:solidFill>
                        </a:rPr>
                        <a:t>7 November: Opening of Industry Exhibition Registration </a:t>
                      </a:r>
                    </a:p>
                  </a:txBody>
                  <a:tcPr/>
                </a:tc>
              </a:tr>
              <a:tr h="370840">
                <a:tc>
                  <a:txBody>
                    <a:bodyPr/>
                    <a:lstStyle/>
                    <a:p>
                      <a:pPr marL="0" indent="0">
                        <a:buNone/>
                      </a:pPr>
                      <a:r>
                        <a:rPr lang="en-US" dirty="0" smtClean="0">
                          <a:solidFill>
                            <a:srgbClr val="444444"/>
                          </a:solidFill>
                        </a:rPr>
                        <a:t>2 December: Deadline of Abstract Submission, Prize and Student Grant Applications</a:t>
                      </a:r>
                    </a:p>
                  </a:txBody>
                  <a:tcPr/>
                </a:tc>
              </a:tr>
            </a:tbl>
          </a:graphicData>
        </a:graphic>
      </p:graphicFrame>
    </p:spTree>
    <p:extLst>
      <p:ext uri="{BB962C8B-B14F-4D97-AF65-F5344CB8AC3E}">
        <p14:creationId xmlns:p14="http://schemas.microsoft.com/office/powerpoint/2010/main" val="1661837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44444"/>
                </a:solidFill>
              </a:rPr>
              <a:t>Timings and Milestones 2017</a:t>
            </a:r>
            <a:endParaRPr lang="en-US" dirty="0">
              <a:solidFill>
                <a:srgbClr val="444444"/>
              </a:solidFill>
            </a:endParaRPr>
          </a:p>
        </p:txBody>
      </p:sp>
      <p:graphicFrame>
        <p:nvGraphicFramePr>
          <p:cNvPr id="5" name="Content Placeholder 6"/>
          <p:cNvGraphicFramePr>
            <a:graphicFrameLocks/>
          </p:cNvGraphicFramePr>
          <p:nvPr>
            <p:extLst>
              <p:ext uri="{D42A27DB-BD31-4B8C-83A1-F6EECF244321}">
                <p14:modId xmlns:p14="http://schemas.microsoft.com/office/powerpoint/2010/main" val="1847583115"/>
              </p:ext>
            </p:extLst>
          </p:nvPr>
        </p:nvGraphicFramePr>
        <p:xfrm>
          <a:off x="628650" y="1582557"/>
          <a:ext cx="7554651" cy="3708400"/>
        </p:xfrm>
        <a:graphic>
          <a:graphicData uri="http://schemas.openxmlformats.org/drawingml/2006/table">
            <a:tbl>
              <a:tblPr firstRow="1" bandRow="1">
                <a:tableStyleId>{69CF1AB2-1976-4502-BF36-3FF5EA218861}</a:tableStyleId>
              </a:tblPr>
              <a:tblGrid>
                <a:gridCol w="7554651"/>
              </a:tblGrid>
              <a:tr h="370840">
                <a:tc>
                  <a:txBody>
                    <a:bodyPr/>
                    <a:lstStyle/>
                    <a:p>
                      <a:pPr marL="0" indent="0">
                        <a:buNone/>
                      </a:pPr>
                      <a:r>
                        <a:rPr lang="en-US" b="0" dirty="0" smtClean="0">
                          <a:solidFill>
                            <a:srgbClr val="444444"/>
                          </a:solidFill>
                        </a:rPr>
                        <a:t>18 January: EPS-AG Prizes Decision</a:t>
                      </a:r>
                    </a:p>
                  </a:txBody>
                  <a:tcPr/>
                </a:tc>
              </a:tr>
              <a:tr h="370840">
                <a:tc>
                  <a:txBody>
                    <a:bodyPr/>
                    <a:lstStyle/>
                    <a:p>
                      <a:pPr marL="0" indent="0">
                        <a:buNone/>
                      </a:pPr>
                      <a:r>
                        <a:rPr lang="en-US" dirty="0" smtClean="0">
                          <a:solidFill>
                            <a:srgbClr val="444444"/>
                          </a:solidFill>
                        </a:rPr>
                        <a:t>19-20 January: SPC/3 Meeting in Caen, France (Contributed Oral Talks) </a:t>
                      </a:r>
                    </a:p>
                  </a:txBody>
                  <a:tcPr/>
                </a:tc>
              </a:tr>
              <a:tr h="370840">
                <a:tc>
                  <a:txBody>
                    <a:bodyPr/>
                    <a:lstStyle/>
                    <a:p>
                      <a:pPr marL="0" indent="0">
                        <a:buNone/>
                      </a:pPr>
                      <a:r>
                        <a:rPr lang="en-US" dirty="0" smtClean="0">
                          <a:solidFill>
                            <a:srgbClr val="444444"/>
                          </a:solidFill>
                        </a:rPr>
                        <a:t>11 February: Grant Students informed</a:t>
                      </a:r>
                    </a:p>
                  </a:txBody>
                  <a:tcPr/>
                </a:tc>
              </a:tr>
              <a:tr h="370840">
                <a:tc>
                  <a:txBody>
                    <a:bodyPr/>
                    <a:lstStyle/>
                    <a:p>
                      <a:pPr marL="0" indent="0">
                        <a:buNone/>
                      </a:pPr>
                      <a:r>
                        <a:rPr lang="en-US" dirty="0" smtClean="0">
                          <a:solidFill>
                            <a:srgbClr val="444444"/>
                          </a:solidFill>
                        </a:rPr>
                        <a:t>14 March: Early Registration is closed</a:t>
                      </a:r>
                    </a:p>
                  </a:txBody>
                  <a:tcPr/>
                </a:tc>
              </a:tr>
              <a:tr h="370840">
                <a:tc>
                  <a:txBody>
                    <a:bodyPr/>
                    <a:lstStyle/>
                    <a:p>
                      <a:pPr marL="0" indent="0">
                        <a:buNone/>
                      </a:pPr>
                      <a:r>
                        <a:rPr lang="en-US" dirty="0" smtClean="0">
                          <a:solidFill>
                            <a:srgbClr val="444444"/>
                          </a:solidFill>
                        </a:rPr>
                        <a:t>24 April: Peer-Review Paper Submission deadline</a:t>
                      </a:r>
                    </a:p>
                  </a:txBody>
                  <a:tcPr/>
                </a:tc>
              </a:tr>
              <a:tr h="370840">
                <a:tc>
                  <a:txBody>
                    <a:bodyPr/>
                    <a:lstStyle/>
                    <a:p>
                      <a:pPr marL="0" indent="0">
                        <a:buNone/>
                      </a:pPr>
                      <a:r>
                        <a:rPr lang="en-US" dirty="0" smtClean="0">
                          <a:solidFill>
                            <a:srgbClr val="444444"/>
                          </a:solidFill>
                        </a:rPr>
                        <a:t>10 May: </a:t>
                      </a:r>
                      <a:r>
                        <a:rPr lang="en-US" dirty="0" err="1" smtClean="0">
                          <a:solidFill>
                            <a:srgbClr val="444444"/>
                          </a:solidFill>
                        </a:rPr>
                        <a:t>JACoW</a:t>
                      </a:r>
                      <a:r>
                        <a:rPr lang="en-US" dirty="0" smtClean="0">
                          <a:solidFill>
                            <a:srgbClr val="444444"/>
                          </a:solidFill>
                        </a:rPr>
                        <a:t> Paper Submission deadline</a:t>
                      </a:r>
                    </a:p>
                  </a:txBody>
                  <a:tcPr/>
                </a:tc>
              </a:tr>
              <a:tr h="370840">
                <a:tc>
                  <a:txBody>
                    <a:bodyPr/>
                    <a:lstStyle/>
                    <a:p>
                      <a:pPr marL="0" indent="0">
                        <a:buNone/>
                      </a:pPr>
                      <a:r>
                        <a:rPr lang="en-US" dirty="0" smtClean="0">
                          <a:solidFill>
                            <a:srgbClr val="444444"/>
                          </a:solidFill>
                        </a:rPr>
                        <a:t>18 May: OC/2 Meeting</a:t>
                      </a:r>
                    </a:p>
                  </a:txBody>
                  <a:tcPr/>
                </a:tc>
              </a:tr>
              <a:tr h="370840">
                <a:tc>
                  <a:txBody>
                    <a:bodyPr/>
                    <a:lstStyle/>
                    <a:p>
                      <a:pPr marL="0" indent="0">
                        <a:buNone/>
                      </a:pPr>
                      <a:r>
                        <a:rPr lang="en-US" dirty="0" smtClean="0">
                          <a:solidFill>
                            <a:srgbClr val="444444"/>
                          </a:solidFill>
                        </a:rPr>
                        <a:t>19 May: Pre-Press Publication of </a:t>
                      </a:r>
                      <a:r>
                        <a:rPr lang="en-US" dirty="0" err="1" smtClean="0">
                          <a:solidFill>
                            <a:srgbClr val="444444"/>
                          </a:solidFill>
                        </a:rPr>
                        <a:t>JACoW</a:t>
                      </a:r>
                      <a:r>
                        <a:rPr lang="en-US" dirty="0" smtClean="0">
                          <a:solidFill>
                            <a:srgbClr val="444444"/>
                          </a:solidFill>
                        </a:rPr>
                        <a:t> Proceedings</a:t>
                      </a:r>
                    </a:p>
                  </a:txBody>
                  <a:tcPr/>
                </a:tc>
              </a:tr>
              <a:tr h="370840">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dirty="0" smtClean="0">
                          <a:solidFill>
                            <a:srgbClr val="444444"/>
                          </a:solidFill>
                        </a:rPr>
                        <a:t>21 June: Final Publication of </a:t>
                      </a:r>
                      <a:r>
                        <a:rPr lang="en-US" dirty="0" err="1" smtClean="0">
                          <a:solidFill>
                            <a:srgbClr val="444444"/>
                          </a:solidFill>
                        </a:rPr>
                        <a:t>JACoW</a:t>
                      </a:r>
                      <a:r>
                        <a:rPr lang="en-US" dirty="0" smtClean="0">
                          <a:solidFill>
                            <a:srgbClr val="444444"/>
                          </a:solidFill>
                        </a:rPr>
                        <a:t> Proceedings</a:t>
                      </a:r>
                    </a:p>
                  </a:txBody>
                  <a:tcPr/>
                </a:tc>
              </a:tr>
              <a:tr h="370840">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dirty="0" smtClean="0">
                          <a:solidFill>
                            <a:srgbClr val="444444"/>
                          </a:solidFill>
                        </a:rPr>
                        <a:t>12 July: 34 potential PRAB authors contacted</a:t>
                      </a:r>
                    </a:p>
                  </a:txBody>
                  <a:tcPr/>
                </a:tc>
              </a:tr>
            </a:tbl>
          </a:graphicData>
        </a:graphic>
      </p:graphicFrame>
    </p:spTree>
    <p:extLst>
      <p:ext uri="{BB962C8B-B14F-4D97-AF65-F5344CB8AC3E}">
        <p14:creationId xmlns:p14="http://schemas.microsoft.com/office/powerpoint/2010/main" val="2014239079"/>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AC-presentation" id="{6CBAF963-FCE1-6349-A22E-BAF5933D821F}" vid="{97067998-BA69-CE4A-8CFD-7C215BE2D4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IPAC-presentation</Template>
  <TotalTime>10723</TotalTime>
  <Words>1729</Words>
  <Application>Microsoft Macintosh PowerPoint</Application>
  <PresentationFormat>On-screen Show (4:3)</PresentationFormat>
  <Paragraphs>327</Paragraphs>
  <Slides>32</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Calibri</vt:lpstr>
      <vt:lpstr>Calibri Light</vt:lpstr>
      <vt:lpstr>Arial</vt:lpstr>
      <vt:lpstr>Office-tema</vt:lpstr>
      <vt:lpstr>IPAC’17 Operations Review</vt:lpstr>
      <vt:lpstr>PowerPoint Presentation</vt:lpstr>
      <vt:lpstr>Work Distribution</vt:lpstr>
      <vt:lpstr>IPAC’17 LOC Members – contact us with questions if need be</vt:lpstr>
      <vt:lpstr>IPAC’17 LOC Onsite Support and PCO</vt:lpstr>
      <vt:lpstr>Chairs and other Functions</vt:lpstr>
      <vt:lpstr>Timings and Milestones 2015</vt:lpstr>
      <vt:lpstr>Timings and Milestones 2016</vt:lpstr>
      <vt:lpstr>Timings and Milestones 2017</vt:lpstr>
      <vt:lpstr>Registration Status (16 May 2017)</vt:lpstr>
      <vt:lpstr>Visa</vt:lpstr>
      <vt:lpstr>Social Events</vt:lpstr>
      <vt:lpstr>Companion Programme</vt:lpstr>
      <vt:lpstr>Delegate Origin per Country  (status 12 May)</vt:lpstr>
      <vt:lpstr>PowerPoint Presentation</vt:lpstr>
      <vt:lpstr>JACoW Statistics</vt:lpstr>
      <vt:lpstr>JACoW Statistics</vt:lpstr>
      <vt:lpstr>Grant Students</vt:lpstr>
      <vt:lpstr>Industry Exhibition</vt:lpstr>
      <vt:lpstr>Industry Exhibition Layout</vt:lpstr>
      <vt:lpstr>Sponsoring</vt:lpstr>
      <vt:lpstr>Poster Exhibition</vt:lpstr>
      <vt:lpstr>Poster Exhibition Layout</vt:lpstr>
      <vt:lpstr>Cost distribution</vt:lpstr>
      <vt:lpstr>Voices</vt:lpstr>
      <vt:lpstr>Learnings</vt:lpstr>
      <vt:lpstr>Timings and Deadline</vt:lpstr>
      <vt:lpstr>Timings and Deadline</vt:lpstr>
      <vt:lpstr>Registration</vt:lpstr>
      <vt:lpstr>SPMS</vt:lpstr>
      <vt:lpstr>Thank you!</vt:lpstr>
      <vt:lpstr>PowerPoint Presentation</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Johan Olander</cp:lastModifiedBy>
  <cp:revision>76</cp:revision>
  <dcterms:created xsi:type="dcterms:W3CDTF">2017-05-04T18:15:43Z</dcterms:created>
  <dcterms:modified xsi:type="dcterms:W3CDTF">2017-11-30T03:27:13Z</dcterms:modified>
</cp:coreProperties>
</file>