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659E395-89D7-4B60-BCDF-2950E4D52726}" type="datetimeFigureOut">
              <a:rPr lang="en-AU" smtClean="0"/>
              <a:t>28/11/2017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290124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659E395-89D7-4B60-BCDF-2950E4D52726}" type="datetimeFigureOut">
              <a:rPr lang="en-AU" smtClean="0"/>
              <a:t>28/11/2017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25549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659E395-89D7-4B60-BCDF-2950E4D52726}" type="datetimeFigureOut">
              <a:rPr lang="en-AU" smtClean="0"/>
              <a:t>28/11/2017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82464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659E395-89D7-4B60-BCDF-2950E4D52726}" type="datetimeFigureOut">
              <a:rPr lang="en-AU" smtClean="0"/>
              <a:t>28/11/2017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308064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9E395-89D7-4B60-BCDF-2950E4D52726}" type="datetimeFigureOut">
              <a:rPr lang="en-AU" smtClean="0"/>
              <a:t>28/11/2017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225238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659E395-89D7-4B60-BCDF-2950E4D52726}" type="datetimeFigureOut">
              <a:rPr lang="en-AU" smtClean="0"/>
              <a:t>28/11/2017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113564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659E395-89D7-4B60-BCDF-2950E4D52726}" type="datetimeFigureOut">
              <a:rPr lang="en-AU" smtClean="0"/>
              <a:t>28/11/2017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377589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659E395-89D7-4B60-BCDF-2950E4D52726}" type="datetimeFigureOut">
              <a:rPr lang="en-AU" smtClean="0"/>
              <a:t>28/11/2017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361756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9E395-89D7-4B60-BCDF-2950E4D52726}" type="datetimeFigureOut">
              <a:rPr lang="en-AU" smtClean="0"/>
              <a:t>28/11/2017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393983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9E395-89D7-4B60-BCDF-2950E4D52726}" type="datetimeFigureOut">
              <a:rPr lang="en-AU" smtClean="0"/>
              <a:t>28/11/2017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31818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9E395-89D7-4B60-BCDF-2950E4D52726}" type="datetimeFigureOut">
              <a:rPr lang="en-AU" smtClean="0"/>
              <a:t>28/11/2017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4CFF41C-35B9-4AF2-9805-1DF3C071F1A3}" type="slidenum">
              <a:rPr lang="en-AU" smtClean="0"/>
              <a:t>‹#›</a:t>
            </a:fld>
            <a:endParaRPr lang="en-AU"/>
          </a:p>
        </p:txBody>
      </p:sp>
    </p:spTree>
    <p:extLst>
      <p:ext uri="{BB962C8B-B14F-4D97-AF65-F5344CB8AC3E}">
        <p14:creationId xmlns:p14="http://schemas.microsoft.com/office/powerpoint/2010/main" val="173298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9E395-89D7-4B60-BCDF-2950E4D52726}" type="datetimeFigureOut">
              <a:rPr lang="en-AU" smtClean="0"/>
              <a:t>28/11/2017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FF41C-35B9-4AF2-9805-1DF3C071F1A3}" type="slidenum">
              <a:rPr lang="en-AU" smtClean="0"/>
              <a:t>‹#›</a:t>
            </a:fld>
            <a:endParaRPr lang="en-AU"/>
          </a:p>
        </p:txBody>
      </p:sp>
    </p:spTree>
    <p:extLst>
      <p:ext uri="{BB962C8B-B14F-4D97-AF65-F5344CB8AC3E}">
        <p14:creationId xmlns:p14="http://schemas.microsoft.com/office/powerpoint/2010/main" val="1957580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gi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4032448"/>
          </a:xfrm>
        </p:spPr>
        <p:txBody>
          <a:bodyPr>
            <a:normAutofit fontScale="90000"/>
          </a:bodyPr>
          <a:lstStyle/>
          <a:p>
            <a:r>
              <a:rPr lang="en-AU" dirty="0"/>
              <a:t>Revision of 2016 Meeting Information </a:t>
            </a:r>
            <a:r>
              <a:rPr lang="en-AU" dirty="0" smtClean="0"/>
              <a:t>&amp; Notes for this </a:t>
            </a:r>
            <a:r>
              <a:rPr lang="en-AU" dirty="0"/>
              <a:t>Y</a:t>
            </a:r>
            <a:r>
              <a:rPr lang="en-AU" dirty="0" smtClean="0"/>
              <a:t>ears JACoW Team Meeting</a:t>
            </a:r>
            <a:br>
              <a:rPr lang="en-AU" dirty="0" smtClean="0"/>
            </a:br>
            <a:r>
              <a:rPr lang="en-AU" dirty="0"/>
              <a:t/>
            </a:r>
            <a:br>
              <a:rPr lang="en-AU" dirty="0"/>
            </a:br>
            <a:r>
              <a:rPr lang="en-AU" dirty="0" smtClean="0"/>
              <a:t/>
            </a:r>
            <a:br>
              <a:rPr lang="en-AU" dirty="0" smtClean="0"/>
            </a:br>
            <a:r>
              <a:rPr lang="en-AU" sz="2200" dirty="0" smtClean="0"/>
              <a:t>David Button</a:t>
            </a:r>
            <a:br>
              <a:rPr lang="en-AU" sz="2200" dirty="0" smtClean="0"/>
            </a:br>
            <a:r>
              <a:rPr lang="en-AU" sz="2200" dirty="0" smtClean="0">
                <a:solidFill>
                  <a:schemeClr val="accent1">
                    <a:lumMod val="50000"/>
                  </a:schemeClr>
                </a:solidFill>
              </a:rPr>
              <a:t>JACoW </a:t>
            </a:r>
            <a:r>
              <a:rPr lang="en-AU" sz="2200" dirty="0" err="1" smtClean="0">
                <a:solidFill>
                  <a:schemeClr val="accent1">
                    <a:lumMod val="50000"/>
                  </a:schemeClr>
                </a:solidFill>
              </a:rPr>
              <a:t>BoD</a:t>
            </a:r>
            <a:r>
              <a:rPr lang="en-AU" sz="2200" dirty="0" smtClean="0">
                <a:solidFill>
                  <a:schemeClr val="accent1">
                    <a:lumMod val="50000"/>
                  </a:schemeClr>
                </a:solidFill>
              </a:rPr>
              <a:t>  </a:t>
            </a:r>
            <a:r>
              <a:rPr lang="en-AU" sz="2200" dirty="0" smtClean="0"/>
              <a:t/>
            </a:r>
            <a:br>
              <a:rPr lang="en-AU" sz="2200" dirty="0" smtClean="0"/>
            </a:br>
            <a:r>
              <a:rPr lang="en-AU" sz="2200" dirty="0" smtClean="0">
                <a:solidFill>
                  <a:schemeClr val="tx2">
                    <a:lumMod val="40000"/>
                    <a:lumOff val="60000"/>
                  </a:schemeClr>
                </a:solidFill>
              </a:rPr>
              <a:t>Australian Nuclear Science &amp; Technology Organisation  </a:t>
            </a:r>
            <a:endParaRPr lang="en-AU" dirty="0">
              <a:solidFill>
                <a:schemeClr val="tx2">
                  <a:lumMod val="40000"/>
                  <a:lumOff val="60000"/>
                </a:schemeClr>
              </a:solidFill>
            </a:endParaRPr>
          </a:p>
        </p:txBody>
      </p:sp>
      <p:pic>
        <p:nvPicPr>
          <p:cNvPr id="7170" name="Picture 9"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92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anna\dbu\My Documents\My Pictures\JACoW\TM2017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00076"/>
            <a:ext cx="6858000" cy="2924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60648"/>
            <a:ext cx="8229600" cy="4176464"/>
          </a:xfrm>
        </p:spPr>
        <p:txBody>
          <a:bodyPr>
            <a:normAutofit/>
          </a:bodyPr>
          <a:lstStyle/>
          <a:p>
            <a:r>
              <a:rPr lang="ja-JP" altLang="en-US" dirty="0" smtClean="0"/>
              <a:t>谢谢</a:t>
            </a:r>
            <a:r>
              <a:rPr lang="en-AU" altLang="ja-JP" dirty="0" smtClean="0"/>
              <a:t/>
            </a:r>
            <a:br>
              <a:rPr lang="en-AU" altLang="ja-JP" dirty="0" smtClean="0"/>
            </a:br>
            <a:r>
              <a:rPr lang="en-AU" altLang="ja-JP" dirty="0"/>
              <a:t/>
            </a:r>
            <a:br>
              <a:rPr lang="en-AU" altLang="ja-JP" dirty="0"/>
            </a:br>
            <a:r>
              <a:rPr lang="en-AU" altLang="ja-JP" dirty="0" smtClean="0"/>
              <a:t/>
            </a:r>
            <a:br>
              <a:rPr lang="en-AU" altLang="ja-JP" dirty="0" smtClean="0"/>
            </a:br>
            <a:r>
              <a:rPr lang="en-AU" altLang="ja-JP" sz="2400" dirty="0" smtClean="0"/>
              <a:t/>
            </a:r>
            <a:br>
              <a:rPr lang="en-AU" altLang="ja-JP" sz="2400" dirty="0" smtClean="0"/>
            </a:br>
            <a:r>
              <a:rPr lang="en-AU" altLang="ja-JP" dirty="0"/>
              <a:t/>
            </a:r>
            <a:br>
              <a:rPr lang="en-AU" altLang="ja-JP" dirty="0"/>
            </a:br>
            <a:r>
              <a:rPr lang="en-AU" dirty="0" err="1" smtClean="0"/>
              <a:t>Xièxiè</a:t>
            </a:r>
            <a:r>
              <a:rPr lang="en-AU" dirty="0" smtClean="0"/>
              <a:t> (Thank You!)</a:t>
            </a:r>
            <a:endParaRPr lang="en-AU" dirty="0"/>
          </a:p>
        </p:txBody>
      </p:sp>
      <p:grpSp>
        <p:nvGrpSpPr>
          <p:cNvPr id="7" name="Group 6"/>
          <p:cNvGrpSpPr/>
          <p:nvPr/>
        </p:nvGrpSpPr>
        <p:grpSpPr>
          <a:xfrm>
            <a:off x="3294832" y="5301208"/>
            <a:ext cx="2499568" cy="1121018"/>
            <a:chOff x="1115616" y="5085184"/>
            <a:chExt cx="2499568" cy="1121018"/>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085184"/>
              <a:ext cx="1698390" cy="112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87" t="9185" r="19788" b="8646"/>
            <a:stretch/>
          </p:blipFill>
          <p:spPr bwMode="auto">
            <a:xfrm>
              <a:off x="2814006" y="5085184"/>
              <a:ext cx="801178" cy="112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14006" y="5805264"/>
              <a:ext cx="801178" cy="400938"/>
            </a:xfrm>
            <a:prstGeom prst="rect">
              <a:avLst/>
            </a:prstGeom>
            <a:solidFill>
              <a:srgbClr val="E91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smtClean="0"/>
                <a:t>KEEP</a:t>
              </a:r>
            </a:p>
            <a:p>
              <a:pPr algn="ctr"/>
              <a:r>
                <a:rPr lang="en-AU" sz="1100" b="1" dirty="0" smtClean="0"/>
                <a:t>TODDLING</a:t>
              </a:r>
              <a:endParaRPr lang="en-AU" sz="1100" b="1" dirty="0"/>
            </a:p>
          </p:txBody>
        </p:sp>
      </p:grpSp>
      <p:sp>
        <p:nvSpPr>
          <p:cNvPr id="8" name="TextBox 7"/>
          <p:cNvSpPr txBox="1"/>
          <p:nvPr/>
        </p:nvSpPr>
        <p:spPr>
          <a:xfrm>
            <a:off x="1979712" y="4221088"/>
            <a:ext cx="4968552" cy="954107"/>
          </a:xfrm>
          <a:prstGeom prst="rect">
            <a:avLst/>
          </a:prstGeom>
          <a:noFill/>
        </p:spPr>
        <p:txBody>
          <a:bodyPr wrap="square" rtlCol="0">
            <a:spAutoFit/>
          </a:bodyPr>
          <a:lstStyle/>
          <a:p>
            <a:pPr algn="ctr"/>
            <a:r>
              <a:rPr lang="en-AU" sz="2800" dirty="0" smtClean="0"/>
              <a:t>Please have a productive and enjoyable meeting ahead!</a:t>
            </a:r>
            <a:endParaRPr lang="en-AU" sz="2800" dirty="0"/>
          </a:p>
        </p:txBody>
      </p:sp>
    </p:spTree>
    <p:extLst>
      <p:ext uri="{BB962C8B-B14F-4D97-AF65-F5344CB8AC3E}">
        <p14:creationId xmlns:p14="http://schemas.microsoft.com/office/powerpoint/2010/main" val="245363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JACoW Team Meeting 2016 </a:t>
            </a:r>
            <a:br>
              <a:rPr lang="en-AU" dirty="0" smtClean="0"/>
            </a:br>
            <a:r>
              <a:rPr lang="en-AU" dirty="0" smtClean="0"/>
              <a:t>TRIUMF Vancouver Canada</a:t>
            </a:r>
            <a:endParaRPr lang="en-AU"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45" t="8763" r="10472" b="12795"/>
          <a:stretch/>
        </p:blipFill>
        <p:spPr>
          <a:xfrm>
            <a:off x="-22156" y="1408821"/>
            <a:ext cx="9156204" cy="5449179"/>
          </a:xfrm>
          <a:prstGeom prst="rect">
            <a:avLst/>
          </a:prstGeom>
        </p:spPr>
      </p:pic>
      <p:sp>
        <p:nvSpPr>
          <p:cNvPr id="5" name="AutoShape 2" descr="Image result for canadian le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4" descr="Image result for canadian le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400" y="0"/>
            <a:ext cx="1403648" cy="14036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 y="7937"/>
            <a:ext cx="1403648" cy="14036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12555" y="5934670"/>
            <a:ext cx="8867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35</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0851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91525" y="3851995"/>
            <a:ext cx="1854000" cy="307777"/>
          </a:xfrm>
          <a:prstGeom prst="rect">
            <a:avLst/>
          </a:prstGeom>
          <a:solidFill>
            <a:schemeClr val="accent3">
              <a:lumMod val="60000"/>
              <a:lumOff val="40000"/>
            </a:schemeClr>
          </a:solidFill>
        </p:spPr>
        <p:txBody>
          <a:bodyPr wrap="square" rtlCol="0">
            <a:spAutoFit/>
          </a:bodyPr>
          <a:lstStyle/>
          <a:p>
            <a:pPr algn="ctr"/>
            <a:r>
              <a:rPr lang="en-AU" sz="1400" b="1" dirty="0" smtClean="0"/>
              <a:t>Scripting</a:t>
            </a:r>
            <a:endParaRPr lang="en-AU" sz="1400" b="1" dirty="0"/>
          </a:p>
        </p:txBody>
      </p:sp>
      <p:pic>
        <p:nvPicPr>
          <p:cNvPr id="1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525" y="2636912"/>
            <a:ext cx="1852475" cy="1230960"/>
          </a:xfrm>
          <a:prstGeom prst="rect">
            <a:avLst/>
          </a:prstGeom>
        </p:spPr>
      </p:pic>
      <p:sp>
        <p:nvSpPr>
          <p:cNvPr id="10" name="TextBox 9"/>
          <p:cNvSpPr txBox="1"/>
          <p:nvPr/>
        </p:nvSpPr>
        <p:spPr>
          <a:xfrm>
            <a:off x="7291524" y="2420888"/>
            <a:ext cx="1852475" cy="307777"/>
          </a:xfrm>
          <a:prstGeom prst="rect">
            <a:avLst/>
          </a:prstGeom>
          <a:solidFill>
            <a:schemeClr val="accent3">
              <a:lumMod val="60000"/>
              <a:lumOff val="40000"/>
            </a:schemeClr>
          </a:solidFill>
        </p:spPr>
        <p:txBody>
          <a:bodyPr wrap="square" rtlCol="0">
            <a:spAutoFit/>
          </a:bodyPr>
          <a:lstStyle/>
          <a:p>
            <a:pPr algn="ctr"/>
            <a:r>
              <a:rPr lang="en-AU" sz="1400" b="1" dirty="0" err="1" smtClean="0"/>
              <a:t>LaTeX</a:t>
            </a:r>
            <a:r>
              <a:rPr lang="en-AU" sz="1400" b="1" dirty="0" smtClean="0"/>
              <a:t> Bootcamp</a:t>
            </a:r>
            <a:endParaRPr lang="en-AU" sz="1400" b="1" dirty="0"/>
          </a:p>
        </p:txBody>
      </p:sp>
      <p:pic>
        <p:nvPicPr>
          <p:cNvPr id="2050" name="Picture 2" descr="Image result for small and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225" y="17233"/>
            <a:ext cx="2156774" cy="2331647"/>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1525" y="4131390"/>
            <a:ext cx="1854000" cy="12319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8508" y="1766"/>
            <a:ext cx="3641644" cy="2419855"/>
          </a:xfrm>
          <a:prstGeom prst="rect">
            <a:avLst/>
          </a:prstGeom>
        </p:spPr>
      </p:pic>
      <p:pic>
        <p:nvPicPr>
          <p:cNvPr id="9"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7081" r="-1477"/>
          <a:stretch/>
        </p:blipFill>
        <p:spPr bwMode="auto">
          <a:xfrm>
            <a:off x="-172961" y="-9280"/>
            <a:ext cx="2696308" cy="248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2424261"/>
            <a:ext cx="7291525" cy="4433739"/>
          </a:xfrm>
          <a:prstGeom prst="rect">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Content Placeholder 2"/>
          <p:cNvSpPr>
            <a:spLocks noGrp="1"/>
          </p:cNvSpPr>
          <p:nvPr>
            <p:ph idx="1"/>
          </p:nvPr>
        </p:nvSpPr>
        <p:spPr>
          <a:xfrm>
            <a:off x="179512" y="2420888"/>
            <a:ext cx="7332109" cy="4298133"/>
          </a:xfrm>
        </p:spPr>
        <p:txBody>
          <a:bodyPr>
            <a:normAutofit lnSpcReduction="10000"/>
          </a:bodyPr>
          <a:lstStyle/>
          <a:p>
            <a:r>
              <a:rPr lang="en-AU" dirty="0" smtClean="0"/>
              <a:t>Revising the Wiki</a:t>
            </a:r>
          </a:p>
          <a:p>
            <a:pPr lvl="1"/>
            <a:r>
              <a:rPr lang="en-AU" dirty="0" smtClean="0"/>
              <a:t>Presentations in the Wiki</a:t>
            </a:r>
          </a:p>
          <a:p>
            <a:r>
              <a:rPr lang="en-AU" dirty="0" smtClean="0"/>
              <a:t>Balancing Large and Small Conferences</a:t>
            </a:r>
          </a:p>
          <a:p>
            <a:r>
              <a:rPr lang="en-AU" dirty="0" smtClean="0"/>
              <a:t>Something for new and Advanced Team Members</a:t>
            </a:r>
          </a:p>
          <a:p>
            <a:r>
              <a:rPr lang="en-AU" dirty="0" smtClean="0"/>
              <a:t>Train Editors/Team Members</a:t>
            </a:r>
          </a:p>
          <a:p>
            <a:r>
              <a:rPr lang="en-AU" dirty="0" smtClean="0"/>
              <a:t>Produce collection of conference details</a:t>
            </a:r>
          </a:p>
          <a:p>
            <a:r>
              <a:rPr lang="en-AU" dirty="0" err="1" smtClean="0"/>
              <a:t>Indico</a:t>
            </a:r>
            <a:r>
              <a:rPr lang="en-AU" dirty="0" smtClean="0"/>
              <a:t> introduction </a:t>
            </a:r>
          </a:p>
          <a:p>
            <a:endParaRPr lang="en-AU" dirty="0" smtClean="0"/>
          </a:p>
          <a:p>
            <a:endParaRPr lang="en-AU" dirty="0" smtClean="0"/>
          </a:p>
          <a:p>
            <a:endParaRPr lang="en-AU" dirty="0"/>
          </a:p>
        </p:txBody>
      </p:sp>
      <p:sp>
        <p:nvSpPr>
          <p:cNvPr id="14" name="TextBox 13"/>
          <p:cNvSpPr txBox="1"/>
          <p:nvPr/>
        </p:nvSpPr>
        <p:spPr>
          <a:xfrm>
            <a:off x="7291526" y="5355526"/>
            <a:ext cx="1854000" cy="307777"/>
          </a:xfrm>
          <a:prstGeom prst="rect">
            <a:avLst/>
          </a:prstGeom>
          <a:solidFill>
            <a:srgbClr val="FFC000"/>
          </a:solidFill>
        </p:spPr>
        <p:txBody>
          <a:bodyPr wrap="square" rtlCol="0">
            <a:spAutoFit/>
          </a:bodyPr>
          <a:lstStyle/>
          <a:p>
            <a:pPr algn="ctr"/>
            <a:r>
              <a:rPr lang="en-AU" sz="1400" b="1" dirty="0" smtClean="0"/>
              <a:t>Paper Processing</a:t>
            </a:r>
            <a:endParaRPr lang="en-AU" sz="1400" b="1" dirty="0"/>
          </a:p>
        </p:txBody>
      </p:sp>
      <p:pic>
        <p:nvPicPr>
          <p:cNvPr id="15"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1525" y="5653410"/>
            <a:ext cx="1854000" cy="1231974"/>
          </a:xfrm>
          <a:prstGeom prst="rect">
            <a:avLst/>
          </a:prstGeom>
        </p:spPr>
      </p:pic>
      <p:pic>
        <p:nvPicPr>
          <p:cNvPr id="1026" name="Picture 2" descr="Image result for indico cer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9952" y="5930288"/>
            <a:ext cx="1656183" cy="67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3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AU" dirty="0"/>
              <a:t>Last Year Presenters</a:t>
            </a:r>
          </a:p>
        </p:txBody>
      </p:sp>
      <p:sp>
        <p:nvSpPr>
          <p:cNvPr id="3" name="Content Placeholder 2"/>
          <p:cNvSpPr>
            <a:spLocks noGrp="1"/>
          </p:cNvSpPr>
          <p:nvPr>
            <p:ph idx="1"/>
          </p:nvPr>
        </p:nvSpPr>
        <p:spPr>
          <a:xfrm>
            <a:off x="467544" y="1124744"/>
            <a:ext cx="8229600" cy="748680"/>
          </a:xfrm>
        </p:spPr>
        <p:txBody>
          <a:bodyPr/>
          <a:lstStyle/>
          <a:p>
            <a:pPr marL="0" indent="0" algn="ctr">
              <a:buNone/>
            </a:pPr>
            <a:r>
              <a:rPr lang="en-AU" dirty="0" smtClean="0"/>
              <a:t>Local Host </a:t>
            </a:r>
            <a:r>
              <a:rPr lang="en-AU" b="1" dirty="0" smtClean="0"/>
              <a:t>Jana Thomson </a:t>
            </a:r>
            <a:r>
              <a:rPr lang="en-AU" dirty="0" smtClean="0"/>
              <a:t>and </a:t>
            </a:r>
            <a:r>
              <a:rPr lang="en-AU" b="1" dirty="0" smtClean="0"/>
              <a:t>TRIUMF</a:t>
            </a:r>
          </a:p>
          <a:p>
            <a:pPr algn="ctr"/>
            <a:endParaRPr lang="en-AU" b="1" dirty="0"/>
          </a:p>
        </p:txBody>
      </p:sp>
      <p:graphicFrame>
        <p:nvGraphicFramePr>
          <p:cNvPr id="6" name="Table 5"/>
          <p:cNvGraphicFramePr>
            <a:graphicFrameLocks noGrp="1"/>
          </p:cNvGraphicFramePr>
          <p:nvPr>
            <p:extLst>
              <p:ext uri="{D42A27DB-BD31-4B8C-83A1-F6EECF244321}">
                <p14:modId xmlns:p14="http://schemas.microsoft.com/office/powerpoint/2010/main" val="1171378246"/>
              </p:ext>
            </p:extLst>
          </p:nvPr>
        </p:nvGraphicFramePr>
        <p:xfrm>
          <a:off x="590872" y="2420888"/>
          <a:ext cx="7992888" cy="2248759"/>
        </p:xfrm>
        <a:graphic>
          <a:graphicData uri="http://schemas.openxmlformats.org/drawingml/2006/table">
            <a:tbl>
              <a:tblPr firstRow="1" bandRow="1">
                <a:tableStyleId>{5C22544A-7EE6-4342-B048-85BDC9FD1C3A}</a:tableStyleId>
              </a:tblPr>
              <a:tblGrid>
                <a:gridCol w="1998222"/>
                <a:gridCol w="1998222"/>
                <a:gridCol w="1998222"/>
                <a:gridCol w="1998222"/>
              </a:tblGrid>
              <a:tr h="382128">
                <a:tc>
                  <a:txBody>
                    <a:bodyPr/>
                    <a:lstStyle/>
                    <a:p>
                      <a:endParaRPr lang="en-AU" dirty="0"/>
                    </a:p>
                  </a:txBody>
                  <a:tcPr/>
                </a:tc>
                <a:tc>
                  <a:txBody>
                    <a:bodyPr/>
                    <a:lstStyle/>
                    <a:p>
                      <a:endParaRPr lang="en-AU"/>
                    </a:p>
                  </a:txBody>
                  <a:tcPr/>
                </a:tc>
                <a:tc>
                  <a:txBody>
                    <a:bodyPr/>
                    <a:lstStyle/>
                    <a:p>
                      <a:endParaRPr lang="en-AU" dirty="0"/>
                    </a:p>
                  </a:txBody>
                  <a:tcPr/>
                </a:tc>
                <a:tc>
                  <a:txBody>
                    <a:bodyPr/>
                    <a:lstStyle/>
                    <a:p>
                      <a:endParaRPr lang="en-AU"/>
                    </a:p>
                  </a:txBody>
                  <a:tcPr/>
                </a:tc>
              </a:tr>
              <a:tr h="382128">
                <a:tc>
                  <a:txBody>
                    <a:bodyPr/>
                    <a:lstStyle/>
                    <a:p>
                      <a:r>
                        <a:rPr lang="en-AU" dirty="0" smtClean="0"/>
                        <a:t>Jana Thomson</a:t>
                      </a:r>
                      <a:endParaRPr lang="en-AU" dirty="0"/>
                    </a:p>
                  </a:txBody>
                  <a:tcPr/>
                </a:tc>
                <a:tc>
                  <a:txBody>
                    <a:bodyPr/>
                    <a:lstStyle/>
                    <a:p>
                      <a:r>
                        <a:rPr lang="en-AU" dirty="0" smtClean="0"/>
                        <a:t>Maria Power</a:t>
                      </a:r>
                      <a:endParaRPr lang="en-AU" dirty="0"/>
                    </a:p>
                  </a:txBody>
                  <a:tcPr/>
                </a:tc>
                <a:tc>
                  <a:txBody>
                    <a:bodyPr/>
                    <a:lstStyle/>
                    <a:p>
                      <a:r>
                        <a:rPr lang="en-AU" dirty="0" smtClean="0"/>
                        <a:t>Juliana </a:t>
                      </a:r>
                      <a:r>
                        <a:rPr lang="en-AU" dirty="0" err="1" smtClean="0"/>
                        <a:t>Pranke</a:t>
                      </a:r>
                      <a:endParaRPr lang="en-AU" dirty="0"/>
                    </a:p>
                  </a:txBody>
                  <a:tcPr/>
                </a:tc>
                <a:tc>
                  <a:txBody>
                    <a:bodyPr/>
                    <a:lstStyle/>
                    <a:p>
                      <a:r>
                        <a:rPr lang="en-AU" dirty="0" smtClean="0"/>
                        <a:t>Sue Waller</a:t>
                      </a:r>
                      <a:endParaRPr lang="en-AU" dirty="0"/>
                    </a:p>
                  </a:txBody>
                  <a:tcPr/>
                </a:tc>
              </a:tr>
              <a:tr h="382128">
                <a:tc>
                  <a:txBody>
                    <a:bodyPr/>
                    <a:lstStyle/>
                    <a:p>
                      <a:r>
                        <a:rPr lang="en-AU" dirty="0" smtClean="0"/>
                        <a:t>Ivan </a:t>
                      </a:r>
                      <a:r>
                        <a:rPr lang="en-AU" dirty="0" err="1" smtClean="0"/>
                        <a:t>Andrian</a:t>
                      </a:r>
                      <a:endParaRPr lang="en-AU" dirty="0"/>
                    </a:p>
                  </a:txBody>
                  <a:tcPr/>
                </a:tc>
                <a:tc>
                  <a:txBody>
                    <a:bodyPr/>
                    <a:lstStyle/>
                    <a:p>
                      <a:r>
                        <a:rPr lang="en-AU" dirty="0" smtClean="0"/>
                        <a:t>Pedro Ferreira</a:t>
                      </a:r>
                      <a:endParaRPr lang="en-AU" dirty="0"/>
                    </a:p>
                  </a:txBody>
                  <a:tcPr/>
                </a:tc>
                <a:tc>
                  <a:txBody>
                    <a:bodyPr/>
                    <a:lstStyle/>
                    <a:p>
                      <a:r>
                        <a:rPr lang="en-AU" dirty="0" smtClean="0"/>
                        <a:t>Jan </a:t>
                      </a:r>
                      <a:r>
                        <a:rPr lang="en-AU" dirty="0" err="1" smtClean="0"/>
                        <a:t>Chrin</a:t>
                      </a:r>
                      <a:endParaRPr lang="en-AU" dirty="0"/>
                    </a:p>
                  </a:txBody>
                  <a:tcPr/>
                </a:tc>
                <a:tc>
                  <a:txBody>
                    <a:bodyPr/>
                    <a:lstStyle/>
                    <a:p>
                      <a:r>
                        <a:rPr lang="en-AU" dirty="0" err="1" smtClean="0"/>
                        <a:t>Vicent</a:t>
                      </a:r>
                      <a:r>
                        <a:rPr lang="en-AU" dirty="0" smtClean="0"/>
                        <a:t> Mitts</a:t>
                      </a:r>
                      <a:endParaRPr lang="en-AU" dirty="0"/>
                    </a:p>
                  </a:txBody>
                  <a:tcPr/>
                </a:tc>
              </a:tr>
              <a:tr h="370855">
                <a:tc>
                  <a:txBody>
                    <a:bodyPr/>
                    <a:lstStyle/>
                    <a:p>
                      <a:r>
                        <a:rPr lang="en-AU" dirty="0" smtClean="0"/>
                        <a:t>Ronny </a:t>
                      </a:r>
                      <a:r>
                        <a:rPr lang="en-AU" dirty="0" err="1" smtClean="0"/>
                        <a:t>Billen</a:t>
                      </a:r>
                      <a:endParaRPr lang="en-AU" dirty="0"/>
                    </a:p>
                  </a:txBody>
                  <a:tcPr/>
                </a:tc>
                <a:tc>
                  <a:txBody>
                    <a:bodyPr/>
                    <a:lstStyle/>
                    <a:p>
                      <a:r>
                        <a:rPr lang="en-AU" dirty="0" smtClean="0"/>
                        <a:t>Volker </a:t>
                      </a:r>
                      <a:r>
                        <a:rPr lang="en-AU" dirty="0" err="1" smtClean="0"/>
                        <a:t>Schaa</a:t>
                      </a:r>
                      <a:endParaRPr lang="en-AU" dirty="0"/>
                    </a:p>
                  </a:txBody>
                  <a:tcPr/>
                </a:tc>
                <a:tc>
                  <a:txBody>
                    <a:bodyPr/>
                    <a:lstStyle/>
                    <a:p>
                      <a:r>
                        <a:rPr lang="en-AU" dirty="0" smtClean="0"/>
                        <a:t>Kyung Sook Kim</a:t>
                      </a:r>
                      <a:endParaRPr lang="en-AU" dirty="0"/>
                    </a:p>
                  </a:txBody>
                  <a:tcPr/>
                </a:tc>
                <a:tc>
                  <a:txBody>
                    <a:bodyPr/>
                    <a:lstStyle/>
                    <a:p>
                      <a:r>
                        <a:rPr lang="en-AU" dirty="0" smtClean="0"/>
                        <a:t>Dong </a:t>
                      </a:r>
                      <a:r>
                        <a:rPr lang="en-AU" dirty="0" err="1" smtClean="0"/>
                        <a:t>En</a:t>
                      </a:r>
                      <a:r>
                        <a:rPr lang="en-AU" dirty="0" smtClean="0"/>
                        <a:t> Kim</a:t>
                      </a:r>
                      <a:endParaRPr lang="en-AU" dirty="0"/>
                    </a:p>
                  </a:txBody>
                  <a:tcPr/>
                </a:tc>
              </a:tr>
              <a:tr h="343474">
                <a:tc>
                  <a:txBody>
                    <a:bodyPr/>
                    <a:lstStyle/>
                    <a:p>
                      <a:r>
                        <a:rPr lang="en-AU" dirty="0" smtClean="0"/>
                        <a:t>Todd </a:t>
                      </a:r>
                      <a:r>
                        <a:rPr lang="en-AU" dirty="0" err="1" smtClean="0"/>
                        <a:t>Satogata</a:t>
                      </a:r>
                      <a:endParaRPr lang="en-AU" dirty="0"/>
                    </a:p>
                  </a:txBody>
                  <a:tcPr/>
                </a:tc>
                <a:tc>
                  <a:txBody>
                    <a:bodyPr/>
                    <a:lstStyle/>
                    <a:p>
                      <a:r>
                        <a:rPr lang="en-AU" dirty="0" smtClean="0"/>
                        <a:t>Charlie </a:t>
                      </a:r>
                      <a:r>
                        <a:rPr lang="en-AU" dirty="0" err="1" smtClean="0"/>
                        <a:t>Horak</a:t>
                      </a:r>
                      <a:endParaRPr lang="en-AU" dirty="0"/>
                    </a:p>
                  </a:txBody>
                  <a:tcPr/>
                </a:tc>
                <a:tc>
                  <a:txBody>
                    <a:bodyPr/>
                    <a:lstStyle/>
                    <a:p>
                      <a:r>
                        <a:rPr lang="en-AU" dirty="0" smtClean="0"/>
                        <a:t>David Button</a:t>
                      </a:r>
                      <a:endParaRPr lang="en-AU" dirty="0"/>
                    </a:p>
                  </a:txBody>
                  <a:tcPr/>
                </a:tc>
                <a:tc>
                  <a:txBody>
                    <a:bodyPr/>
                    <a:lstStyle/>
                    <a:p>
                      <a:r>
                        <a:rPr lang="en-AU" dirty="0" smtClean="0"/>
                        <a:t>Raphael Mueller</a:t>
                      </a:r>
                      <a:endParaRPr lang="en-AU" dirty="0"/>
                    </a:p>
                  </a:txBody>
                  <a:tcPr/>
                </a:tc>
              </a:tr>
              <a:tr h="349248">
                <a:tc>
                  <a:txBody>
                    <a:bodyPr/>
                    <a:lstStyle/>
                    <a:p>
                      <a:r>
                        <a:rPr lang="en-AU" dirty="0" smtClean="0"/>
                        <a:t>Johan Olander</a:t>
                      </a:r>
                      <a:endParaRPr lang="en-AU" dirty="0"/>
                    </a:p>
                  </a:txBody>
                  <a:tcPr/>
                </a:tc>
                <a:tc>
                  <a:txBody>
                    <a:bodyPr/>
                    <a:lstStyle/>
                    <a:p>
                      <a:r>
                        <a:rPr lang="en-AU" dirty="0" smtClean="0"/>
                        <a:t>Stefano </a:t>
                      </a:r>
                      <a:r>
                        <a:rPr lang="en-AU" dirty="0" err="1" smtClean="0"/>
                        <a:t>Deiuri</a:t>
                      </a:r>
                      <a:endParaRPr lang="en-AU" dirty="0"/>
                    </a:p>
                  </a:txBody>
                  <a:tcPr/>
                </a:tc>
                <a:tc>
                  <a:txBody>
                    <a:bodyPr/>
                    <a:lstStyle/>
                    <a:p>
                      <a:r>
                        <a:rPr lang="en-AU" dirty="0" smtClean="0"/>
                        <a:t>Garry </a:t>
                      </a:r>
                      <a:r>
                        <a:rPr lang="en-AU" dirty="0" err="1" smtClean="0"/>
                        <a:t>Trahern</a:t>
                      </a:r>
                      <a:endParaRPr lang="en-AU" dirty="0"/>
                    </a:p>
                  </a:txBody>
                  <a:tcPr/>
                </a:tc>
                <a:tc>
                  <a:txBody>
                    <a:bodyPr/>
                    <a:lstStyle/>
                    <a:p>
                      <a:pPr algn="ctr"/>
                      <a:r>
                        <a:rPr lang="en-AU" b="1" dirty="0" smtClean="0">
                          <a:solidFill>
                            <a:schemeClr val="tx2"/>
                          </a:solidFill>
                        </a:rPr>
                        <a:t>19</a:t>
                      </a:r>
                      <a:endParaRPr lang="en-AU" b="1" dirty="0">
                        <a:solidFill>
                          <a:schemeClr val="tx2"/>
                        </a:solidFill>
                      </a:endParaRPr>
                    </a:p>
                  </a:txBody>
                  <a:tcPr/>
                </a:tc>
              </a:tr>
            </a:tbl>
          </a:graphicData>
        </a:graphic>
      </p:graphicFrame>
      <p:sp>
        <p:nvSpPr>
          <p:cNvPr id="7" name="Title 1"/>
          <p:cNvSpPr txBox="1">
            <a:spLocks/>
          </p:cNvSpPr>
          <p:nvPr/>
        </p:nvSpPr>
        <p:spPr>
          <a:xfrm>
            <a:off x="446856" y="15567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dirty="0" smtClean="0">
                <a:solidFill>
                  <a:srgbClr val="00B050"/>
                </a:solidFill>
              </a:rPr>
              <a:t>Presenters, Tutors, Work Group  </a:t>
            </a:r>
            <a:endParaRPr lang="en-AU" sz="3600" b="1" dirty="0">
              <a:solidFill>
                <a:srgbClr val="00B050"/>
              </a:solidFill>
            </a:endParaRPr>
          </a:p>
        </p:txBody>
      </p:sp>
      <p:cxnSp>
        <p:nvCxnSpPr>
          <p:cNvPr id="10" name="Straight Connector 9"/>
          <p:cNvCxnSpPr/>
          <p:nvPr/>
        </p:nvCxnSpPr>
        <p:spPr>
          <a:xfrm>
            <a:off x="411752" y="4941168"/>
            <a:ext cx="8264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6648" y="1799104"/>
            <a:ext cx="8264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6648" y="1048544"/>
            <a:ext cx="8264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5536" y="5670376"/>
            <a:ext cx="826470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251520" y="472514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dirty="0" err="1" smtClean="0">
                <a:solidFill>
                  <a:schemeClr val="tx2"/>
                </a:solidFill>
              </a:rPr>
              <a:t>Indico</a:t>
            </a:r>
            <a:r>
              <a:rPr lang="en-AU" sz="3600" b="1" dirty="0" smtClean="0">
                <a:solidFill>
                  <a:schemeClr val="tx2"/>
                </a:solidFill>
              </a:rPr>
              <a:t> Development Team </a:t>
            </a:r>
            <a:endParaRPr lang="en-AU" sz="3600" b="1" dirty="0">
              <a:solidFill>
                <a:schemeClr val="tx2"/>
              </a:solidFill>
            </a:endParaRPr>
          </a:p>
        </p:txBody>
      </p:sp>
    </p:spTree>
    <p:extLst>
      <p:ext uri="{BB962C8B-B14F-4D97-AF65-F5344CB8AC3E}">
        <p14:creationId xmlns:p14="http://schemas.microsoft.com/office/powerpoint/2010/main" val="824586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45179"/>
            <a:ext cx="3960440" cy="262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645024"/>
            <a:ext cx="3998688" cy="265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Image result for Ti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829" y="509389"/>
            <a:ext cx="3114675"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Last Year Feedback</a:t>
            </a:r>
            <a:endParaRPr lang="en-AU" dirty="0"/>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673334"/>
            <a:ext cx="4287143" cy="284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13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Last Year Feedback</a:t>
            </a:r>
            <a:endParaRPr lang="en-AU" dirty="0"/>
          </a:p>
        </p:txBody>
      </p:sp>
      <p:sp>
        <p:nvSpPr>
          <p:cNvPr id="7" name="Content Placeholder 2"/>
          <p:cNvSpPr>
            <a:spLocks noGrp="1"/>
          </p:cNvSpPr>
          <p:nvPr>
            <p:ph idx="1"/>
          </p:nvPr>
        </p:nvSpPr>
        <p:spPr>
          <a:xfrm>
            <a:off x="457200" y="1600200"/>
            <a:ext cx="6275040" cy="4421088"/>
          </a:xfrm>
        </p:spPr>
        <p:txBody>
          <a:bodyPr>
            <a:normAutofit fontScale="85000" lnSpcReduction="10000"/>
          </a:bodyPr>
          <a:lstStyle/>
          <a:p>
            <a:r>
              <a:rPr lang="en-AU" dirty="0" smtClean="0"/>
              <a:t>Responsible AV, or presentation person.</a:t>
            </a:r>
          </a:p>
          <a:p>
            <a:r>
              <a:rPr lang="en-AU" dirty="0" smtClean="0"/>
              <a:t>Host needs shadow to allow themselves time to participate more.</a:t>
            </a:r>
          </a:p>
          <a:p>
            <a:r>
              <a:rPr lang="en-AU" dirty="0" smtClean="0"/>
              <a:t>Communication, respectful response to organisers emails and requests. (All Guilty)</a:t>
            </a:r>
          </a:p>
          <a:p>
            <a:pPr lvl="1"/>
            <a:r>
              <a:rPr lang="en-AU" dirty="0" smtClean="0"/>
              <a:t>3 posters confirmed</a:t>
            </a:r>
          </a:p>
          <a:p>
            <a:pPr lvl="1"/>
            <a:r>
              <a:rPr lang="en-AU" dirty="0" smtClean="0"/>
              <a:t>Email exchange time</a:t>
            </a:r>
          </a:p>
          <a:p>
            <a:r>
              <a:rPr lang="en-AU" dirty="0" smtClean="0"/>
              <a:t>Odd year of conferences, not as many new editors.</a:t>
            </a:r>
          </a:p>
          <a:p>
            <a:endParaRPr lang="en-AU" dirty="0" smtClean="0"/>
          </a:p>
          <a:p>
            <a:endParaRPr lang="en-AU" dirty="0"/>
          </a:p>
        </p:txBody>
      </p:sp>
      <p:pic>
        <p:nvPicPr>
          <p:cNvPr id="3074"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556792"/>
            <a:ext cx="484858" cy="4492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itchell Hew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233249"/>
            <a:ext cx="830585" cy="10963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in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422439"/>
            <a:ext cx="556321" cy="55632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87" t="9185" r="19788" b="8646"/>
          <a:stretch/>
        </p:blipFill>
        <p:spPr bwMode="auto">
          <a:xfrm>
            <a:off x="7524329" y="2994283"/>
            <a:ext cx="831600" cy="116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Image result for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0330" y="4911388"/>
            <a:ext cx="978580" cy="118190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Image result for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9559" y="5199419"/>
            <a:ext cx="605846" cy="60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70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for this Meeting</a:t>
            </a:r>
            <a:endParaRPr lang="en-AU" dirty="0"/>
          </a:p>
        </p:txBody>
      </p:sp>
      <p:sp>
        <p:nvSpPr>
          <p:cNvPr id="7" name="Content Placeholder 2"/>
          <p:cNvSpPr>
            <a:spLocks noGrp="1"/>
          </p:cNvSpPr>
          <p:nvPr>
            <p:ph idx="1"/>
          </p:nvPr>
        </p:nvSpPr>
        <p:spPr>
          <a:xfrm>
            <a:off x="457200" y="1600199"/>
            <a:ext cx="6275040" cy="3845025"/>
          </a:xfrm>
        </p:spPr>
        <p:txBody>
          <a:bodyPr>
            <a:normAutofit fontScale="85000" lnSpcReduction="10000"/>
          </a:bodyPr>
          <a:lstStyle/>
          <a:p>
            <a:r>
              <a:rPr lang="en-AU" dirty="0" smtClean="0"/>
              <a:t>How to work with the wiki</a:t>
            </a:r>
          </a:p>
          <a:p>
            <a:r>
              <a:rPr lang="en-AU" dirty="0" smtClean="0"/>
              <a:t>Refereeing in SPMS recent experiences</a:t>
            </a:r>
          </a:p>
          <a:p>
            <a:r>
              <a:rPr lang="en-AU" dirty="0" err="1" smtClean="0"/>
              <a:t>Indico</a:t>
            </a:r>
            <a:r>
              <a:rPr lang="en-AU" dirty="0" smtClean="0"/>
              <a:t> Latest developments </a:t>
            </a:r>
          </a:p>
          <a:p>
            <a:r>
              <a:rPr lang="en-AU" dirty="0" smtClean="0"/>
              <a:t>Collaborative organisation tools</a:t>
            </a:r>
          </a:p>
          <a:p>
            <a:r>
              <a:rPr lang="en-AU" sz="3000" dirty="0" smtClean="0"/>
              <a:t>Updates, Templates, Editing, Transparency Conversion, Mobile App, etc.</a:t>
            </a:r>
          </a:p>
          <a:p>
            <a:r>
              <a:rPr lang="en-AU" sz="3000" dirty="0" smtClean="0"/>
              <a:t>IPAC’17 Experiences, lessons learned</a:t>
            </a:r>
          </a:p>
          <a:p>
            <a:r>
              <a:rPr lang="en-AU" sz="3000" dirty="0" smtClean="0"/>
              <a:t>Past, Present, and Future JACoW Conferences </a:t>
            </a:r>
          </a:p>
        </p:txBody>
      </p:sp>
      <p:pic>
        <p:nvPicPr>
          <p:cNvPr id="4098" name="Picture 2" descr="Peer Review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292" y="1772817"/>
            <a:ext cx="2467245" cy="1584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indico c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5" y="3933056"/>
            <a:ext cx="1656183" cy="67821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Image result for work in progr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7" y="3891195"/>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583714"/>
            <a:ext cx="1656184" cy="981152"/>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Image result for Sl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5734" y="5747796"/>
            <a:ext cx="2376264" cy="680476"/>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Image result for conference mobile app  ipac'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6894" y="4805318"/>
            <a:ext cx="1167594" cy="15567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4635" y="5445224"/>
            <a:ext cx="1787725" cy="961796"/>
          </a:xfrm>
          <a:prstGeom prst="rect">
            <a:avLst/>
          </a:prstGeom>
        </p:spPr>
      </p:pic>
    </p:spTree>
    <p:extLst>
      <p:ext uri="{BB962C8B-B14F-4D97-AF65-F5344CB8AC3E}">
        <p14:creationId xmlns:p14="http://schemas.microsoft.com/office/powerpoint/2010/main" val="106872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Big Thank You</a:t>
            </a:r>
            <a:endParaRPr lang="en-AU" dirty="0"/>
          </a:p>
        </p:txBody>
      </p:sp>
      <p:sp>
        <p:nvSpPr>
          <p:cNvPr id="3" name="Content Placeholder 2"/>
          <p:cNvSpPr>
            <a:spLocks noGrp="1"/>
          </p:cNvSpPr>
          <p:nvPr>
            <p:ph idx="1"/>
          </p:nvPr>
        </p:nvSpPr>
        <p:spPr>
          <a:xfrm>
            <a:off x="323528" y="1772816"/>
            <a:ext cx="8229600" cy="4525963"/>
          </a:xfrm>
        </p:spPr>
        <p:txBody>
          <a:bodyPr>
            <a:normAutofit lnSpcReduction="10000"/>
          </a:bodyPr>
          <a:lstStyle/>
          <a:p>
            <a:r>
              <a:rPr lang="en-AU" dirty="0" smtClean="0"/>
              <a:t>Prof </a:t>
            </a:r>
            <a:r>
              <a:rPr lang="en-AU" dirty="0"/>
              <a:t>Qing Qin Deputy </a:t>
            </a:r>
            <a:r>
              <a:rPr lang="en-AU" dirty="0" smtClean="0"/>
              <a:t>Director of </a:t>
            </a:r>
            <a:r>
              <a:rPr lang="en-AU" dirty="0"/>
              <a:t>IHEP</a:t>
            </a:r>
            <a:endParaRPr lang="en-AU" dirty="0" smtClean="0"/>
          </a:p>
          <a:p>
            <a:r>
              <a:rPr lang="en-AU" dirty="0"/>
              <a:t>LOC </a:t>
            </a:r>
            <a:r>
              <a:rPr lang="en-AU" dirty="0" smtClean="0"/>
              <a:t>Hosts &amp; Organising Committee</a:t>
            </a:r>
          </a:p>
          <a:p>
            <a:r>
              <a:rPr lang="en-AU" dirty="0" smtClean="0"/>
              <a:t>Speakers and Tutors</a:t>
            </a:r>
          </a:p>
          <a:p>
            <a:r>
              <a:rPr lang="en-AU" dirty="0" smtClean="0"/>
              <a:t>Rapporteur (Jana)</a:t>
            </a:r>
          </a:p>
          <a:p>
            <a:r>
              <a:rPr lang="en-AU" dirty="0" smtClean="0"/>
              <a:t>Poster Presenters</a:t>
            </a:r>
          </a:p>
          <a:p>
            <a:r>
              <a:rPr lang="en-AU" dirty="0" smtClean="0"/>
              <a:t>“Volunteered” Session Chairs </a:t>
            </a:r>
          </a:p>
          <a:p>
            <a:r>
              <a:rPr lang="en-AU" dirty="0" err="1" smtClean="0"/>
              <a:t>Indico</a:t>
            </a:r>
            <a:r>
              <a:rPr lang="en-AU" dirty="0" smtClean="0"/>
              <a:t> Team </a:t>
            </a:r>
          </a:p>
          <a:p>
            <a:r>
              <a:rPr lang="en-AU" dirty="0" smtClean="0"/>
              <a:t>Institutes &amp; JACoW Team Members </a:t>
            </a:r>
          </a:p>
          <a:p>
            <a:endParaRPr lang="en-AU" dirty="0"/>
          </a:p>
        </p:txBody>
      </p:sp>
      <p:pic>
        <p:nvPicPr>
          <p:cNvPr id="5122" name="Picture 2" descr="Image result for IH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416" y="1112569"/>
            <a:ext cx="4167808" cy="66024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740500" y="1583553"/>
            <a:ext cx="2440012" cy="4941791"/>
            <a:chOff x="6020420" y="1844824"/>
            <a:chExt cx="2440012" cy="4941791"/>
          </a:xfrm>
        </p:grpSpPr>
        <p:pic>
          <p:nvPicPr>
            <p:cNvPr id="5125" name="Picture 5" descr="1947a80a-6813-485e-8c20-4928f3668884@ansto"/>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7000" contrast="9000"/>
                      </a14:imgEffect>
                    </a14:imgLayer>
                  </a14:imgProps>
                </a:ext>
                <a:ext uri="{28A0092B-C50C-407E-A947-70E740481C1C}">
                  <a14:useLocalDpi xmlns:a14="http://schemas.microsoft.com/office/drawing/2010/main" val="0"/>
                </a:ext>
              </a:extLst>
            </a:blip>
            <a:srcRect l="33898" r="32204"/>
            <a:stretch/>
          </p:blipFill>
          <p:spPr bwMode="auto">
            <a:xfrm>
              <a:off x="6414553" y="1844824"/>
              <a:ext cx="1550083" cy="342962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8" name="Picture 8" descr="Image result for rock"/>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0420" y="5200607"/>
              <a:ext cx="2440012" cy="15860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6444" y="5418463"/>
              <a:ext cx="2016224" cy="1107996"/>
            </a:xfrm>
            <a:prstGeom prst="rect">
              <a:avLst/>
            </a:prstGeom>
            <a:noFill/>
            <a:ln w="101600" cmpd="tri">
              <a:noFill/>
            </a:ln>
          </p:spPr>
          <p:txBody>
            <a:bodyPr wrap="square" rtlCol="0">
              <a:spAutoFit/>
            </a:bodyPr>
            <a:lstStyle/>
            <a:p>
              <a:pPr algn="ctr"/>
              <a:r>
                <a:rPr lang="en-AU" sz="2800" b="1" dirty="0" smtClean="0"/>
                <a:t>Ning Zhao</a:t>
              </a:r>
            </a:p>
            <a:p>
              <a:pPr algn="ctr"/>
              <a:endParaRPr lang="en-AU" sz="1400" dirty="0"/>
            </a:p>
            <a:p>
              <a:pPr algn="ctr"/>
              <a:r>
                <a:rPr lang="en-AU" sz="2400" b="1" dirty="0" smtClean="0">
                  <a:solidFill>
                    <a:schemeClr val="tx2">
                      <a:lumMod val="20000"/>
                      <a:lumOff val="80000"/>
                    </a:schemeClr>
                  </a:solidFill>
                </a:rPr>
                <a:t>Warrior</a:t>
              </a:r>
              <a:endParaRPr lang="en-AU" sz="2400" b="1" dirty="0">
                <a:solidFill>
                  <a:schemeClr val="tx2">
                    <a:lumMod val="20000"/>
                    <a:lumOff val="80000"/>
                  </a:schemeClr>
                </a:solidFill>
              </a:endParaRPr>
            </a:p>
          </p:txBody>
        </p:sp>
        <p:pic>
          <p:nvPicPr>
            <p:cNvPr id="5126" name="Picture 6"/>
            <p:cNvPicPr>
              <a:picLocks noChangeAspect="1" noChangeArrowheads="1"/>
            </p:cNvPicPr>
            <p:nvPr/>
          </p:nvPicPr>
          <p:blipFill rotWithShape="1">
            <a:blip r:embed="rId6"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l="2519" r="53481"/>
            <a:stretch/>
          </p:blipFill>
          <p:spPr bwMode="auto">
            <a:xfrm>
              <a:off x="6740500" y="5916927"/>
              <a:ext cx="936104" cy="22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9" name="Picture 9" descr="4cdecfb3-32b7-4315-a97f-850bb2133819@ansto"/>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6402" t="-1" r="21134" b="17668"/>
          <a:stretch/>
        </p:blipFill>
        <p:spPr bwMode="auto">
          <a:xfrm>
            <a:off x="4283968" y="3140968"/>
            <a:ext cx="1286934" cy="10966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1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8607" t="10317" r="18175" b="15982"/>
          <a:stretch/>
        </p:blipFill>
        <p:spPr bwMode="auto">
          <a:xfrm>
            <a:off x="1187624" y="0"/>
            <a:ext cx="664984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21395297">
            <a:off x="1749430" y="1190338"/>
            <a:ext cx="5544616" cy="4525963"/>
          </a:xfrm>
        </p:spPr>
        <p:txBody>
          <a:bodyPr>
            <a:normAutofit fontScale="85000" lnSpcReduction="10000"/>
          </a:bodyPr>
          <a:lstStyle/>
          <a:p>
            <a:r>
              <a:rPr lang="en-AU" sz="2400" dirty="0" smtClean="0"/>
              <a:t>Session Chairs please note down and summarise all questions and points of discussion to pass them onto to Jana our Rapporteur.</a:t>
            </a:r>
          </a:p>
          <a:p>
            <a:endParaRPr lang="en-AU" sz="2400" dirty="0" smtClean="0"/>
          </a:p>
          <a:p>
            <a:r>
              <a:rPr lang="en-AU" sz="2400" dirty="0" smtClean="0"/>
              <a:t>Feedback, please feel free to approach myself or others to discuss what worked, what could be changed, and what is missing throughout the meeting. Please pass your comments onto myself for inclusion in the final session.  </a:t>
            </a:r>
          </a:p>
          <a:p>
            <a:endParaRPr lang="en-AU" dirty="0"/>
          </a:p>
          <a:p>
            <a:r>
              <a:rPr lang="en-AU" sz="2400" dirty="0" smtClean="0"/>
              <a:t>Everyone will be walking back to the hotel this afternoon, and we are all walking between IHEP and the hotel with exception of the evening of the dinner.  </a:t>
            </a:r>
            <a:endParaRPr lang="en-AU" sz="2400" dirty="0"/>
          </a:p>
        </p:txBody>
      </p:sp>
      <p:sp>
        <p:nvSpPr>
          <p:cNvPr id="2" name="Title 1"/>
          <p:cNvSpPr>
            <a:spLocks noGrp="1"/>
          </p:cNvSpPr>
          <p:nvPr>
            <p:ph type="title"/>
          </p:nvPr>
        </p:nvSpPr>
        <p:spPr>
          <a:xfrm>
            <a:off x="-2700808" y="-243408"/>
            <a:ext cx="8229600" cy="1143000"/>
          </a:xfrm>
        </p:spPr>
        <p:txBody>
          <a:bodyPr/>
          <a:lstStyle/>
          <a:p>
            <a:r>
              <a:rPr lang="en-AU" dirty="0" smtClean="0"/>
              <a:t>Final Notes</a:t>
            </a:r>
            <a:endParaRPr lang="en-AU" dirty="0"/>
          </a:p>
        </p:txBody>
      </p:sp>
    </p:spTree>
    <p:extLst>
      <p:ext uri="{BB962C8B-B14F-4D97-AF65-F5344CB8AC3E}">
        <p14:creationId xmlns:p14="http://schemas.microsoft.com/office/powerpoint/2010/main" val="875300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470</TotalTime>
  <Words>361</Words>
  <Application>Microsoft Office PowerPoint</Application>
  <PresentationFormat>On-screen Show (4:3)</PresentationFormat>
  <Paragraphs>76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Revision of 2016 Meeting Information &amp; Notes for this Years JACoW Team Meeting   David Button JACoW BoD   Australian Nuclear Science &amp; Technology Organisation  </vt:lpstr>
      <vt:lpstr>JACoW Team Meeting 2016  TRIUMF Vancouver Canada</vt:lpstr>
      <vt:lpstr>PowerPoint Presentation</vt:lpstr>
      <vt:lpstr>Last Year Presenters</vt:lpstr>
      <vt:lpstr>Last Year Feedback</vt:lpstr>
      <vt:lpstr>Last Year Feedback</vt:lpstr>
      <vt:lpstr>New for this Meeting</vt:lpstr>
      <vt:lpstr>Big Thank You</vt:lpstr>
      <vt:lpstr>Final Notes</vt:lpstr>
      <vt:lpstr>谢谢     Xièxiè (Thank You!)</vt:lpstr>
    </vt:vector>
  </TitlesOfParts>
  <Company>ANSTO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look back and forward on last years and this years JACoW Team Meeting</dc:title>
  <dc:creator>BUTTON, David</dc:creator>
  <cp:lastModifiedBy>BUTTON, David</cp:lastModifiedBy>
  <cp:revision>26</cp:revision>
  <dcterms:created xsi:type="dcterms:W3CDTF">2017-11-20T03:36:41Z</dcterms:created>
  <dcterms:modified xsi:type="dcterms:W3CDTF">2017-11-28T01:13:44Z</dcterms:modified>
</cp:coreProperties>
</file>