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81" r:id="rId2"/>
    <p:sldId id="282" r:id="rId3"/>
    <p:sldId id="296" r:id="rId4"/>
    <p:sldId id="290" r:id="rId5"/>
    <p:sldId id="292" r:id="rId6"/>
    <p:sldId id="293" r:id="rId7"/>
    <p:sldId id="294" r:id="rId8"/>
    <p:sldId id="295" r:id="rId9"/>
    <p:sldId id="297" r:id="rId10"/>
    <p:sldId id="298" r:id="rId11"/>
    <p:sldId id="305" r:id="rId12"/>
    <p:sldId id="299" r:id="rId13"/>
    <p:sldId id="300" r:id="rId14"/>
    <p:sldId id="301" r:id="rId15"/>
    <p:sldId id="283" r:id="rId16"/>
    <p:sldId id="284" r:id="rId17"/>
    <p:sldId id="285" r:id="rId18"/>
    <p:sldId id="286" r:id="rId19"/>
    <p:sldId id="288" r:id="rId20"/>
    <p:sldId id="291" r:id="rId21"/>
    <p:sldId id="307" r:id="rId22"/>
    <p:sldId id="308" r:id="rId23"/>
    <p:sldId id="302" r:id="rId24"/>
    <p:sldId id="303" r:id="rId25"/>
    <p:sldId id="313" r:id="rId26"/>
    <p:sldId id="306" r:id="rId27"/>
    <p:sldId id="309" r:id="rId28"/>
    <p:sldId id="304"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CE02"/>
    <a:srgbClr val="CDCDCD"/>
    <a:srgbClr val="FFAD00"/>
    <a:srgbClr val="D1C2A1"/>
    <a:srgbClr val="F6F2C7"/>
    <a:srgbClr val="A3262A"/>
    <a:srgbClr val="E3D9B9"/>
    <a:srgbClr val="E9CE78"/>
    <a:srgbClr val="FFF3D0"/>
    <a:srgbClr val="FFE5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86" autoAdjust="0"/>
    <p:restoredTop sz="86465" autoAdjust="0"/>
  </p:normalViewPr>
  <p:slideViewPr>
    <p:cSldViewPr snapToGrid="0" snapToObjects="1" showGuides="1">
      <p:cViewPr varScale="1">
        <p:scale>
          <a:sx n="105" d="100"/>
          <a:sy n="105" d="100"/>
        </p:scale>
        <p:origin x="-120" y="-456"/>
      </p:cViewPr>
      <p:guideLst>
        <p:guide orient="horz" pos="2160"/>
        <p:guide pos="2880"/>
      </p:guideLst>
    </p:cSldViewPr>
  </p:slideViewPr>
  <p:outlineViewPr>
    <p:cViewPr>
      <p:scale>
        <a:sx n="35" d="100"/>
        <a:sy n="35" d="100"/>
      </p:scale>
      <p:origin x="0" y="0"/>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3" Type="http://schemas.openxmlformats.org/officeDocument/2006/relationships/slide" Target="slides/slide6.xml"/><Relationship Id="rId4" Type="http://schemas.openxmlformats.org/officeDocument/2006/relationships/slide" Target="slides/slide8.xml"/><Relationship Id="rId5" Type="http://schemas.openxmlformats.org/officeDocument/2006/relationships/slide" Target="slides/slide15.xml"/><Relationship Id="rId6" Type="http://schemas.openxmlformats.org/officeDocument/2006/relationships/slide" Target="slides/slide16.xml"/><Relationship Id="rId7" Type="http://schemas.openxmlformats.org/officeDocument/2006/relationships/slide" Target="slides/slide17.xml"/><Relationship Id="rId8" Type="http://schemas.openxmlformats.org/officeDocument/2006/relationships/slide" Target="slides/slide20.xml"/><Relationship Id="rId1" Type="http://schemas.openxmlformats.org/officeDocument/2006/relationships/slide" Target="slides/slide1.xml"/><Relationship Id="rId2"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2A0D488-EA87-684C-B00E-E86845BA81DD}" type="datetimeFigureOut">
              <a:t>12/6/18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E594D31-3628-2F4C-B6A6-36C943C2D2A3}" type="slidenum">
              <a:t>‹#›</a:t>
            </a:fld>
            <a:endParaRPr lang="en-US"/>
          </a:p>
        </p:txBody>
      </p:sp>
    </p:spTree>
    <p:extLst>
      <p:ext uri="{BB962C8B-B14F-4D97-AF65-F5344CB8AC3E}">
        <p14:creationId xmlns:p14="http://schemas.microsoft.com/office/powerpoint/2010/main" val="1327266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9EE1124A-8259-2F43-AA9E-1AB80762BA4E}" type="datetimeFigureOut">
              <a:rPr lang="en-US" smtClean="0"/>
              <a:pPr/>
              <a:t>12/6/18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16653114-0D40-384A-9E11-76EB88F8D7B8}" type="slidenum">
              <a:rPr lang="en-US" smtClean="0"/>
              <a:pPr/>
              <a:t>‹#›</a:t>
            </a:fld>
            <a:endParaRPr lang="en-US" dirty="0"/>
          </a:p>
        </p:txBody>
      </p:sp>
    </p:spTree>
    <p:extLst>
      <p:ext uri="{BB962C8B-B14F-4D97-AF65-F5344CB8AC3E}">
        <p14:creationId xmlns:p14="http://schemas.microsoft.com/office/powerpoint/2010/main" val="29996430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653114-0D40-384A-9E11-76EB88F8D7B8}" type="slidenum">
              <a:rPr lang="en-US" smtClean="0"/>
              <a:pPr/>
              <a:t>1</a:t>
            </a:fld>
            <a:endParaRPr lang="en-US" dirty="0"/>
          </a:p>
        </p:txBody>
      </p:sp>
    </p:spTree>
    <p:extLst>
      <p:ext uri="{BB962C8B-B14F-4D97-AF65-F5344CB8AC3E}">
        <p14:creationId xmlns:p14="http://schemas.microsoft.com/office/powerpoint/2010/main" val="571492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3505200" y="6394375"/>
            <a:ext cx="2133600" cy="365125"/>
          </a:xfrm>
          <a:prstGeom prst="rect">
            <a:avLst/>
          </a:prstGeom>
        </p:spPr>
        <p:txBody>
          <a:bodyPr/>
          <a:lstStyle>
            <a:lvl1pPr>
              <a:defRPr>
                <a:latin typeface="Arial"/>
              </a:defRPr>
            </a:lvl1pPr>
          </a:lstStyle>
          <a:p>
            <a:fld id="{65109F8C-9F4D-5945-807D-33CC9F4EE4DF}" type="datetimeFigureOut">
              <a:rPr lang="en-US" smtClean="0"/>
              <a:pPr/>
              <a:t>12/6/18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6" name="Slide Number Placeholder 5"/>
          <p:cNvSpPr>
            <a:spLocks noGrp="1"/>
          </p:cNvSpPr>
          <p:nvPr>
            <p:ph type="sldNum" sz="quarter" idx="12"/>
          </p:nvPr>
        </p:nvSpPr>
        <p:spPr>
          <a:xfrm>
            <a:off x="3505200" y="6584465"/>
            <a:ext cx="2133600" cy="190125"/>
          </a:xfrm>
          <a:prstGeom prst="rect">
            <a:avLst/>
          </a:prstGeom>
        </p:spPr>
        <p:txBody>
          <a:bodyPr/>
          <a:lstStyle>
            <a:lvl1pPr>
              <a:defRPr>
                <a:latin typeface="Arial"/>
              </a:defRPr>
            </a:lvl1pPr>
          </a:lstStyle>
          <a:p>
            <a:fld id="{B58F48A6-A3E1-4848-9AC3-B43F560BE4F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505200" y="6394375"/>
            <a:ext cx="2133600" cy="365125"/>
          </a:xfrm>
          <a:prstGeom prst="rect">
            <a:avLst/>
          </a:prstGeom>
        </p:spPr>
        <p:txBody>
          <a:bodyPr/>
          <a:lstStyle>
            <a:lvl1pPr>
              <a:defRPr>
                <a:latin typeface="Arial"/>
              </a:defRPr>
            </a:lvl1pPr>
          </a:lstStyle>
          <a:p>
            <a:fld id="{65109F8C-9F4D-5945-807D-33CC9F4EE4DF}" type="datetimeFigureOut">
              <a:rPr lang="en-US" smtClean="0"/>
              <a:pPr/>
              <a:t>12/6/18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6" name="Slide Number Placeholder 5"/>
          <p:cNvSpPr>
            <a:spLocks noGrp="1"/>
          </p:cNvSpPr>
          <p:nvPr>
            <p:ph type="sldNum" sz="quarter" idx="12"/>
          </p:nvPr>
        </p:nvSpPr>
        <p:spPr>
          <a:xfrm>
            <a:off x="3505200" y="6584465"/>
            <a:ext cx="2133600" cy="190125"/>
          </a:xfrm>
          <a:prstGeom prst="rect">
            <a:avLst/>
          </a:prstGeom>
        </p:spPr>
        <p:txBody>
          <a:bodyPr/>
          <a:lstStyle>
            <a:lvl1pPr>
              <a:defRPr>
                <a:latin typeface="Arial"/>
              </a:defRPr>
            </a:lvl1pPr>
          </a:lstStyle>
          <a:p>
            <a:fld id="{B58F48A6-A3E1-4848-9AC3-B43F560BE4F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505200" y="6394375"/>
            <a:ext cx="2133600" cy="365125"/>
          </a:xfrm>
          <a:prstGeom prst="rect">
            <a:avLst/>
          </a:prstGeom>
        </p:spPr>
        <p:txBody>
          <a:bodyPr/>
          <a:lstStyle>
            <a:lvl1pPr>
              <a:defRPr>
                <a:latin typeface="Arial"/>
              </a:defRPr>
            </a:lvl1pPr>
          </a:lstStyle>
          <a:p>
            <a:fld id="{65109F8C-9F4D-5945-807D-33CC9F4EE4DF}" type="datetimeFigureOut">
              <a:rPr lang="en-US" smtClean="0"/>
              <a:pPr/>
              <a:t>12/6/18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6" name="Slide Number Placeholder 5"/>
          <p:cNvSpPr>
            <a:spLocks noGrp="1"/>
          </p:cNvSpPr>
          <p:nvPr>
            <p:ph type="sldNum" sz="quarter" idx="12"/>
          </p:nvPr>
        </p:nvSpPr>
        <p:spPr>
          <a:xfrm>
            <a:off x="3505200" y="6584465"/>
            <a:ext cx="2133600" cy="190125"/>
          </a:xfrm>
          <a:prstGeom prst="rect">
            <a:avLst/>
          </a:prstGeom>
        </p:spPr>
        <p:txBody>
          <a:bodyPr/>
          <a:lstStyle>
            <a:lvl1pPr>
              <a:defRPr>
                <a:latin typeface="Arial"/>
              </a:defRPr>
            </a:lvl1pPr>
          </a:lstStyle>
          <a:p>
            <a:fld id="{B58F48A6-A3E1-4848-9AC3-B43F560BE4F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9052560" cy="397933"/>
          </a:xfrm>
        </p:spPr>
        <p:txBody>
          <a:bodyPr/>
          <a:lstStyle>
            <a:lvl1pPr>
              <a:defRPr sz="3100" b="1"/>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79658"/>
            <a:ext cx="8229600" cy="5059363"/>
          </a:xfrm>
        </p:spPr>
        <p:txBody>
          <a:bodyPr/>
          <a:lstStyle>
            <a:lvl1pPr>
              <a:defRPr sz="2600"/>
            </a:lvl1pPr>
            <a:lvl2pPr>
              <a:defRPr sz="2400">
                <a:solidFill>
                  <a:srgbClr val="000090"/>
                </a:solidFill>
              </a:defRPr>
            </a:lvl2pPr>
            <a:lvl3pPr>
              <a:defRPr sz="2200">
                <a:solidFill>
                  <a:srgbClr val="0000FF"/>
                </a:solidFill>
              </a:defRPr>
            </a:lvl3pPr>
            <a:lvl4pPr>
              <a:defRPr sz="2000">
                <a:solidFill>
                  <a:schemeClr val="tx2">
                    <a:lumMod val="60000"/>
                    <a:lumOff val="40000"/>
                  </a:schemeClr>
                </a:solidFill>
              </a:defRPr>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txBox="1">
            <a:spLocks/>
          </p:cNvSpPr>
          <p:nvPr userDrawn="1"/>
        </p:nvSpPr>
        <p:spPr>
          <a:xfrm>
            <a:off x="1162037" y="6568727"/>
            <a:ext cx="6500295" cy="16933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aseline="0" dirty="0" smtClean="0">
                <a:latin typeface="Arial"/>
              </a:rPr>
              <a:t>6 Dec </a:t>
            </a:r>
            <a:r>
              <a:rPr lang="en-US" dirty="0" smtClean="0">
                <a:latin typeface="Arial"/>
              </a:rPr>
              <a:t>2018		IPAC’18 SS</a:t>
            </a:r>
            <a:r>
              <a:rPr lang="en-US" baseline="0" dirty="0" smtClean="0">
                <a:latin typeface="Arial"/>
              </a:rPr>
              <a:t> Report</a:t>
            </a:r>
            <a:r>
              <a:rPr lang="en-US" dirty="0" smtClean="0">
                <a:latin typeface="Arial"/>
              </a:rPr>
              <a:t>		T.</a:t>
            </a:r>
            <a:r>
              <a:rPr lang="en-US" baseline="0" dirty="0" smtClean="0">
                <a:latin typeface="Arial"/>
              </a:rPr>
              <a:t> Satogata		</a:t>
            </a:r>
            <a:r>
              <a:rPr lang="en-US" dirty="0" smtClean="0">
                <a:latin typeface="Arial"/>
              </a:rPr>
              <a:t>p.  </a:t>
            </a:r>
            <a:fld id="{B58F48A6-A3E1-4848-9AC3-B43F560BE4FE}" type="slidenum">
              <a:rPr lang="en-US" smtClean="0">
                <a:latin typeface="Arial"/>
              </a:rPr>
              <a:pPr marL="0" marR="0" indent="0" algn="ctr" defTabSz="457200" rtl="0" eaLnBrk="1" fontAlgn="auto" latinLnBrk="0" hangingPunct="1">
                <a:lnSpc>
                  <a:spcPct val="100000"/>
                </a:lnSpc>
                <a:spcBef>
                  <a:spcPts val="0"/>
                </a:spcBef>
                <a:spcAft>
                  <a:spcPts val="0"/>
                </a:spcAft>
                <a:buClrTx/>
                <a:buSzTx/>
                <a:buFontTx/>
                <a:buNone/>
                <a:tabLst/>
                <a:defRPr/>
              </a:pPr>
              <a:t>‹#›</a:t>
            </a:fld>
            <a:endParaRPr lang="en-US" dirty="0" smtClean="0">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505200" y="6394375"/>
            <a:ext cx="2133600" cy="365125"/>
          </a:xfrm>
          <a:prstGeom prst="rect">
            <a:avLst/>
          </a:prstGeom>
        </p:spPr>
        <p:txBody>
          <a:bodyPr/>
          <a:lstStyle>
            <a:lvl1pPr>
              <a:defRPr>
                <a:latin typeface="Arial"/>
              </a:defRPr>
            </a:lvl1pPr>
          </a:lstStyle>
          <a:p>
            <a:fld id="{65109F8C-9F4D-5945-807D-33CC9F4EE4DF}" type="datetimeFigureOut">
              <a:rPr lang="en-US" smtClean="0"/>
              <a:pPr/>
              <a:t>12/6/18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6" name="Slide Number Placeholder 5"/>
          <p:cNvSpPr>
            <a:spLocks noGrp="1"/>
          </p:cNvSpPr>
          <p:nvPr>
            <p:ph type="sldNum" sz="quarter" idx="12"/>
          </p:nvPr>
        </p:nvSpPr>
        <p:spPr>
          <a:xfrm>
            <a:off x="3505200" y="6584465"/>
            <a:ext cx="2133600" cy="190125"/>
          </a:xfrm>
          <a:prstGeom prst="rect">
            <a:avLst/>
          </a:prstGeom>
        </p:spPr>
        <p:txBody>
          <a:bodyPr/>
          <a:lstStyle>
            <a:lvl1pPr>
              <a:defRPr>
                <a:latin typeface="Arial"/>
              </a:defRPr>
            </a:lvl1pPr>
          </a:lstStyle>
          <a:p>
            <a:fld id="{B58F48A6-A3E1-4848-9AC3-B43F560BE4F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505200" y="6394375"/>
            <a:ext cx="2133600" cy="365125"/>
          </a:xfrm>
          <a:prstGeom prst="rect">
            <a:avLst/>
          </a:prstGeom>
        </p:spPr>
        <p:txBody>
          <a:bodyPr/>
          <a:lstStyle>
            <a:lvl1pPr>
              <a:defRPr>
                <a:latin typeface="Arial"/>
              </a:defRPr>
            </a:lvl1pPr>
          </a:lstStyle>
          <a:p>
            <a:fld id="{65109F8C-9F4D-5945-807D-33CC9F4EE4DF}" type="datetimeFigureOut">
              <a:rPr lang="en-US" smtClean="0"/>
              <a:pPr/>
              <a:t>12/6/18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7" name="Slide Number Placeholder 6"/>
          <p:cNvSpPr>
            <a:spLocks noGrp="1"/>
          </p:cNvSpPr>
          <p:nvPr>
            <p:ph type="sldNum" sz="quarter" idx="12"/>
          </p:nvPr>
        </p:nvSpPr>
        <p:spPr>
          <a:xfrm>
            <a:off x="3505200" y="6584465"/>
            <a:ext cx="2133600" cy="190125"/>
          </a:xfrm>
          <a:prstGeom prst="rect">
            <a:avLst/>
          </a:prstGeom>
        </p:spPr>
        <p:txBody>
          <a:bodyPr/>
          <a:lstStyle>
            <a:lvl1pPr>
              <a:defRPr>
                <a:latin typeface="Arial"/>
              </a:defRPr>
            </a:lvl1pPr>
          </a:lstStyle>
          <a:p>
            <a:fld id="{B58F48A6-A3E1-4848-9AC3-B43F560BE4F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505200" y="6394375"/>
            <a:ext cx="2133600" cy="365125"/>
          </a:xfrm>
          <a:prstGeom prst="rect">
            <a:avLst/>
          </a:prstGeom>
        </p:spPr>
        <p:txBody>
          <a:bodyPr/>
          <a:lstStyle>
            <a:lvl1pPr>
              <a:defRPr>
                <a:latin typeface="Arial"/>
              </a:defRPr>
            </a:lvl1pPr>
          </a:lstStyle>
          <a:p>
            <a:fld id="{65109F8C-9F4D-5945-807D-33CC9F4EE4DF}" type="datetimeFigureOut">
              <a:rPr lang="en-US" smtClean="0"/>
              <a:pPr/>
              <a:t>12/6/18</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9" name="Slide Number Placeholder 8"/>
          <p:cNvSpPr>
            <a:spLocks noGrp="1"/>
          </p:cNvSpPr>
          <p:nvPr>
            <p:ph type="sldNum" sz="quarter" idx="12"/>
          </p:nvPr>
        </p:nvSpPr>
        <p:spPr>
          <a:xfrm>
            <a:off x="3505200" y="6584465"/>
            <a:ext cx="2133600" cy="190125"/>
          </a:xfrm>
          <a:prstGeom prst="rect">
            <a:avLst/>
          </a:prstGeom>
        </p:spPr>
        <p:txBody>
          <a:bodyPr/>
          <a:lstStyle>
            <a:lvl1pPr>
              <a:defRPr>
                <a:latin typeface="Arial"/>
              </a:defRPr>
            </a:lvl1pPr>
          </a:lstStyle>
          <a:p>
            <a:fld id="{B58F48A6-A3E1-4848-9AC3-B43F560BE4F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505200" y="6394375"/>
            <a:ext cx="2133600" cy="365125"/>
          </a:xfrm>
          <a:prstGeom prst="rect">
            <a:avLst/>
          </a:prstGeom>
        </p:spPr>
        <p:txBody>
          <a:bodyPr/>
          <a:lstStyle>
            <a:lvl1pPr>
              <a:defRPr>
                <a:latin typeface="Arial"/>
              </a:defRPr>
            </a:lvl1pPr>
          </a:lstStyle>
          <a:p>
            <a:fld id="{65109F8C-9F4D-5945-807D-33CC9F4EE4DF}" type="datetimeFigureOut">
              <a:rPr lang="en-US" smtClean="0"/>
              <a:pPr/>
              <a:t>12/6/18</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5" name="Slide Number Placeholder 4"/>
          <p:cNvSpPr>
            <a:spLocks noGrp="1"/>
          </p:cNvSpPr>
          <p:nvPr>
            <p:ph type="sldNum" sz="quarter" idx="12"/>
          </p:nvPr>
        </p:nvSpPr>
        <p:spPr>
          <a:xfrm>
            <a:off x="3505200" y="6584465"/>
            <a:ext cx="2133600" cy="190125"/>
          </a:xfrm>
          <a:prstGeom prst="rect">
            <a:avLst/>
          </a:prstGeom>
        </p:spPr>
        <p:txBody>
          <a:bodyPr/>
          <a:lstStyle>
            <a:lvl1pPr>
              <a:defRPr>
                <a:latin typeface="Arial"/>
              </a:defRPr>
            </a:lvl1pPr>
          </a:lstStyle>
          <a:p>
            <a:fld id="{B58F48A6-A3E1-4848-9AC3-B43F560BE4F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505200" y="6394375"/>
            <a:ext cx="2133600" cy="365125"/>
          </a:xfrm>
          <a:prstGeom prst="rect">
            <a:avLst/>
          </a:prstGeom>
        </p:spPr>
        <p:txBody>
          <a:bodyPr/>
          <a:lstStyle>
            <a:lvl1pPr>
              <a:defRPr>
                <a:latin typeface="Arial"/>
              </a:defRPr>
            </a:lvl1pPr>
          </a:lstStyle>
          <a:p>
            <a:fld id="{65109F8C-9F4D-5945-807D-33CC9F4EE4DF}" type="datetimeFigureOut">
              <a:rPr lang="en-US" smtClean="0"/>
              <a:pPr/>
              <a:t>12/6/18</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4" name="Slide Number Placeholder 3"/>
          <p:cNvSpPr>
            <a:spLocks noGrp="1"/>
          </p:cNvSpPr>
          <p:nvPr>
            <p:ph type="sldNum" sz="quarter" idx="12"/>
          </p:nvPr>
        </p:nvSpPr>
        <p:spPr>
          <a:xfrm>
            <a:off x="3505200" y="6584465"/>
            <a:ext cx="2133600" cy="190125"/>
          </a:xfrm>
          <a:prstGeom prst="rect">
            <a:avLst/>
          </a:prstGeom>
        </p:spPr>
        <p:txBody>
          <a:bodyPr/>
          <a:lstStyle>
            <a:lvl1pPr>
              <a:defRPr>
                <a:latin typeface="Arial"/>
              </a:defRPr>
            </a:lvl1pPr>
          </a:lstStyle>
          <a:p>
            <a:fld id="{B58F48A6-A3E1-4848-9AC3-B43F560BE4F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505200" y="6394375"/>
            <a:ext cx="2133600" cy="365125"/>
          </a:xfrm>
          <a:prstGeom prst="rect">
            <a:avLst/>
          </a:prstGeom>
        </p:spPr>
        <p:txBody>
          <a:bodyPr/>
          <a:lstStyle>
            <a:lvl1pPr>
              <a:defRPr>
                <a:latin typeface="Arial"/>
              </a:defRPr>
            </a:lvl1pPr>
          </a:lstStyle>
          <a:p>
            <a:fld id="{65109F8C-9F4D-5945-807D-33CC9F4EE4DF}" type="datetimeFigureOut">
              <a:rPr lang="en-US" smtClean="0"/>
              <a:pPr/>
              <a:t>12/6/18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7" name="Slide Number Placeholder 6"/>
          <p:cNvSpPr>
            <a:spLocks noGrp="1"/>
          </p:cNvSpPr>
          <p:nvPr>
            <p:ph type="sldNum" sz="quarter" idx="12"/>
          </p:nvPr>
        </p:nvSpPr>
        <p:spPr>
          <a:xfrm>
            <a:off x="3505200" y="6584465"/>
            <a:ext cx="2133600" cy="190125"/>
          </a:xfrm>
          <a:prstGeom prst="rect">
            <a:avLst/>
          </a:prstGeom>
        </p:spPr>
        <p:txBody>
          <a:bodyPr/>
          <a:lstStyle>
            <a:lvl1pPr>
              <a:defRPr>
                <a:latin typeface="Arial"/>
              </a:defRPr>
            </a:lvl1pPr>
          </a:lstStyle>
          <a:p>
            <a:fld id="{B58F48A6-A3E1-4848-9AC3-B43F560BE4F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505200" y="6394375"/>
            <a:ext cx="2133600" cy="365125"/>
          </a:xfrm>
          <a:prstGeom prst="rect">
            <a:avLst/>
          </a:prstGeom>
        </p:spPr>
        <p:txBody>
          <a:bodyPr/>
          <a:lstStyle>
            <a:lvl1pPr>
              <a:defRPr>
                <a:latin typeface="Arial"/>
              </a:defRPr>
            </a:lvl1pPr>
          </a:lstStyle>
          <a:p>
            <a:fld id="{65109F8C-9F4D-5945-807D-33CC9F4EE4DF}" type="datetimeFigureOut">
              <a:rPr lang="en-US" smtClean="0"/>
              <a:pPr/>
              <a:t>12/6/18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7" name="Slide Number Placeholder 6"/>
          <p:cNvSpPr>
            <a:spLocks noGrp="1"/>
          </p:cNvSpPr>
          <p:nvPr>
            <p:ph type="sldNum" sz="quarter" idx="12"/>
          </p:nvPr>
        </p:nvSpPr>
        <p:spPr>
          <a:xfrm>
            <a:off x="3505200" y="6584465"/>
            <a:ext cx="2133600" cy="190125"/>
          </a:xfrm>
          <a:prstGeom prst="rect">
            <a:avLst/>
          </a:prstGeom>
        </p:spPr>
        <p:txBody>
          <a:bodyPr/>
          <a:lstStyle>
            <a:lvl1pPr>
              <a:defRPr>
                <a:latin typeface="Arial"/>
              </a:defRPr>
            </a:lvl1pPr>
          </a:lstStyle>
          <a:p>
            <a:fld id="{B58F48A6-A3E1-4848-9AC3-B43F560BE4F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180" y="1178005"/>
            <a:ext cx="8549640" cy="1470025"/>
          </a:xfrm>
        </p:spPr>
        <p:txBody>
          <a:bodyPr/>
          <a:lstStyle/>
          <a:p>
            <a:r>
              <a:rPr lang="en-US" sz="3200" b="1" dirty="0" smtClean="0"/>
              <a:t>Report from the Scientific</a:t>
            </a:r>
            <a:br>
              <a:rPr lang="en-US" sz="3200" b="1" dirty="0" smtClean="0"/>
            </a:br>
            <a:r>
              <a:rPr lang="en-US" sz="3200" b="1" dirty="0"/>
              <a:t>Secretariat of IPAC’18</a:t>
            </a:r>
          </a:p>
        </p:txBody>
      </p:sp>
      <p:sp>
        <p:nvSpPr>
          <p:cNvPr id="3" name="Subtitle 2"/>
          <p:cNvSpPr>
            <a:spLocks noGrp="1"/>
          </p:cNvSpPr>
          <p:nvPr>
            <p:ph type="subTitle" idx="1"/>
          </p:nvPr>
        </p:nvSpPr>
        <p:spPr>
          <a:xfrm>
            <a:off x="324480" y="2788266"/>
            <a:ext cx="8519465" cy="3305019"/>
          </a:xfrm>
        </p:spPr>
        <p:txBody>
          <a:bodyPr>
            <a:normAutofit/>
          </a:bodyPr>
          <a:lstStyle/>
          <a:p>
            <a:r>
              <a:rPr lang="en-US" dirty="0" smtClean="0"/>
              <a:t>Todd Satogata</a:t>
            </a:r>
          </a:p>
          <a:p>
            <a:r>
              <a:rPr lang="en-US" dirty="0" smtClean="0"/>
              <a:t>Jefferson Lab and Old Dominion University</a:t>
            </a:r>
          </a:p>
          <a:p>
            <a:endParaRPr lang="en-US" dirty="0"/>
          </a:p>
          <a:p>
            <a:r>
              <a:rPr lang="en-US" dirty="0" smtClean="0"/>
              <a:t>JACoW Team Meeting 2018</a:t>
            </a:r>
          </a:p>
          <a:p>
            <a:r>
              <a:rPr lang="en-US" dirty="0" smtClean="0"/>
              <a:t>Cape Town, South Africa</a:t>
            </a:r>
          </a:p>
          <a:p>
            <a:r>
              <a:rPr lang="en-US" dirty="0"/>
              <a:t>6</a:t>
            </a:r>
            <a:r>
              <a:rPr lang="en-US" dirty="0" smtClean="0"/>
              <a:t> December 2017</a:t>
            </a:r>
          </a:p>
          <a:p>
            <a:endParaRPr lang="en-US" dirty="0"/>
          </a:p>
          <a:p>
            <a:r>
              <a:rPr lang="en-US" dirty="0"/>
              <a:t>Credits: Jana Thomson, Cornelia Hoer, Tor Raubenheimer</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spTree>
    <p:extLst>
      <p:ext uri="{BB962C8B-B14F-4D97-AF65-F5344CB8AC3E}">
        <p14:creationId xmlns:p14="http://schemas.microsoft.com/office/powerpoint/2010/main" val="7484228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IT</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pic>
        <p:nvPicPr>
          <p:cNvPr id="4" name="Picture 3" descr="Screen Shot 2018-12-06 at 12.05.0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47729"/>
            <a:ext cx="9144000" cy="4868378"/>
          </a:xfrm>
          <a:prstGeom prst="rect">
            <a:avLst/>
          </a:prstGeom>
        </p:spPr>
      </p:pic>
    </p:spTree>
    <p:extLst>
      <p:ext uri="{BB962C8B-B14F-4D97-AF65-F5344CB8AC3E}">
        <p14:creationId xmlns:p14="http://schemas.microsoft.com/office/powerpoint/2010/main" val="237464017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Conference Bandwidth</a:t>
            </a:r>
          </a:p>
        </p:txBody>
      </p:sp>
      <p:pic>
        <p:nvPicPr>
          <p:cNvPr id="4" name="Picture 3"/>
          <p:cNvPicPr>
            <a:picLocks noChangeAspect="1"/>
          </p:cNvPicPr>
          <p:nvPr/>
        </p:nvPicPr>
        <p:blipFill>
          <a:blip r:embed="rId2"/>
          <a:stretch>
            <a:fillRect/>
          </a:stretch>
        </p:blipFill>
        <p:spPr>
          <a:xfrm>
            <a:off x="0" y="762000"/>
            <a:ext cx="9144000" cy="5323656"/>
          </a:xfrm>
          <a:prstGeom prst="rect">
            <a:avLst/>
          </a:prstGeom>
        </p:spPr>
      </p:pic>
    </p:spTree>
    <p:extLst>
      <p:ext uri="{BB962C8B-B14F-4D97-AF65-F5344CB8AC3E}">
        <p14:creationId xmlns:p14="http://schemas.microsoft.com/office/powerpoint/2010/main" val="1997302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Student Grants</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pic>
        <p:nvPicPr>
          <p:cNvPr id="6" name="Picture 5" descr="Screen Shot 2018-12-06 at 12.06.45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15155"/>
            <a:ext cx="9144000" cy="4677655"/>
          </a:xfrm>
          <a:prstGeom prst="rect">
            <a:avLst/>
          </a:prstGeom>
        </p:spPr>
      </p:pic>
    </p:spTree>
    <p:extLst>
      <p:ext uri="{BB962C8B-B14F-4D97-AF65-F5344CB8AC3E}">
        <p14:creationId xmlns:p14="http://schemas.microsoft.com/office/powerpoint/2010/main" val="237464017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Student Tutorials</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pic>
        <p:nvPicPr>
          <p:cNvPr id="4" name="Picture 3" descr="Screen Shot 2018-12-06 at 12.07.4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67729"/>
            <a:ext cx="9144000" cy="4081642"/>
          </a:xfrm>
          <a:prstGeom prst="rect">
            <a:avLst/>
          </a:prstGeom>
        </p:spPr>
      </p:pic>
    </p:spTree>
    <p:extLst>
      <p:ext uri="{BB962C8B-B14F-4D97-AF65-F5344CB8AC3E}">
        <p14:creationId xmlns:p14="http://schemas.microsoft.com/office/powerpoint/2010/main" val="23746401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Industry Exhibition Revenue</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pic>
        <p:nvPicPr>
          <p:cNvPr id="4" name="Picture 3" descr="Screen Shot 2018-12-06 at 12.09.55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6287" y="811287"/>
            <a:ext cx="7712364" cy="5611091"/>
          </a:xfrm>
          <a:prstGeom prst="rect">
            <a:avLst/>
          </a:prstGeom>
        </p:spPr>
      </p:pic>
    </p:spTree>
    <p:extLst>
      <p:ext uri="{BB962C8B-B14F-4D97-AF65-F5344CB8AC3E}">
        <p14:creationId xmlns:p14="http://schemas.microsoft.com/office/powerpoint/2010/main" val="23746401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Editorial Team Staffing</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sp>
        <p:nvSpPr>
          <p:cNvPr id="6" name="Content Placeholder 2"/>
          <p:cNvSpPr>
            <a:spLocks noGrp="1"/>
          </p:cNvSpPr>
          <p:nvPr>
            <p:ph idx="1"/>
          </p:nvPr>
        </p:nvSpPr>
        <p:spPr>
          <a:xfrm>
            <a:off x="352222" y="889538"/>
            <a:ext cx="4727778" cy="332736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700" b="1" dirty="0" smtClean="0">
                <a:solidFill>
                  <a:srgbClr val="000000"/>
                </a:solidFill>
                <a:latin typeface="Arial"/>
                <a:cs typeface="Arial"/>
              </a:rPr>
              <a:t>Total Team: 35</a:t>
            </a:r>
            <a:br>
              <a:rPr lang="en-US" sz="1700" b="1" dirty="0" smtClean="0">
                <a:solidFill>
                  <a:srgbClr val="000000"/>
                </a:solidFill>
                <a:latin typeface="Arial"/>
                <a:cs typeface="Arial"/>
              </a:rPr>
            </a:br>
            <a:endParaRPr lang="en-US" sz="1700" b="1" dirty="0">
              <a:solidFill>
                <a:srgbClr val="000000"/>
              </a:solidFill>
              <a:latin typeface="Arial"/>
              <a:cs typeface="Arial"/>
            </a:endParaRPr>
          </a:p>
          <a:p>
            <a:pPr marL="0" indent="0">
              <a:buNone/>
            </a:pPr>
            <a:r>
              <a:rPr lang="en-US" sz="1700" b="1" dirty="0" smtClean="0">
                <a:solidFill>
                  <a:srgbClr val="000000"/>
                </a:solidFill>
                <a:latin typeface="Arial"/>
                <a:cs typeface="Arial"/>
              </a:rPr>
              <a:t>Speaker Ready</a:t>
            </a:r>
            <a:r>
              <a:rPr lang="en-US" sz="1700" dirty="0" smtClean="0">
                <a:solidFill>
                  <a:srgbClr val="000000"/>
                </a:solidFill>
                <a:latin typeface="Arial"/>
                <a:cs typeface="Arial"/>
              </a:rPr>
              <a:t>: 2 people + IPAC’19 IT</a:t>
            </a:r>
            <a:endParaRPr lang="en-US" sz="1700" dirty="0">
              <a:solidFill>
                <a:srgbClr val="000000"/>
              </a:solidFill>
              <a:latin typeface="Arial"/>
              <a:cs typeface="Arial"/>
            </a:endParaRPr>
          </a:p>
          <a:p>
            <a:pPr marL="0" indent="0">
              <a:buNone/>
            </a:pPr>
            <a:r>
              <a:rPr lang="en-US" sz="1700" b="1" dirty="0" smtClean="0">
                <a:solidFill>
                  <a:srgbClr val="000000"/>
                </a:solidFill>
                <a:latin typeface="Arial"/>
                <a:cs typeface="Arial"/>
              </a:rPr>
              <a:t>Transparency Processing</a:t>
            </a:r>
            <a:r>
              <a:rPr lang="en-US" sz="1700" dirty="0" smtClean="0">
                <a:solidFill>
                  <a:srgbClr val="000000"/>
                </a:solidFill>
                <a:latin typeface="Arial"/>
                <a:cs typeface="Arial"/>
              </a:rPr>
              <a:t>: 2 people</a:t>
            </a:r>
          </a:p>
          <a:p>
            <a:pPr marL="0" indent="0">
              <a:buNone/>
            </a:pPr>
            <a:r>
              <a:rPr lang="en-US" sz="1700" b="1" dirty="0" smtClean="0">
                <a:solidFill>
                  <a:srgbClr val="000000"/>
                </a:solidFill>
                <a:latin typeface="Arial"/>
                <a:cs typeface="Arial"/>
              </a:rPr>
              <a:t>Author Reception</a:t>
            </a:r>
            <a:r>
              <a:rPr lang="en-US" sz="1700" dirty="0" smtClean="0">
                <a:solidFill>
                  <a:srgbClr val="000000"/>
                </a:solidFill>
                <a:latin typeface="Arial"/>
                <a:cs typeface="Arial"/>
              </a:rPr>
              <a:t>: 3 people</a:t>
            </a:r>
          </a:p>
          <a:p>
            <a:pPr marL="0" indent="0">
              <a:buNone/>
            </a:pPr>
            <a:endParaRPr lang="en-US" sz="1700" dirty="0">
              <a:solidFill>
                <a:srgbClr val="000000"/>
              </a:solidFill>
              <a:latin typeface="Arial"/>
              <a:cs typeface="Arial"/>
            </a:endParaRPr>
          </a:p>
          <a:p>
            <a:pPr marL="0" indent="0">
              <a:buNone/>
            </a:pPr>
            <a:r>
              <a:rPr lang="en-US" sz="1700" b="1" dirty="0" smtClean="0">
                <a:solidFill>
                  <a:srgbClr val="000000"/>
                </a:solidFill>
                <a:latin typeface="Arial"/>
                <a:cs typeface="Arial"/>
              </a:rPr>
              <a:t>Editors: 28: </a:t>
            </a:r>
            <a:r>
              <a:rPr lang="en-US" sz="1700" dirty="0" smtClean="0">
                <a:solidFill>
                  <a:srgbClr val="000000"/>
                </a:solidFill>
                <a:latin typeface="Arial"/>
                <a:cs typeface="Arial"/>
              </a:rPr>
              <a:t>including future conference editors</a:t>
            </a:r>
          </a:p>
          <a:p>
            <a:pPr marL="0" indent="0">
              <a:buNone/>
            </a:pPr>
            <a:r>
              <a:rPr lang="en-US" sz="1700" b="1" dirty="0">
                <a:solidFill>
                  <a:srgbClr val="000000"/>
                </a:solidFill>
                <a:latin typeface="Arial"/>
                <a:cs typeface="Arial"/>
              </a:rPr>
              <a:t>	</a:t>
            </a:r>
            <a:r>
              <a:rPr lang="en-US" sz="1700" dirty="0">
                <a:solidFill>
                  <a:srgbClr val="000000"/>
                </a:solidFill>
                <a:latin typeface="Arial"/>
                <a:cs typeface="Arial"/>
              </a:rPr>
              <a:t>and editor training</a:t>
            </a:r>
            <a:endParaRPr lang="en-US" sz="1700" b="1" dirty="0" smtClean="0">
              <a:solidFill>
                <a:srgbClr val="000000"/>
              </a:solidFill>
              <a:latin typeface="Arial"/>
              <a:cs typeface="Arial"/>
            </a:endParaRPr>
          </a:p>
          <a:p>
            <a:pPr marL="0" indent="0">
              <a:buNone/>
            </a:pPr>
            <a:endParaRPr lang="en-US" sz="1700" dirty="0">
              <a:solidFill>
                <a:srgbClr val="000000"/>
              </a:solidFill>
              <a:latin typeface="Arial"/>
              <a:cs typeface="Arial"/>
            </a:endParaRPr>
          </a:p>
          <a:p>
            <a:pPr marL="0" indent="0">
              <a:buNone/>
            </a:pPr>
            <a:r>
              <a:rPr lang="en-US" sz="1700" kern="1200" dirty="0" smtClean="0">
                <a:solidFill>
                  <a:srgbClr val="000000"/>
                </a:solidFill>
                <a:latin typeface="Arial"/>
                <a:cs typeface="Arial"/>
              </a:rPr>
              <a:t>   </a:t>
            </a:r>
          </a:p>
        </p:txBody>
      </p:sp>
      <p:sp>
        <p:nvSpPr>
          <p:cNvPr id="7" name="Rectangle 6"/>
          <p:cNvSpPr/>
          <p:nvPr/>
        </p:nvSpPr>
        <p:spPr>
          <a:xfrm>
            <a:off x="5219700" y="953038"/>
            <a:ext cx="3844029" cy="1923604"/>
          </a:xfrm>
          <a:prstGeom prst="rect">
            <a:avLst/>
          </a:prstGeom>
        </p:spPr>
        <p:txBody>
          <a:bodyPr wrap="square">
            <a:spAutoFit/>
          </a:bodyPr>
          <a:lstStyle/>
          <a:p>
            <a:pPr marL="0" indent="0">
              <a:buNone/>
            </a:pPr>
            <a:r>
              <a:rPr lang="en-US" sz="1700" b="1" dirty="0">
                <a:solidFill>
                  <a:srgbClr val="000000"/>
                </a:solidFill>
                <a:latin typeface="Arial"/>
                <a:cs typeface="Arial"/>
              </a:rPr>
              <a:t>Wed PM: 1364 papers</a:t>
            </a:r>
          </a:p>
          <a:p>
            <a:pPr marL="0" indent="0">
              <a:buNone/>
            </a:pPr>
            <a:endParaRPr lang="en-US" sz="1700" dirty="0">
              <a:solidFill>
                <a:srgbClr val="000000"/>
              </a:solidFill>
              <a:latin typeface="Arial"/>
              <a:cs typeface="Arial"/>
            </a:endParaRPr>
          </a:p>
          <a:p>
            <a:pPr marL="0" indent="0">
              <a:buNone/>
            </a:pPr>
            <a:r>
              <a:rPr lang="en-US" sz="1700" dirty="0">
                <a:solidFill>
                  <a:srgbClr val="000000"/>
                </a:solidFill>
                <a:latin typeface="Arial"/>
                <a:cs typeface="Arial"/>
              </a:rPr>
              <a:t>694	papers	50.9%	Word</a:t>
            </a:r>
          </a:p>
          <a:p>
            <a:pPr marL="0" indent="0">
              <a:buNone/>
            </a:pPr>
            <a:r>
              <a:rPr lang="en-US" sz="1700" dirty="0">
                <a:solidFill>
                  <a:srgbClr val="000000"/>
                </a:solidFill>
                <a:latin typeface="Arial"/>
                <a:cs typeface="Arial"/>
              </a:rPr>
              <a:t>660	papers	48.4%	La</a:t>
            </a:r>
            <a:r>
              <a:rPr lang="en-US" sz="1700" dirty="0" err="1">
                <a:solidFill>
                  <a:srgbClr val="000000"/>
                </a:solidFill>
                <a:latin typeface="Arial"/>
                <a:cs typeface="Arial"/>
              </a:rPr>
              <a:t>TeX</a:t>
            </a:r>
            <a:endParaRPr lang="en-US" sz="1700" dirty="0">
              <a:solidFill>
                <a:srgbClr val="000000"/>
              </a:solidFill>
              <a:latin typeface="Arial"/>
              <a:cs typeface="Arial"/>
            </a:endParaRPr>
          </a:p>
          <a:p>
            <a:r>
              <a:rPr lang="en-US" sz="1700" dirty="0">
                <a:solidFill>
                  <a:srgbClr val="000000"/>
                </a:solidFill>
                <a:latin typeface="Arial"/>
                <a:cs typeface="Arial"/>
              </a:rPr>
              <a:t>10	papers	0.07%	Open Office</a:t>
            </a:r>
          </a:p>
          <a:p>
            <a:pPr marL="342900" indent="-342900">
              <a:buAutoNum type="arabicPlain" startAt="10"/>
            </a:pPr>
            <a:endParaRPr lang="en-US" sz="1700" dirty="0">
              <a:solidFill>
                <a:srgbClr val="000000"/>
              </a:solidFill>
              <a:latin typeface="Arial"/>
              <a:cs typeface="Arial"/>
            </a:endParaRPr>
          </a:p>
          <a:p>
            <a:r>
              <a:rPr lang="en-US" sz="1700" dirty="0">
                <a:solidFill>
                  <a:srgbClr val="000000"/>
                </a:solidFill>
                <a:latin typeface="Arial"/>
                <a:cs typeface="Arial"/>
              </a:rPr>
              <a:t>A trend to have more LaTeX papers?</a:t>
            </a:r>
          </a:p>
        </p:txBody>
      </p:sp>
      <p:pic>
        <p:nvPicPr>
          <p:cNvPr id="8" name="Picture 7" descr="Screen Shot 2018-05-03 at 1.46.29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6989" y="3401191"/>
            <a:ext cx="6870023" cy="3021698"/>
          </a:xfrm>
          <a:prstGeom prst="rect">
            <a:avLst/>
          </a:prstGeom>
        </p:spPr>
      </p:pic>
    </p:spTree>
    <p:extLst>
      <p:ext uri="{BB962C8B-B14F-4D97-AF65-F5344CB8AC3E}">
        <p14:creationId xmlns:p14="http://schemas.microsoft.com/office/powerpoint/2010/main" val="8455008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Proceedings Office / Software</a:t>
            </a:r>
          </a:p>
        </p:txBody>
      </p:sp>
      <p:sp>
        <p:nvSpPr>
          <p:cNvPr id="3" name="Content Placeholder 2"/>
          <p:cNvSpPr>
            <a:spLocks noGrp="1"/>
          </p:cNvSpPr>
          <p:nvPr>
            <p:ph idx="1"/>
          </p:nvPr>
        </p:nvSpPr>
        <p:spPr>
          <a:xfrm>
            <a:off x="457200" y="957548"/>
            <a:ext cx="8229600" cy="5441013"/>
          </a:xfrm>
        </p:spPr>
        <p:txBody>
          <a:bodyPr>
            <a:normAutofit fontScale="85000" lnSpcReduction="20000"/>
          </a:bodyPr>
          <a:lstStyle/>
          <a:p>
            <a:pPr lvl="0"/>
            <a:r>
              <a:rPr lang="en-US" dirty="0"/>
              <a:t>Do not use the old JACoW bundle! (discontinued)   </a:t>
            </a:r>
            <a:endParaRPr lang="en-CA" dirty="0"/>
          </a:p>
          <a:p>
            <a:pPr lvl="0"/>
            <a:r>
              <a:rPr lang="en-US" dirty="0"/>
              <a:t>We needed to make a decision much sooner than we did to rent or own computers.  This process was stalled and impacted the proceedings office set up.</a:t>
            </a:r>
            <a:endParaRPr lang="en-CA" dirty="0"/>
          </a:p>
          <a:p>
            <a:pPr lvl="0"/>
            <a:r>
              <a:rPr lang="en-US" dirty="0"/>
              <a:t>We used a new supplier for the Acrobat licenses.</a:t>
            </a:r>
            <a:endParaRPr lang="en-CA" dirty="0"/>
          </a:p>
          <a:p>
            <a:pPr lvl="2">
              <a:buFont typeface="Courier New"/>
              <a:buChar char="o"/>
            </a:pPr>
            <a:r>
              <a:rPr lang="en-US" dirty="0"/>
              <a:t>Acrobat 2017 – we were able to purchase 1-month licenses for the machines. We did not received the licenses in time to install before sending the machines out.</a:t>
            </a:r>
            <a:endParaRPr lang="en-CA" dirty="0"/>
          </a:p>
          <a:p>
            <a:pPr lvl="2">
              <a:buFont typeface="Courier New"/>
              <a:buChar char="o"/>
            </a:pPr>
            <a:r>
              <a:rPr lang="en-US" dirty="0"/>
              <a:t>MSWord was available using the site license we have for Outlook 365.</a:t>
            </a:r>
            <a:endParaRPr lang="en-CA" dirty="0"/>
          </a:p>
          <a:p>
            <a:pPr lvl="0"/>
            <a:r>
              <a:rPr lang="en-US" dirty="0"/>
              <a:t>We had to make a decision to have something on the machines, and in the end installing the bundle caused more work for the proceedings office.</a:t>
            </a:r>
          </a:p>
          <a:p>
            <a:pPr lvl="0"/>
            <a:r>
              <a:rPr lang="en-US" dirty="0"/>
              <a:t>Acrobat needed to be un-installed and Acrobat 2017 installed</a:t>
            </a:r>
            <a:endParaRPr lang="en-CA" dirty="0"/>
          </a:p>
          <a:p>
            <a:pPr lvl="0"/>
            <a:r>
              <a:rPr lang="en-US" dirty="0"/>
              <a:t>Acrobat and Distiller settings needed to be set at the conference.</a:t>
            </a:r>
            <a:endParaRPr lang="en-CA" dirty="0"/>
          </a:p>
          <a:p>
            <a:pPr lvl="0"/>
            <a:r>
              <a:rPr lang="en-US" dirty="0" err="1"/>
              <a:t>Pitstop</a:t>
            </a:r>
            <a:r>
              <a:rPr lang="en-US" dirty="0"/>
              <a:t> needed to be re-installed and settings configured</a:t>
            </a:r>
            <a:endParaRPr lang="en-CA" dirty="0"/>
          </a:p>
          <a:p>
            <a:pPr lvl="0"/>
            <a:r>
              <a:rPr lang="en-US" dirty="0"/>
              <a:t>MSWord settings needed to be configured </a:t>
            </a:r>
            <a:endParaRPr lang="en-C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spTree>
    <p:extLst>
      <p:ext uri="{BB962C8B-B14F-4D97-AF65-F5344CB8AC3E}">
        <p14:creationId xmlns:p14="http://schemas.microsoft.com/office/powerpoint/2010/main" val="237464017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Proceedings Office</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sp>
        <p:nvSpPr>
          <p:cNvPr id="6" name="Content Placeholder 4"/>
          <p:cNvSpPr>
            <a:spLocks noGrp="1"/>
          </p:cNvSpPr>
          <p:nvPr>
            <p:ph idx="1"/>
          </p:nvPr>
        </p:nvSpPr>
        <p:spPr>
          <a:xfrm>
            <a:off x="151891" y="1004888"/>
            <a:ext cx="4495800" cy="4648200"/>
          </a:xfrm>
        </p:spPr>
        <p:txBody>
          <a:bodyPr>
            <a:noAutofit/>
          </a:bodyPr>
          <a:lstStyle/>
          <a:p>
            <a:r>
              <a:rPr lang="en-US" sz="1900" dirty="0" smtClean="0">
                <a:solidFill>
                  <a:srgbClr val="000000"/>
                </a:solidFill>
              </a:rPr>
              <a:t>A large flat screen TV was used to show the statistics</a:t>
            </a:r>
          </a:p>
          <a:p>
            <a:pPr lvl="1"/>
            <a:r>
              <a:rPr lang="en-US" sz="1900" dirty="0" smtClean="0">
                <a:solidFill>
                  <a:srgbClr val="000000"/>
                </a:solidFill>
              </a:rPr>
              <a:t>paper processing, dot assignments from SPMS scripts</a:t>
            </a:r>
          </a:p>
          <a:p>
            <a:r>
              <a:rPr lang="en-US" sz="1900" dirty="0" smtClean="0">
                <a:solidFill>
                  <a:srgbClr val="000000"/>
                </a:solidFill>
              </a:rPr>
              <a:t>The room setup was bright and may have been distracting.</a:t>
            </a:r>
          </a:p>
          <a:p>
            <a:pPr lvl="1"/>
            <a:r>
              <a:rPr lang="en-US" sz="1900" dirty="0">
                <a:solidFill>
                  <a:srgbClr val="000000"/>
                </a:solidFill>
              </a:rPr>
              <a:t>But at least there are windows with a view!</a:t>
            </a:r>
            <a:endParaRPr lang="en-US" sz="1900" dirty="0" smtClean="0">
              <a:solidFill>
                <a:srgbClr val="000000"/>
              </a:solidFill>
            </a:endParaRPr>
          </a:p>
          <a:p>
            <a:r>
              <a:rPr lang="en-US" sz="1900" dirty="0" smtClean="0">
                <a:solidFill>
                  <a:srgbClr val="000000"/>
                </a:solidFill>
              </a:rPr>
              <a:t>The temperature of the room was not able to be raised to satisfy </a:t>
            </a:r>
            <a:r>
              <a:rPr lang="en-US" sz="1900" dirty="0" err="1" smtClean="0">
                <a:solidFill>
                  <a:srgbClr val="000000"/>
                </a:solidFill>
              </a:rPr>
              <a:t>everyone</a:t>
            </a:r>
            <a:r>
              <a:rPr lang="en-US" sz="1900" dirty="0" smtClean="0">
                <a:solidFill>
                  <a:srgbClr val="000000"/>
                </a:solidFill>
              </a:rPr>
              <a:t>.</a:t>
            </a:r>
          </a:p>
          <a:p>
            <a:r>
              <a:rPr lang="en-US" sz="1900" dirty="0" smtClean="0">
                <a:solidFill>
                  <a:srgbClr val="000000"/>
                </a:solidFill>
              </a:rPr>
              <a:t>Good table real estate</a:t>
            </a:r>
          </a:p>
          <a:p>
            <a:pPr lvl="1"/>
            <a:r>
              <a:rPr lang="en-US" sz="1900" dirty="0" smtClean="0">
                <a:solidFill>
                  <a:srgbClr val="000000"/>
                </a:solidFill>
              </a:rPr>
              <a:t>room to spread out with additional equipment on the desk </a:t>
            </a:r>
          </a:p>
          <a:p>
            <a:pPr lvl="1"/>
            <a:r>
              <a:rPr lang="en-US" sz="1900" dirty="0" smtClean="0">
                <a:solidFill>
                  <a:srgbClr val="000000"/>
                </a:solidFill>
              </a:rPr>
              <a:t>i.e. personal laptops</a:t>
            </a:r>
          </a:p>
          <a:p>
            <a:pPr lvl="1"/>
            <a:endParaRPr lang="en-US" sz="1900" dirty="0">
              <a:solidFill>
                <a:srgbClr val="000000"/>
              </a:solidFill>
            </a:endParaRPr>
          </a:p>
          <a:p>
            <a:r>
              <a:rPr lang="en-US" sz="2100" dirty="0" smtClean="0">
                <a:solidFill>
                  <a:srgbClr val="000000"/>
                </a:solidFill>
              </a:rPr>
              <a:t>Jana discusses later </a:t>
            </a:r>
            <a:r>
              <a:rPr lang="en-US" sz="2100" dirty="0" smtClean="0">
                <a:solidFill>
                  <a:srgbClr val="000000"/>
                </a:solidFill>
                <a:sym typeface="Wingdings"/>
              </a:rPr>
              <a:t></a:t>
            </a:r>
            <a:endParaRPr lang="en-US" sz="2100" dirty="0" smtClean="0">
              <a:solidFill>
                <a:srgbClr val="000000"/>
              </a:solidFill>
            </a:endParaRPr>
          </a:p>
        </p:txBody>
      </p:sp>
      <p:pic>
        <p:nvPicPr>
          <p:cNvPr id="7" name="Picture 6" descr="window.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46097" y="841081"/>
            <a:ext cx="3230417" cy="2468099"/>
          </a:xfrm>
          <a:prstGeom prst="rect">
            <a:avLst/>
          </a:prstGeom>
          <a:effectLst>
            <a:outerShdw blurRad="50800" dist="38100" dir="2700000" algn="tl" rotWithShape="0">
              <a:srgbClr val="000000">
                <a:alpha val="43000"/>
              </a:srgbClr>
            </a:outerShdw>
          </a:effectLst>
        </p:spPr>
      </p:pic>
      <p:pic>
        <p:nvPicPr>
          <p:cNvPr id="4" name="Picture 3" descr="Screen Shot 2018-12-05 at 11.31.32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38393" y="3375792"/>
            <a:ext cx="4152201" cy="3049201"/>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746401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Room Configurations</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pic>
        <p:nvPicPr>
          <p:cNvPr id="6" name="Picture 5" descr="IMG_3527.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2821" y="1057528"/>
            <a:ext cx="3419662" cy="2564747"/>
          </a:xfrm>
          <a:prstGeom prst="rect">
            <a:avLst/>
          </a:prstGeom>
          <a:effectLst>
            <a:outerShdw blurRad="50800" dist="38100" dir="2700000" algn="tl" rotWithShape="0">
              <a:srgbClr val="000000">
                <a:alpha val="43000"/>
              </a:srgbClr>
            </a:outerShdw>
          </a:effectLst>
        </p:spPr>
      </p:pic>
      <p:pic>
        <p:nvPicPr>
          <p:cNvPr id="7" name="Picture 6" descr="IMG_3524.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89650" y="1045388"/>
            <a:ext cx="3436619" cy="2577464"/>
          </a:xfrm>
          <a:prstGeom prst="rect">
            <a:avLst/>
          </a:prstGeom>
          <a:effectLst>
            <a:outerShdw blurRad="50800" dist="38100" dir="2700000" algn="tl" rotWithShape="0">
              <a:srgbClr val="000000">
                <a:alpha val="43000"/>
              </a:srgbClr>
            </a:outerShdw>
          </a:effectLst>
        </p:spPr>
      </p:pic>
      <p:pic>
        <p:nvPicPr>
          <p:cNvPr id="8" name="Picture 7" descr="IMG_3528.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4930" y="3863835"/>
            <a:ext cx="2812625" cy="2109469"/>
          </a:xfrm>
          <a:prstGeom prst="rect">
            <a:avLst/>
          </a:prstGeom>
          <a:effectLst>
            <a:outerShdw blurRad="50800" dist="38100" dir="2700000" algn="tl" rotWithShape="0">
              <a:srgbClr val="000000">
                <a:alpha val="43000"/>
              </a:srgbClr>
            </a:outerShdw>
          </a:effectLst>
        </p:spPr>
      </p:pic>
      <p:pic>
        <p:nvPicPr>
          <p:cNvPr id="9" name="Picture 8" descr="IMG_3530.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88318" y="3863835"/>
            <a:ext cx="2812625" cy="2109469"/>
          </a:xfrm>
          <a:prstGeom prst="rect">
            <a:avLst/>
          </a:prstGeom>
          <a:effectLst>
            <a:outerShdw blurRad="50800" dist="38100" dir="2700000" algn="tl" rotWithShape="0">
              <a:srgbClr val="000000">
                <a:alpha val="43000"/>
              </a:srgbClr>
            </a:outerShdw>
          </a:effectLst>
        </p:spPr>
      </p:pic>
      <p:pic>
        <p:nvPicPr>
          <p:cNvPr id="10" name="Picture 9" descr="IMG_3529.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53242" y="3863835"/>
            <a:ext cx="2812625" cy="2109469"/>
          </a:xfrm>
          <a:prstGeom prst="rect">
            <a:avLst/>
          </a:prstGeom>
          <a:effectLst>
            <a:outerShdw blurRad="50800" dist="38100" dir="2700000" algn="tl" rotWithShape="0">
              <a:srgbClr val="000000">
                <a:alpha val="43000"/>
              </a:srgbClr>
            </a:outerShdw>
          </a:effectLst>
        </p:spPr>
      </p:pic>
      <p:sp>
        <p:nvSpPr>
          <p:cNvPr id="11" name="TextBox 10"/>
          <p:cNvSpPr txBox="1"/>
          <p:nvPr/>
        </p:nvSpPr>
        <p:spPr>
          <a:xfrm>
            <a:off x="3858360" y="1695456"/>
            <a:ext cx="1460500" cy="646331"/>
          </a:xfrm>
          <a:prstGeom prst="rect">
            <a:avLst/>
          </a:prstGeom>
          <a:noFill/>
        </p:spPr>
        <p:txBody>
          <a:bodyPr wrap="square" rtlCol="0">
            <a:spAutoFit/>
          </a:bodyPr>
          <a:lstStyle/>
          <a:p>
            <a:pPr algn="ctr"/>
            <a:r>
              <a:rPr lang="en-US" sz="1800" dirty="0" smtClean="0"/>
              <a:t>Proceedings Office</a:t>
            </a:r>
          </a:p>
        </p:txBody>
      </p:sp>
      <p:sp>
        <p:nvSpPr>
          <p:cNvPr id="12" name="TextBox 11"/>
          <p:cNvSpPr txBox="1"/>
          <p:nvPr/>
        </p:nvSpPr>
        <p:spPr>
          <a:xfrm>
            <a:off x="381976" y="5965831"/>
            <a:ext cx="2722032" cy="369332"/>
          </a:xfrm>
          <a:prstGeom prst="rect">
            <a:avLst/>
          </a:prstGeom>
          <a:noFill/>
        </p:spPr>
        <p:txBody>
          <a:bodyPr wrap="square" rtlCol="0">
            <a:spAutoFit/>
          </a:bodyPr>
          <a:lstStyle/>
          <a:p>
            <a:pPr algn="ctr"/>
            <a:r>
              <a:rPr lang="en-US" sz="1800" dirty="0" smtClean="0"/>
              <a:t>Paper File </a:t>
            </a:r>
            <a:r>
              <a:rPr lang="en-US" sz="1800" dirty="0"/>
              <a:t>M</a:t>
            </a:r>
            <a:r>
              <a:rPr lang="en-US" sz="1800" dirty="0" smtClean="0"/>
              <a:t>anagement</a:t>
            </a:r>
            <a:endParaRPr lang="en-US" sz="1800" dirty="0"/>
          </a:p>
        </p:txBody>
      </p:sp>
      <p:sp>
        <p:nvSpPr>
          <p:cNvPr id="13" name="TextBox 12"/>
          <p:cNvSpPr txBox="1"/>
          <p:nvPr/>
        </p:nvSpPr>
        <p:spPr>
          <a:xfrm>
            <a:off x="6181088" y="5965831"/>
            <a:ext cx="2556932" cy="369332"/>
          </a:xfrm>
          <a:prstGeom prst="rect">
            <a:avLst/>
          </a:prstGeom>
          <a:noFill/>
        </p:spPr>
        <p:txBody>
          <a:bodyPr wrap="square" rtlCol="0">
            <a:spAutoFit/>
          </a:bodyPr>
          <a:lstStyle/>
          <a:p>
            <a:pPr algn="ctr"/>
            <a:r>
              <a:rPr lang="en-US" sz="1800" dirty="0" smtClean="0"/>
              <a:t>Speaker Ready</a:t>
            </a:r>
            <a:endParaRPr lang="en-US" sz="1800" dirty="0"/>
          </a:p>
        </p:txBody>
      </p:sp>
      <p:sp>
        <p:nvSpPr>
          <p:cNvPr id="14" name="TextBox 13"/>
          <p:cNvSpPr txBox="1"/>
          <p:nvPr/>
        </p:nvSpPr>
        <p:spPr>
          <a:xfrm>
            <a:off x="3328376" y="5965831"/>
            <a:ext cx="2556932" cy="369332"/>
          </a:xfrm>
          <a:prstGeom prst="rect">
            <a:avLst/>
          </a:prstGeom>
          <a:noFill/>
        </p:spPr>
        <p:txBody>
          <a:bodyPr wrap="square" rtlCol="0">
            <a:spAutoFit/>
          </a:bodyPr>
          <a:lstStyle/>
          <a:p>
            <a:pPr algn="ctr"/>
            <a:r>
              <a:rPr lang="en-US" sz="1800" dirty="0" smtClean="0"/>
              <a:t>Author Reception</a:t>
            </a:r>
            <a:endParaRPr lang="en-US" sz="1800" dirty="0"/>
          </a:p>
        </p:txBody>
      </p:sp>
    </p:spTree>
    <p:extLst>
      <p:ext uri="{BB962C8B-B14F-4D97-AF65-F5344CB8AC3E}">
        <p14:creationId xmlns:p14="http://schemas.microsoft.com/office/powerpoint/2010/main" val="237464017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Paper Processing</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pic>
        <p:nvPicPr>
          <p:cNvPr id="6" name="Picture 5" descr="ipac17.png"/>
          <p:cNvPicPr>
            <a:picLocks noChangeAspect="1"/>
          </p:cNvPicPr>
          <p:nvPr/>
        </p:nvPicPr>
        <p:blipFill rotWithShape="1">
          <a:blip r:embed="rId3" cstate="print">
            <a:extLst>
              <a:ext uri="{28A0092B-C50C-407E-A947-70E740481C1C}">
                <a14:useLocalDpi xmlns:a14="http://schemas.microsoft.com/office/drawing/2010/main"/>
              </a:ext>
            </a:extLst>
          </a:blip>
          <a:srcRect t="40555" r="7500"/>
          <a:stretch/>
        </p:blipFill>
        <p:spPr>
          <a:xfrm>
            <a:off x="0" y="825025"/>
            <a:ext cx="5638800" cy="2717800"/>
          </a:xfrm>
          <a:prstGeom prst="rect">
            <a:avLst/>
          </a:prstGeom>
        </p:spPr>
      </p:pic>
      <p:pic>
        <p:nvPicPr>
          <p:cNvPr id="7" name="Picture 6" descr="ipac18.png"/>
          <p:cNvPicPr>
            <a:picLocks noChangeAspect="1"/>
          </p:cNvPicPr>
          <p:nvPr/>
        </p:nvPicPr>
        <p:blipFill rotWithShape="1">
          <a:blip r:embed="rId4" cstate="print">
            <a:extLst>
              <a:ext uri="{28A0092B-C50C-407E-A947-70E740481C1C}">
                <a14:useLocalDpi xmlns:a14="http://schemas.microsoft.com/office/drawing/2010/main"/>
              </a:ext>
            </a:extLst>
          </a:blip>
          <a:srcRect t="40555" r="6666"/>
          <a:stretch/>
        </p:blipFill>
        <p:spPr>
          <a:xfrm>
            <a:off x="0" y="3720625"/>
            <a:ext cx="5689600" cy="2717800"/>
          </a:xfrm>
          <a:prstGeom prst="rect">
            <a:avLst/>
          </a:prstGeom>
        </p:spPr>
      </p:pic>
      <p:sp>
        <p:nvSpPr>
          <p:cNvPr id="8" name="Rectangle 7"/>
          <p:cNvSpPr/>
          <p:nvPr/>
        </p:nvSpPr>
        <p:spPr>
          <a:xfrm>
            <a:off x="5689600" y="957101"/>
            <a:ext cx="3454400" cy="5016758"/>
          </a:xfrm>
          <a:prstGeom prst="rect">
            <a:avLst/>
          </a:prstGeom>
        </p:spPr>
        <p:txBody>
          <a:bodyPr wrap="square">
            <a:spAutoFit/>
          </a:bodyPr>
          <a:lstStyle/>
          <a:p>
            <a:pPr marL="342900" indent="-342900">
              <a:buFont typeface="Arial"/>
              <a:buChar char="•"/>
            </a:pPr>
            <a:r>
              <a:rPr lang="en-US" sz="2000" b="1" dirty="0">
                <a:latin typeface="Arial"/>
                <a:cs typeface="Arial"/>
              </a:rPr>
              <a:t>Paper processing slow to get to speed</a:t>
            </a:r>
          </a:p>
          <a:p>
            <a:pPr marL="800100" lvl="1" indent="-342900">
              <a:buFont typeface="Arial"/>
              <a:buChar char="•"/>
            </a:pPr>
            <a:r>
              <a:rPr lang="en-US" sz="2000" b="1" dirty="0">
                <a:latin typeface="Arial"/>
                <a:cs typeface="Arial"/>
              </a:rPr>
              <a:t>IT setup issues?</a:t>
            </a:r>
          </a:p>
          <a:p>
            <a:pPr marL="800100" lvl="1" indent="-342900">
              <a:buFont typeface="Arial"/>
              <a:buChar char="•"/>
            </a:pPr>
            <a:endParaRPr lang="en-US" sz="2000" b="1" dirty="0">
              <a:latin typeface="Arial"/>
              <a:cs typeface="Arial"/>
            </a:endParaRPr>
          </a:p>
          <a:p>
            <a:pPr marL="342900" indent="-342900">
              <a:buFont typeface="Arial"/>
              <a:buChar char="•"/>
            </a:pPr>
            <a:r>
              <a:rPr lang="en-US" sz="2000" b="1" dirty="0">
                <a:latin typeface="Arial"/>
                <a:cs typeface="Arial"/>
              </a:rPr>
              <a:t>Fri/Sat ~50 papers/day lower than IPAC’17</a:t>
            </a:r>
          </a:p>
          <a:p>
            <a:pPr marL="342900" indent="-342900">
              <a:buFont typeface="Arial"/>
              <a:buChar char="•"/>
            </a:pPr>
            <a:endParaRPr lang="en-US" sz="2000" b="1" dirty="0">
              <a:latin typeface="Arial"/>
              <a:cs typeface="Arial"/>
            </a:endParaRPr>
          </a:p>
          <a:p>
            <a:pPr marL="342900" indent="-342900">
              <a:buFont typeface="Arial"/>
              <a:buChar char="•"/>
            </a:pPr>
            <a:r>
              <a:rPr lang="en-US" sz="2000" b="1" dirty="0">
                <a:latin typeface="Arial"/>
                <a:cs typeface="Arial"/>
              </a:rPr>
              <a:t>Sun/Mon comparable to IPAC’17 peak rates</a:t>
            </a:r>
          </a:p>
          <a:p>
            <a:pPr marL="342900" indent="-342900">
              <a:buFont typeface="Arial"/>
              <a:buChar char="•"/>
            </a:pPr>
            <a:endParaRPr lang="en-US" sz="2000" b="1" dirty="0">
              <a:latin typeface="Arial"/>
              <a:cs typeface="Arial"/>
            </a:endParaRPr>
          </a:p>
          <a:p>
            <a:pPr marL="342900" indent="-342900">
              <a:buFont typeface="Arial"/>
              <a:buChar char="•"/>
            </a:pPr>
            <a:r>
              <a:rPr lang="en-US" sz="2000" b="1" dirty="0">
                <a:latin typeface="Arial"/>
                <a:cs typeface="Arial"/>
              </a:rPr>
              <a:t>QA speed significantly behind IPAC’17</a:t>
            </a:r>
          </a:p>
          <a:p>
            <a:pPr marL="342900" indent="-342900">
              <a:buFont typeface="Arial"/>
              <a:buChar char="•"/>
            </a:pPr>
            <a:endParaRPr lang="en-US" sz="2000" b="1" dirty="0">
              <a:latin typeface="Arial"/>
              <a:cs typeface="Arial"/>
            </a:endParaRPr>
          </a:p>
          <a:p>
            <a:pPr marL="342900" indent="-342900">
              <a:buFont typeface="Arial"/>
              <a:buChar char="•"/>
            </a:pPr>
            <a:r>
              <a:rPr lang="en-US" sz="2000" b="1" dirty="0">
                <a:latin typeface="Arial"/>
                <a:cs typeface="Arial"/>
              </a:rPr>
              <a:t>A fair bit of post-conference QA work to do for proceedings</a:t>
            </a:r>
          </a:p>
        </p:txBody>
      </p:sp>
      <p:sp>
        <p:nvSpPr>
          <p:cNvPr id="9" name="TextBox 8"/>
          <p:cNvSpPr txBox="1"/>
          <p:nvPr/>
        </p:nvSpPr>
        <p:spPr>
          <a:xfrm>
            <a:off x="4596424" y="5382858"/>
            <a:ext cx="698178" cy="461665"/>
          </a:xfrm>
          <a:prstGeom prst="rect">
            <a:avLst/>
          </a:prstGeom>
          <a:noFill/>
        </p:spPr>
        <p:txBody>
          <a:bodyPr wrap="none" rtlCol="0">
            <a:spAutoFit/>
          </a:bodyPr>
          <a:lstStyle/>
          <a:p>
            <a:r>
              <a:rPr lang="en-US"/>
              <a:t>???</a:t>
            </a:r>
          </a:p>
        </p:txBody>
      </p:sp>
      <p:sp>
        <p:nvSpPr>
          <p:cNvPr id="10" name="TextBox 9"/>
          <p:cNvSpPr txBox="1"/>
          <p:nvPr/>
        </p:nvSpPr>
        <p:spPr>
          <a:xfrm>
            <a:off x="1103924" y="2499958"/>
            <a:ext cx="698178" cy="461665"/>
          </a:xfrm>
          <a:prstGeom prst="rect">
            <a:avLst/>
          </a:prstGeom>
          <a:noFill/>
        </p:spPr>
        <p:txBody>
          <a:bodyPr wrap="none" rtlCol="0">
            <a:spAutoFit/>
          </a:bodyPr>
          <a:lstStyle/>
          <a:p>
            <a:r>
              <a:rPr lang="en-US"/>
              <a:t>???</a:t>
            </a:r>
          </a:p>
        </p:txBody>
      </p:sp>
      <p:pic>
        <p:nvPicPr>
          <p:cNvPr id="11" name="Picture 10" descr="1525300735091.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8200" y="4392983"/>
            <a:ext cx="1371600" cy="737006"/>
          </a:xfrm>
          <a:prstGeom prst="rect">
            <a:avLst/>
          </a:prstGeom>
        </p:spPr>
      </p:pic>
      <p:pic>
        <p:nvPicPr>
          <p:cNvPr id="12" name="Picture 11" descr="Logo_IPAC2017.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200" y="1486404"/>
            <a:ext cx="1371600" cy="737921"/>
          </a:xfrm>
          <a:prstGeom prst="rect">
            <a:avLst/>
          </a:prstGeom>
        </p:spPr>
      </p:pic>
    </p:spTree>
    <p:extLst>
      <p:ext uri="{BB962C8B-B14F-4D97-AF65-F5344CB8AC3E}">
        <p14:creationId xmlns:p14="http://schemas.microsoft.com/office/powerpoint/2010/main" val="23746401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descr="Screen Shot 2018-12-05 at 11.17.56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99" y="0"/>
            <a:ext cx="9127901" cy="6858000"/>
          </a:xfrm>
          <a:prstGeom prst="rect">
            <a:avLst/>
          </a:prstGeom>
        </p:spPr>
      </p:pic>
    </p:spTree>
    <p:extLst>
      <p:ext uri="{BB962C8B-B14F-4D97-AF65-F5344CB8AC3E}">
        <p14:creationId xmlns:p14="http://schemas.microsoft.com/office/powerpoint/2010/main" val="28391455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Editor Notes (Jana)</a:t>
            </a:r>
          </a:p>
        </p:txBody>
      </p:sp>
      <p:sp>
        <p:nvSpPr>
          <p:cNvPr id="3" name="Content Placeholder 2"/>
          <p:cNvSpPr>
            <a:spLocks noGrp="1"/>
          </p:cNvSpPr>
          <p:nvPr>
            <p:ph idx="1"/>
          </p:nvPr>
        </p:nvSpPr>
        <p:spPr/>
        <p:txBody>
          <a:bodyPr>
            <a:normAutofit fontScale="92500"/>
          </a:bodyPr>
          <a:lstStyle/>
          <a:p>
            <a:r>
              <a:rPr lang="en-US"/>
              <a:t>Common errors made by authors that merited comment were:  incomplete references, un-cited references, un-cited figures/tables in the text, incorrect formatting of main and sub-headings .</a:t>
            </a:r>
          </a:p>
          <a:p>
            <a:r>
              <a:rPr lang="en-US"/>
              <a:t>The ‘quality’ bar became inconsistent. Up until Sunday we were processing with a high bar.  We were needing to get more papers processed so the bar was relaxed.  At this time we may have started to be less critical of the formatting of the references.   Reference formatting is important for Reuters for searching.</a:t>
            </a:r>
          </a:p>
          <a:p>
            <a:r>
              <a:rPr lang="en-US"/>
              <a:t>At QA there were oversights revealed.   More time is being spent on the references – less time is being given to JACoW paper formatting.   </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spTree>
    <p:extLst>
      <p:ext uri="{BB962C8B-B14F-4D97-AF65-F5344CB8AC3E}">
        <p14:creationId xmlns:p14="http://schemas.microsoft.com/office/powerpoint/2010/main" val="23746401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Classification By Region</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pic>
        <p:nvPicPr>
          <p:cNvPr id="4" name="Picture 3" descr="Screen Shot 2018-12-06 at 12.12.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36" y="997878"/>
            <a:ext cx="8312728" cy="4983314"/>
          </a:xfrm>
          <a:prstGeom prst="rect">
            <a:avLst/>
          </a:prstGeom>
        </p:spPr>
      </p:pic>
    </p:spTree>
    <p:extLst>
      <p:ext uri="{BB962C8B-B14F-4D97-AF65-F5344CB8AC3E}">
        <p14:creationId xmlns:p14="http://schemas.microsoft.com/office/powerpoint/2010/main" val="21342655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Contributions by Institution</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pic>
        <p:nvPicPr>
          <p:cNvPr id="4" name="Picture 3" descr="Screen Shot 2018-12-06 at 12.13.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3888"/>
            <a:ext cx="9144000" cy="5394960"/>
          </a:xfrm>
          <a:prstGeom prst="rect">
            <a:avLst/>
          </a:prstGeom>
        </p:spPr>
      </p:pic>
    </p:spTree>
    <p:extLst>
      <p:ext uri="{BB962C8B-B14F-4D97-AF65-F5344CB8AC3E}">
        <p14:creationId xmlns:p14="http://schemas.microsoft.com/office/powerpoint/2010/main" val="21342655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Contributions by Country</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pic>
        <p:nvPicPr>
          <p:cNvPr id="6" name="Picture 5" descr="Screen Shot 2018-12-06 at 12.14.0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0865"/>
            <a:ext cx="9144000" cy="4923692"/>
          </a:xfrm>
          <a:prstGeom prst="rect">
            <a:avLst/>
          </a:prstGeom>
        </p:spPr>
      </p:pic>
    </p:spTree>
    <p:extLst>
      <p:ext uri="{BB962C8B-B14F-4D97-AF65-F5344CB8AC3E}">
        <p14:creationId xmlns:p14="http://schemas.microsoft.com/office/powerpoint/2010/main" val="237464017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Light Peer Review</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pic>
        <p:nvPicPr>
          <p:cNvPr id="4" name="Picture 3" descr="Screen Shot 2018-12-06 at 12.15.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9819"/>
            <a:ext cx="9144000" cy="4958285"/>
          </a:xfrm>
          <a:prstGeom prst="rect">
            <a:avLst/>
          </a:prstGeom>
        </p:spPr>
      </p:pic>
    </p:spTree>
    <p:extLst>
      <p:ext uri="{BB962C8B-B14F-4D97-AF65-F5344CB8AC3E}">
        <p14:creationId xmlns:p14="http://schemas.microsoft.com/office/powerpoint/2010/main" val="237464017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Light Peer Review</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pic>
        <p:nvPicPr>
          <p:cNvPr id="3" name="Picture 2" descr="Screen Shot 2018-12-06 at 12.16.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0299"/>
            <a:ext cx="9144000" cy="5037826"/>
          </a:xfrm>
          <a:prstGeom prst="rect">
            <a:avLst/>
          </a:prstGeom>
        </p:spPr>
      </p:pic>
    </p:spTree>
    <p:extLst>
      <p:ext uri="{BB962C8B-B14F-4D97-AF65-F5344CB8AC3E}">
        <p14:creationId xmlns:p14="http://schemas.microsoft.com/office/powerpoint/2010/main" val="417113743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LOC Suggestions</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pic>
        <p:nvPicPr>
          <p:cNvPr id="6" name="Picture 5" descr="Screen Shot 2018-12-06 at 12.11.1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069" y="928772"/>
            <a:ext cx="8445500" cy="5232400"/>
          </a:xfrm>
          <a:prstGeom prst="rect">
            <a:avLst/>
          </a:prstGeom>
        </p:spPr>
      </p:pic>
    </p:spTree>
    <p:extLst>
      <p:ext uri="{BB962C8B-B14F-4D97-AF65-F5344CB8AC3E}">
        <p14:creationId xmlns:p14="http://schemas.microsoft.com/office/powerpoint/2010/main" val="21342655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Secretariat Suggestions</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pic>
        <p:nvPicPr>
          <p:cNvPr id="4" name="Picture 3" descr="Screen Shot 2018-12-06 at 12.17.3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741" y="1133948"/>
            <a:ext cx="8208818" cy="3740727"/>
          </a:xfrm>
          <a:prstGeom prst="rect">
            <a:avLst/>
          </a:prstGeom>
        </p:spPr>
      </p:pic>
    </p:spTree>
    <p:extLst>
      <p:ext uri="{BB962C8B-B14F-4D97-AF65-F5344CB8AC3E}">
        <p14:creationId xmlns:p14="http://schemas.microsoft.com/office/powerpoint/2010/main" val="103759650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Thank You!</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pic>
        <p:nvPicPr>
          <p:cNvPr id="7" name="Picture 6" descr="IMG_3526.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5866" y="3667031"/>
            <a:ext cx="3640668" cy="2730501"/>
          </a:xfrm>
          <a:prstGeom prst="rect">
            <a:avLst/>
          </a:prstGeom>
          <a:effectLst>
            <a:outerShdw blurRad="50800" dist="38100" dir="2700000" algn="tl" rotWithShape="0">
              <a:srgbClr val="000000">
                <a:alpha val="43000"/>
              </a:srgbClr>
            </a:outerShdw>
          </a:effectLst>
        </p:spPr>
      </p:pic>
      <p:pic>
        <p:nvPicPr>
          <p:cNvPr id="8" name="Picture 7" descr="2018-05-02 18.27.41.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07466" y="3667031"/>
            <a:ext cx="3640668" cy="2730501"/>
          </a:xfrm>
          <a:prstGeom prst="rect">
            <a:avLst/>
          </a:prstGeom>
          <a:effectLst>
            <a:outerShdw blurRad="50800" dist="38100" dir="2700000" algn="tl" rotWithShape="0">
              <a:srgbClr val="000000">
                <a:alpha val="43000"/>
              </a:srgbClr>
            </a:outerShdw>
          </a:effectLst>
        </p:spPr>
      </p:pic>
      <p:pic>
        <p:nvPicPr>
          <p:cNvPr id="9" name="Picture 8" descr="Screen Shot 2018-12-01 at 11.40.28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8726" y="770612"/>
            <a:ext cx="8866549" cy="2939912"/>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746401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Venue</a:t>
            </a:r>
          </a:p>
        </p:txBody>
      </p:sp>
      <p:sp>
        <p:nvSpPr>
          <p:cNvPr id="3" name="Content Placeholder 2"/>
          <p:cNvSpPr>
            <a:spLocks noGrp="1"/>
          </p:cNvSpPr>
          <p:nvPr>
            <p:ph idx="1"/>
          </p:nvPr>
        </p:nvSpPr>
        <p:spPr>
          <a:xfrm>
            <a:off x="457199" y="3101593"/>
            <a:ext cx="8262421" cy="3037428"/>
          </a:xfrm>
        </p:spPr>
        <p:txBody>
          <a:bodyPr/>
          <a:lstStyle/>
          <a:p>
            <a:r>
              <a:rPr lang="en-US"/>
              <a:t>Venue selected 2.2y before conference</a:t>
            </a:r>
          </a:p>
          <a:p>
            <a:pPr lvl="1"/>
            <a:r>
              <a:rPr lang="en-US"/>
              <a:t>Under construction, opened 7m before conference</a:t>
            </a:r>
          </a:p>
          <a:p>
            <a:pPr lvl="1"/>
            <a:r>
              <a:rPr lang="en-US"/>
              <a:t>Room capacities tighter than originally advertised</a:t>
            </a:r>
          </a:p>
          <a:p>
            <a:pPr lvl="1"/>
            <a:r>
              <a:rPr lang="en-US"/>
              <a:t>Created challenges for high-demand registration</a:t>
            </a:r>
          </a:p>
          <a:p>
            <a:r>
              <a:rPr lang="en-US"/>
              <a:t>Limitations on registrations established Mar 2018</a:t>
            </a:r>
          </a:p>
          <a:p>
            <a:pPr lvl="1"/>
            <a:r>
              <a:rPr lang="en-US"/>
              <a:t>Established overflow presentation room (cap. 150)</a:t>
            </a:r>
          </a:p>
          <a:p>
            <a:pPr lvl="1"/>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pic>
        <p:nvPicPr>
          <p:cNvPr id="4" name="Picture 3" descr="Screen Shot 2018-12-05 at 11.43.57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32867" y="829992"/>
            <a:ext cx="3878267" cy="2259390"/>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746401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Registration</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pic>
        <p:nvPicPr>
          <p:cNvPr id="6" name="Picture 5" descr="Screen Shot 2018-12-05 at 11.48.4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86779"/>
            <a:ext cx="9144000" cy="4965023"/>
          </a:xfrm>
          <a:prstGeom prst="rect">
            <a:avLst/>
          </a:prstGeom>
        </p:spPr>
      </p:pic>
    </p:spTree>
    <p:extLst>
      <p:ext uri="{BB962C8B-B14F-4D97-AF65-F5344CB8AC3E}">
        <p14:creationId xmlns:p14="http://schemas.microsoft.com/office/powerpoint/2010/main" val="23746401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Registration</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pic>
        <p:nvPicPr>
          <p:cNvPr id="4" name="Picture 3" descr="Screen Shot 2018-12-05 at 11.53.3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43210"/>
            <a:ext cx="9144000" cy="3758084"/>
          </a:xfrm>
          <a:prstGeom prst="rect">
            <a:avLst/>
          </a:prstGeom>
        </p:spPr>
      </p:pic>
    </p:spTree>
    <p:extLst>
      <p:ext uri="{BB962C8B-B14F-4D97-AF65-F5344CB8AC3E}">
        <p14:creationId xmlns:p14="http://schemas.microsoft.com/office/powerpoint/2010/main" val="23746401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Mobile App</a:t>
            </a:r>
          </a:p>
        </p:txBody>
      </p:sp>
      <p:sp>
        <p:nvSpPr>
          <p:cNvPr id="3" name="Content Placeholder 2"/>
          <p:cNvSpPr>
            <a:spLocks noGrp="1"/>
          </p:cNvSpPr>
          <p:nvPr>
            <p:ph idx="1"/>
          </p:nvPr>
        </p:nvSpPr>
        <p:spPr>
          <a:xfrm>
            <a:off x="457200" y="1079658"/>
            <a:ext cx="4195707" cy="5059363"/>
          </a:xfrm>
        </p:spPr>
        <p:txBody>
          <a:bodyPr>
            <a:normAutofit/>
          </a:bodyPr>
          <a:lstStyle/>
          <a:p>
            <a:r>
              <a:rPr lang="en-US" sz="2400"/>
              <a:t>Same vendor as IPAC’17</a:t>
            </a:r>
          </a:p>
          <a:p>
            <a:pPr lvl="1"/>
            <a:r>
              <a:rPr lang="en-US" sz="2200"/>
              <a:t>6 kEuro contract cost</a:t>
            </a:r>
          </a:p>
          <a:p>
            <a:pPr lvl="1"/>
            <a:r>
              <a:rPr lang="en-US" sz="2200"/>
              <a:t>Small bugs fixed</a:t>
            </a:r>
          </a:p>
          <a:p>
            <a:pPr lvl="1"/>
            <a:r>
              <a:rPr lang="en-US" sz="2200"/>
              <a:t>Feedback positive</a:t>
            </a:r>
          </a:p>
          <a:p>
            <a:r>
              <a:rPr lang="en-US"/>
              <a:t>1 push notification sent</a:t>
            </a:r>
          </a:p>
          <a:p>
            <a:pPr lvl="1"/>
            <a:r>
              <a:rPr lang="en-US"/>
              <a:t>Lost mobile phone</a:t>
            </a:r>
          </a:p>
          <a:p>
            <a:r>
              <a:rPr lang="en-US"/>
              <a:t>728 devices installed</a:t>
            </a:r>
          </a:p>
          <a:p>
            <a:pPr lvl="1"/>
            <a:r>
              <a:rPr lang="en-US"/>
              <a:t>IOS: 369</a:t>
            </a:r>
          </a:p>
          <a:p>
            <a:pPr lvl="1"/>
            <a:r>
              <a:rPr lang="en-US"/>
              <a:t>Android: 413</a:t>
            </a:r>
          </a:p>
          <a:p>
            <a:pPr lvl="1"/>
            <a:endParaRPr lang="en-US"/>
          </a:p>
          <a:p>
            <a:r>
              <a:rPr lang="en-US"/>
              <a:t>Johan discusses later </a:t>
            </a:r>
            <a:r>
              <a:rPr lang="en-US">
                <a:sym typeface="Wingdings"/>
              </a:rPr>
              <a:t></a:t>
            </a: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pic>
        <p:nvPicPr>
          <p:cNvPr id="4" name="Picture 3" descr="Screen Shot 2018-12-05 at 11.54.5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52733" y="870235"/>
            <a:ext cx="4110182" cy="5437909"/>
          </a:xfrm>
          <a:prstGeom prst="rect">
            <a:avLst/>
          </a:prstGeom>
        </p:spPr>
      </p:pic>
    </p:spTree>
    <p:extLst>
      <p:ext uri="{BB962C8B-B14F-4D97-AF65-F5344CB8AC3E}">
        <p14:creationId xmlns:p14="http://schemas.microsoft.com/office/powerpoint/2010/main" val="23746401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Audio/Visual</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pic>
        <p:nvPicPr>
          <p:cNvPr id="4" name="Picture 3" descr="Screen Shot 2018-12-05 at 11.57.28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990922"/>
            <a:ext cx="9146928" cy="3720690"/>
          </a:xfrm>
          <a:prstGeom prst="rect">
            <a:avLst/>
          </a:prstGeom>
        </p:spPr>
      </p:pic>
      <p:pic>
        <p:nvPicPr>
          <p:cNvPr id="6" name="Picture 5" descr="Screen Shot 2018-12-05 at 11.57.28 PM.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28" y="4737865"/>
            <a:ext cx="9144000" cy="1585693"/>
          </a:xfrm>
          <a:prstGeom prst="rect">
            <a:avLst/>
          </a:prstGeom>
        </p:spPr>
      </p:pic>
    </p:spTree>
    <p:extLst>
      <p:ext uri="{BB962C8B-B14F-4D97-AF65-F5344CB8AC3E}">
        <p14:creationId xmlns:p14="http://schemas.microsoft.com/office/powerpoint/2010/main" val="237464017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AV Problems and Lessons</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pic>
        <p:nvPicPr>
          <p:cNvPr id="4" name="Picture 3" descr="Screen Shot 2018-12-06 at 12.01.0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54288" y="876643"/>
            <a:ext cx="3911600" cy="5476240"/>
          </a:xfrm>
          <a:prstGeom prst="rect">
            <a:avLst/>
          </a:prstGeom>
        </p:spPr>
      </p:pic>
      <p:sp>
        <p:nvSpPr>
          <p:cNvPr id="6" name="Content Placeholder 2"/>
          <p:cNvSpPr>
            <a:spLocks noGrp="1"/>
          </p:cNvSpPr>
          <p:nvPr>
            <p:ph idx="1"/>
          </p:nvPr>
        </p:nvSpPr>
        <p:spPr>
          <a:xfrm>
            <a:off x="457200" y="1079658"/>
            <a:ext cx="4499848" cy="5059363"/>
          </a:xfrm>
        </p:spPr>
        <p:txBody>
          <a:bodyPr>
            <a:normAutofit/>
          </a:bodyPr>
          <a:lstStyle/>
          <a:p>
            <a:r>
              <a:rPr lang="en-US" sz="2200"/>
              <a:t>Inadequate mic channels for plenary runners</a:t>
            </a:r>
          </a:p>
          <a:p>
            <a:r>
              <a:rPr lang="en-US" sz="2200"/>
              <a:t>Wrong audio/video piped to overflow room</a:t>
            </a:r>
          </a:p>
          <a:p>
            <a:r>
              <a:rPr lang="en-US" sz="2200"/>
              <a:t>Logitech Spotlight controllers confusing</a:t>
            </a:r>
          </a:p>
          <a:p>
            <a:r>
              <a:rPr lang="en-US" sz="2200"/>
              <a:t>Speaker timing required A/V tech to start/stop</a:t>
            </a:r>
          </a:p>
          <a:p>
            <a:r>
              <a:rPr lang="en-US" sz="2200"/>
              <a:t>Pushed back on costs</a:t>
            </a:r>
          </a:p>
          <a:p>
            <a:pPr lvl="1"/>
            <a:r>
              <a:rPr lang="en-US" sz="2200"/>
              <a:t>Initial quotes for less equipment was &gt;$100k</a:t>
            </a:r>
          </a:p>
        </p:txBody>
      </p:sp>
    </p:spTree>
    <p:extLst>
      <p:ext uri="{BB962C8B-B14F-4D97-AF65-F5344CB8AC3E}">
        <p14:creationId xmlns:p14="http://schemas.microsoft.com/office/powerpoint/2010/main" val="237464017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43934"/>
            <a:ext cx="7831248" cy="397933"/>
          </a:xfrm>
        </p:spPr>
        <p:txBody>
          <a:bodyPr/>
          <a:lstStyle/>
          <a:p>
            <a:r>
              <a:rPr lang="en-US"/>
              <a:t>IT</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0"/>
            <a:ext cx="1371600" cy="737006"/>
          </a:xfrm>
          <a:prstGeom prst="rect">
            <a:avLst/>
          </a:prstGeom>
        </p:spPr>
      </p:pic>
      <p:pic>
        <p:nvPicPr>
          <p:cNvPr id="4" name="Picture 3" descr="Screen Shot 2018-12-06 at 12.04.14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33024"/>
            <a:ext cx="9144000" cy="4877446"/>
          </a:xfrm>
          <a:prstGeom prst="rect">
            <a:avLst/>
          </a:prstGeom>
        </p:spPr>
      </p:pic>
    </p:spTree>
    <p:extLst>
      <p:ext uri="{BB962C8B-B14F-4D97-AF65-F5344CB8AC3E}">
        <p14:creationId xmlns:p14="http://schemas.microsoft.com/office/powerpoint/2010/main" val="237464017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dirty="0" smtClean="0">
            <a:solidFill>
              <a:schemeClr val="tx2"/>
            </a:solidFill>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4355</TotalTime>
  <Words>656</Words>
  <Application>Microsoft Macintosh PowerPoint</Application>
  <PresentationFormat>On-screen Show (4:3)</PresentationFormat>
  <Paragraphs>114</Paragraphs>
  <Slides>28</Slides>
  <Notes>1</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JLabPowerpointMain</vt:lpstr>
      <vt:lpstr>Report from the Scientific Secretariat of IPAC’18</vt:lpstr>
      <vt:lpstr>PowerPoint Presentation</vt:lpstr>
      <vt:lpstr>Venue</vt:lpstr>
      <vt:lpstr>Registration</vt:lpstr>
      <vt:lpstr>Registration</vt:lpstr>
      <vt:lpstr>Mobile App</vt:lpstr>
      <vt:lpstr>Audio/Visual</vt:lpstr>
      <vt:lpstr>AV Problems and Lessons</vt:lpstr>
      <vt:lpstr>IT</vt:lpstr>
      <vt:lpstr>IT</vt:lpstr>
      <vt:lpstr>Conference Bandwidth</vt:lpstr>
      <vt:lpstr>Student Grants</vt:lpstr>
      <vt:lpstr>Student Tutorials</vt:lpstr>
      <vt:lpstr>Industry Exhibition Revenue</vt:lpstr>
      <vt:lpstr>Editorial Team Staffing</vt:lpstr>
      <vt:lpstr>Proceedings Office / Software</vt:lpstr>
      <vt:lpstr>Proceedings Office</vt:lpstr>
      <vt:lpstr>Room Configurations</vt:lpstr>
      <vt:lpstr>Paper Processing</vt:lpstr>
      <vt:lpstr>Editor Notes (Jana)</vt:lpstr>
      <vt:lpstr>Classification By Region</vt:lpstr>
      <vt:lpstr>Contributions by Institution</vt:lpstr>
      <vt:lpstr>Contributions by Country</vt:lpstr>
      <vt:lpstr>Light Peer Review</vt:lpstr>
      <vt:lpstr>Light Peer Review</vt:lpstr>
      <vt:lpstr>LOC Suggestions</vt:lpstr>
      <vt:lpstr>Secretariat Suggestions</vt:lpstr>
      <vt:lpstr>Thank You!</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dchopard</dc:creator>
  <cp:lastModifiedBy>Todd Satogata</cp:lastModifiedBy>
  <cp:revision>1732</cp:revision>
  <cp:lastPrinted>2017-11-27T23:01:19Z</cp:lastPrinted>
  <dcterms:created xsi:type="dcterms:W3CDTF">2014-06-23T12:28:26Z</dcterms:created>
  <dcterms:modified xsi:type="dcterms:W3CDTF">2018-12-06T07:43:49Z</dcterms:modified>
</cp:coreProperties>
</file>