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2" r:id="rId2"/>
    <p:sldMasterId id="2147483672" r:id="rId3"/>
    <p:sldMasterId id="2147483677" r:id="rId4"/>
    <p:sldMasterId id="2147483680" r:id="rId5"/>
    <p:sldMasterId id="2147483683" r:id="rId6"/>
  </p:sldMasterIdLst>
  <p:sldIdLst>
    <p:sldId id="270" r:id="rId7"/>
    <p:sldId id="271" r:id="rId8"/>
    <p:sldId id="291" r:id="rId9"/>
    <p:sldId id="279" r:id="rId10"/>
    <p:sldId id="283" r:id="rId11"/>
    <p:sldId id="284" r:id="rId12"/>
    <p:sldId id="285" r:id="rId13"/>
    <p:sldId id="287" r:id="rId14"/>
    <p:sldId id="286" r:id="rId15"/>
    <p:sldId id="289" r:id="rId16"/>
    <p:sldId id="290" r:id="rId17"/>
    <p:sldId id="288" r:id="rId18"/>
    <p:sldId id="280" r:id="rId19"/>
    <p:sldId id="282" r:id="rId20"/>
    <p:sldId id="294" r:id="rId21"/>
    <p:sldId id="295" r:id="rId22"/>
    <p:sldId id="296" r:id="rId23"/>
    <p:sldId id="293" r:id="rId24"/>
    <p:sldId id="292" r:id="rId25"/>
    <p:sldId id="278" r:id="rId26"/>
  </p:sldIdLst>
  <p:sldSz cx="12192000" cy="6858000"/>
  <p:notesSz cx="6858000" cy="9144000"/>
  <p:embeddedFontLst>
    <p:embeddedFont>
      <p:font typeface="Fira Sans ExtraBold" panose="020B0604020202020204" charset="0"/>
      <p:bold r:id="rId27"/>
      <p:boldItalic r:id="rId28"/>
    </p:embeddedFont>
    <p:embeddedFont>
      <p:font typeface="Fira Sans Light" panose="020B0604020202020204" charset="0"/>
      <p:regular r:id="rId29"/>
      <p: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Fira Sans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71"/>
  </p:normalViewPr>
  <p:slideViewPr>
    <p:cSldViewPr snapToGrid="0" snapToObjects="1">
      <p:cViewPr varScale="1">
        <p:scale>
          <a:sx n="88" d="100"/>
          <a:sy n="88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916" y="532887"/>
            <a:ext cx="3969676" cy="810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 spc="-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78BD938-D3F1-3D4F-8556-7DE2BE2E5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B1F58-865F-5D4E-A0B2-841CF9679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8505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6/12/2018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43844DF-4E0B-3544-9922-8EB56AE67EB8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9703" y="3212793"/>
            <a:ext cx="5202297" cy="3641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1367" y="6271243"/>
            <a:ext cx="3454429" cy="2379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59D8F-D370-3847-9360-24C49228DF77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0F1E91D-5DA8-9746-970C-5CBFB20C5755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69082-63E2-2742-AF39-91BB6A3B01A0}"/>
              </a:ext>
            </a:extLst>
          </p:cNvPr>
          <p:cNvSpPr/>
          <p:nvPr userDrawn="1"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EDF4D98-E277-7349-8057-8A7000E9D316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A148A24-A711-F146-846F-2079683E28A9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EC91E7D-BAD0-8D4D-B6C3-5271994E8762}"/>
              </a:ext>
            </a:extLst>
          </p:cNvPr>
          <p:cNvSpPr/>
          <p:nvPr userDrawn="1"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6/12/2018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950E861C-D2CE-4E42-83A9-FDB90A512CDF}"/>
              </a:ext>
            </a:extLst>
          </p:cNvPr>
          <p:cNvSpPr/>
          <p:nvPr userDrawn="1"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IPAC’19 – Melbourne</a:t>
            </a:r>
            <a:br>
              <a:rPr lang="en-US" dirty="0" smtClean="0"/>
            </a:br>
            <a:r>
              <a:rPr lang="en-US" dirty="0" smtClean="0"/>
              <a:t>IT Preparation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97EDE-F4D0-B34C-B228-C595FA1F9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7"/>
            <a:ext cx="7544451" cy="13387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Mark Caetano (mark@ansto.gov.au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Mitchell Hewes (mitchell@ansto.gov.au)</a:t>
            </a:r>
          </a:p>
          <a:p>
            <a:r>
              <a:rPr lang="en-US" dirty="0" smtClean="0"/>
              <a:t>Information and Digital Services – ANSTO, Lucas Heights, Australia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763" y="5258707"/>
            <a:ext cx="5819775" cy="542925"/>
          </a:xfrm>
        </p:spPr>
        <p:txBody>
          <a:bodyPr/>
          <a:lstStyle/>
          <a:p>
            <a:r>
              <a:rPr lang="en-US" spc="-50" dirty="0" smtClean="0"/>
              <a:t>Presented by Johan Olander (ESS)</a:t>
            </a:r>
            <a:endParaRPr lang="en-US" spc="-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679FD-E3D3-9441-B52D-6D5D43707303}"/>
              </a:ext>
            </a:extLst>
          </p:cNvPr>
          <p:cNvSpPr/>
          <p:nvPr/>
        </p:nvSpPr>
        <p:spPr>
          <a:xfrm>
            <a:off x="767070" y="4940747"/>
            <a:ext cx="678426" cy="115220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Standard Software Environment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Oh, we nearly forgot!</a:t>
            </a:r>
          </a:p>
          <a:p>
            <a:pPr lvl="1"/>
            <a:r>
              <a:rPr lang="en-AU" dirty="0" err="1" smtClean="0"/>
              <a:t>MikTex</a:t>
            </a:r>
            <a:endParaRPr lang="en-AU" dirty="0" smtClean="0"/>
          </a:p>
          <a:p>
            <a:pPr lvl="1"/>
            <a:r>
              <a:rPr lang="en-AU" dirty="0" err="1" smtClean="0"/>
              <a:t>TeXStudio</a:t>
            </a:r>
            <a:endParaRPr lang="en-AU" dirty="0" smtClean="0"/>
          </a:p>
          <a:p>
            <a:pPr lvl="1"/>
            <a:r>
              <a:rPr lang="en-AU" dirty="0" err="1" smtClean="0"/>
              <a:t>Texmaker</a:t>
            </a:r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31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Software Distribution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Moving away from cloning a fully-built image and towards a base system image and post-flight configuration process:</a:t>
            </a:r>
          </a:p>
          <a:p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Image base system with Windows 10 and drivers from a TFTP server on-site (</a:t>
            </a:r>
            <a:r>
              <a:rPr lang="en-AU" dirty="0" err="1" smtClean="0"/>
              <a:t>Clonezilla</a:t>
            </a:r>
            <a:r>
              <a:rPr lang="en-AU" dirty="0" smtClean="0"/>
              <a:t> - 30 </a:t>
            </a:r>
            <a:r>
              <a:rPr lang="en-AU" dirty="0" err="1" smtClean="0"/>
              <a:t>mins</a:t>
            </a:r>
            <a:r>
              <a:rPr lang="en-AU" dirty="0" smtClean="0"/>
              <a:t> per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Deploy base software through a package manager (chocolatey, </a:t>
            </a:r>
            <a:r>
              <a:rPr lang="en-AU" dirty="0" err="1" smtClean="0"/>
              <a:t>NiNite</a:t>
            </a:r>
            <a:r>
              <a:rPr lang="en-AU" dirty="0" smtClean="0"/>
              <a:t> Pro)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Customise software and environment to </a:t>
            </a:r>
            <a:r>
              <a:rPr lang="en-AU" dirty="0" err="1" smtClean="0"/>
              <a:t>JACoW</a:t>
            </a:r>
            <a:r>
              <a:rPr lang="en-AU" dirty="0" smtClean="0"/>
              <a:t> standard, depending on system’s use (PowerShell Scripts)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QA and test all machines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769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9978" y="1600200"/>
            <a:ext cx="4732421" cy="4525963"/>
          </a:xfrm>
        </p:spPr>
        <p:txBody>
          <a:bodyPr/>
          <a:lstStyle/>
          <a:p>
            <a:r>
              <a:rPr lang="en-AU" dirty="0" smtClean="0"/>
              <a:t>ANSTO Supplying NREN (AARNET) bandwidth to venue’s border router</a:t>
            </a:r>
          </a:p>
          <a:p>
            <a:r>
              <a:rPr lang="en-AU" dirty="0" smtClean="0"/>
              <a:t>Delegate network via MCEC wireless network</a:t>
            </a:r>
          </a:p>
          <a:p>
            <a:r>
              <a:rPr lang="en-AU" dirty="0" smtClean="0"/>
              <a:t>Editorial/Staff network via ANSTO-supplied BYO hardware</a:t>
            </a:r>
            <a:endParaRPr lang="en-AU" dirty="0"/>
          </a:p>
        </p:txBody>
      </p:sp>
      <p:pic>
        <p:nvPicPr>
          <p:cNvPr id="1027" name="Picture 3" descr="9216CD5C-53D9-49D7-AA4E-95532FDAB233@an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4" y="1515979"/>
            <a:ext cx="6589994" cy="42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NREN for Internet Connectivity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Typically venue connectivity is split into two </a:t>
            </a:r>
            <a:r>
              <a:rPr lang="en-AU" dirty="0" smtClean="0"/>
              <a:t>categories:</a:t>
            </a:r>
            <a:endParaRPr lang="en-AU" dirty="0"/>
          </a:p>
          <a:p>
            <a:pPr lvl="1"/>
            <a:r>
              <a:rPr lang="en-AU" dirty="0"/>
              <a:t>Expensive Upstream Connectivity to the Internet</a:t>
            </a:r>
          </a:p>
          <a:p>
            <a:pPr lvl="1"/>
            <a:r>
              <a:rPr lang="en-AU" dirty="0"/>
              <a:t>Cheap Internal Connectivity within the venue</a:t>
            </a:r>
          </a:p>
          <a:p>
            <a:r>
              <a:rPr lang="en-AU" dirty="0"/>
              <a:t>Most countries have a National Research and Education Network e.g. GEANT, RENATER, or Australia’s </a:t>
            </a:r>
            <a:r>
              <a:rPr lang="en-AU" dirty="0" err="1"/>
              <a:t>AARNet</a:t>
            </a:r>
            <a:endParaRPr lang="en-AU" dirty="0"/>
          </a:p>
          <a:p>
            <a:r>
              <a:rPr lang="en-AU" dirty="0"/>
              <a:t>Lab upstream connectivity is usually provided by NREN</a:t>
            </a:r>
          </a:p>
          <a:p>
            <a:pPr lvl="1"/>
            <a:r>
              <a:rPr lang="en-AU" dirty="0"/>
              <a:t>= Existing relationship</a:t>
            </a:r>
          </a:p>
          <a:p>
            <a:r>
              <a:rPr lang="en-AU" dirty="0"/>
              <a:t>We looked at two options for connectivity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AU" dirty="0"/>
              <a:t>100% Venue provided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AU" dirty="0"/>
              <a:t>Venue provided internal connectivity with NREN provided internet connectivity</a:t>
            </a:r>
          </a:p>
          <a:p>
            <a:endParaRPr lang="en-AU" dirty="0" smtClean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44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A7D2-2527-FC41-AD32-A679CB4D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Approximate </a:t>
            </a:r>
            <a:r>
              <a:rPr lang="en-AU" dirty="0" smtClean="0"/>
              <a:t>Cost Savings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88BEC6-1E78-4148-99E3-5926B8BA9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80486"/>
              </p:ext>
            </p:extLst>
          </p:nvPr>
        </p:nvGraphicFramePr>
        <p:xfrm>
          <a:off x="277826" y="1524910"/>
          <a:ext cx="8478837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279">
                  <a:extLst>
                    <a:ext uri="{9D8B030D-6E8A-4147-A177-3AD203B41FA5}">
                      <a16:colId xmlns:a16="http://schemas.microsoft.com/office/drawing/2014/main" val="4042461004"/>
                    </a:ext>
                  </a:extLst>
                </a:gridCol>
                <a:gridCol w="2826279">
                  <a:extLst>
                    <a:ext uri="{9D8B030D-6E8A-4147-A177-3AD203B41FA5}">
                      <a16:colId xmlns:a16="http://schemas.microsoft.com/office/drawing/2014/main" val="2371804456"/>
                    </a:ext>
                  </a:extLst>
                </a:gridCol>
                <a:gridCol w="2826279">
                  <a:extLst>
                    <a:ext uri="{9D8B030D-6E8A-4147-A177-3AD203B41FA5}">
                      <a16:colId xmlns:a16="http://schemas.microsoft.com/office/drawing/2014/main" val="2573584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Option 1 (Venue)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Option 2 (Venue + NREN)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84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Internal Connectivity</a:t>
                      </a:r>
                    </a:p>
                    <a:p>
                      <a:r>
                        <a:rPr lang="en-AU" dirty="0"/>
                        <a:t>(Always Venue)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$5,600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$5,600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9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Internet Connectivity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$40,000 </a:t>
                      </a:r>
                      <a:r>
                        <a:rPr lang="en-AU" dirty="0"/>
                        <a:t>/ per 200gb / at 100mbps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$0 (In-Kind Sponsorship) / Unlimited Usage / at </a:t>
                      </a:r>
                      <a:r>
                        <a:rPr lang="en-AU" b="1" dirty="0"/>
                        <a:t>1gbps+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94524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6E514E-ED61-AB47-8612-3EB8D6D4EF05}"/>
              </a:ext>
            </a:extLst>
          </p:cNvPr>
          <p:cNvSpPr txBox="1">
            <a:spLocks/>
          </p:cNvSpPr>
          <p:nvPr/>
        </p:nvSpPr>
        <p:spPr>
          <a:xfrm>
            <a:off x="278232" y="3466062"/>
            <a:ext cx="8478431" cy="14071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01216" indent="-201216" algn="l" defTabSz="685800" rtl="0" eaLnBrk="1" latinLnBrk="0" hangingPunct="1">
              <a:spcBef>
                <a:spcPct val="20000"/>
              </a:spcBef>
              <a:buClr>
                <a:srgbClr val="47B8B2"/>
              </a:buClr>
              <a:buFont typeface="Wingdings" panose="05000000000000000000" pitchFamily="2" charset="2"/>
              <a:buChar char="§"/>
              <a:defRPr sz="2400" kern="1200" spc="-38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100" kern="1200" spc="-38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Fira Sans" panose="020B0604020202020204" charset="0"/>
              <a:buChar char="›"/>
              <a:defRPr sz="1800" kern="1200" spc="-38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500" kern="1200" spc="-38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4pPr>
            <a:lvl5pPr marL="1478756" indent="-107156" algn="l" defTabSz="6858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­"/>
              <a:defRPr sz="1500" kern="1200" spc="-38" baseline="0">
                <a:solidFill>
                  <a:schemeClr val="tx1"/>
                </a:solidFill>
                <a:latin typeface="Fira Sans" panose="020B060402020202020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Our NREN already had a fibre optic connection to the venue so there were no associated capital costs</a:t>
            </a:r>
          </a:p>
          <a:p>
            <a:r>
              <a:rPr lang="en-AU" dirty="0"/>
              <a:t>Approach them! You never know… </a:t>
            </a:r>
            <a:r>
              <a:rPr lang="en-AU" dirty="0">
                <a:sym typeface="Wingdings" pitchFamily="2" charset="2"/>
              </a:rPr>
              <a:t>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5474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Presentation Venue – Plenary Chamber</a:t>
            </a:r>
            <a:endParaRPr lang="en-AU" dirty="0"/>
          </a:p>
        </p:txBody>
      </p:sp>
      <p:pic>
        <p:nvPicPr>
          <p:cNvPr id="2050" name="Picture 2" descr="Image result for mcec ple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6" y="1350944"/>
            <a:ext cx="11427437" cy="434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7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Presentation Venue Technology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Wireless lapel mics</a:t>
            </a:r>
          </a:p>
          <a:p>
            <a:r>
              <a:rPr lang="en-AU" dirty="0" smtClean="0"/>
              <a:t>Laser pointer/slide clicker </a:t>
            </a:r>
          </a:p>
          <a:p>
            <a:pPr lvl="1"/>
            <a:r>
              <a:rPr lang="en-AU" dirty="0" smtClean="0"/>
              <a:t>(taking votes on traditional vs. IPAC’18 clickers)</a:t>
            </a:r>
          </a:p>
          <a:p>
            <a:r>
              <a:rPr lang="en-AU" dirty="0" smtClean="0"/>
              <a:t>Speaker-prep staff to allocate mics/clickers</a:t>
            </a:r>
          </a:p>
          <a:p>
            <a:r>
              <a:rPr lang="en-AU" dirty="0" smtClean="0"/>
              <a:t>Confidence monitor for speaker</a:t>
            </a:r>
          </a:p>
          <a:p>
            <a:r>
              <a:rPr lang="en-AU" dirty="0" smtClean="0"/>
              <a:t>Presentations set up and ready to roll in each session</a:t>
            </a:r>
          </a:p>
          <a:p>
            <a:r>
              <a:rPr lang="en-AU" dirty="0" smtClean="0"/>
              <a:t>Full on-call IT and AV staff provided by the venue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7673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Speaker Ready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Vince’s tried-and-tested process and database will help process all presentations and speakers beforehand</a:t>
            </a:r>
          </a:p>
          <a:p>
            <a:r>
              <a:rPr lang="en-AU" dirty="0" smtClean="0"/>
              <a:t>Speaker-ready staff will check all presentations for fonts, images and videos being embedded properly</a:t>
            </a:r>
          </a:p>
          <a:p>
            <a:r>
              <a:rPr lang="en-AU" dirty="0" smtClean="0"/>
              <a:t>The presentation will be handed over to a dedicated venue staff member to check on their own replica setup of the auditoriums</a:t>
            </a:r>
          </a:p>
          <a:p>
            <a:r>
              <a:rPr lang="en-AU" dirty="0" smtClean="0"/>
              <a:t>Presentations then pushed out to each auditorium’s computer for each session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460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Editorial Office Setup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Each desk will have:</a:t>
            </a:r>
          </a:p>
          <a:p>
            <a:pPr lvl="1"/>
            <a:r>
              <a:rPr lang="en-AU" dirty="0" smtClean="0"/>
              <a:t>PC/Mac with 27” Display</a:t>
            </a:r>
          </a:p>
          <a:p>
            <a:pPr lvl="1"/>
            <a:r>
              <a:rPr lang="en-AU" dirty="0" smtClean="0"/>
              <a:t>Power for charging laptops/phones</a:t>
            </a:r>
          </a:p>
          <a:p>
            <a:pPr lvl="1"/>
            <a:r>
              <a:rPr lang="en-AU" dirty="0" smtClean="0"/>
              <a:t>Room for working with authors</a:t>
            </a:r>
          </a:p>
          <a:p>
            <a:r>
              <a:rPr lang="en-AU" dirty="0" smtClean="0"/>
              <a:t>The room will have</a:t>
            </a:r>
          </a:p>
          <a:p>
            <a:pPr lvl="1"/>
            <a:r>
              <a:rPr lang="en-AU" dirty="0" smtClean="0"/>
              <a:t>3x printers spread throughout the room</a:t>
            </a:r>
          </a:p>
          <a:p>
            <a:pPr lvl="1"/>
            <a:r>
              <a:rPr lang="en-AU" dirty="0" smtClean="0"/>
              <a:t>Large projector to display stats and information</a:t>
            </a:r>
          </a:p>
          <a:p>
            <a:pPr lvl="1"/>
            <a:r>
              <a:rPr lang="en-AU" dirty="0" smtClean="0"/>
              <a:t>Full conference </a:t>
            </a:r>
            <a:r>
              <a:rPr lang="en-AU" dirty="0" err="1" smtClean="0"/>
              <a:t>wi-fi</a:t>
            </a:r>
            <a:r>
              <a:rPr lang="en-AU" dirty="0" smtClean="0"/>
              <a:t> coverage for personal use</a:t>
            </a:r>
          </a:p>
        </p:txBody>
      </p:sp>
    </p:spTree>
    <p:extLst>
      <p:ext uri="{BB962C8B-B14F-4D97-AF65-F5344CB8AC3E}">
        <p14:creationId xmlns:p14="http://schemas.microsoft.com/office/powerpoint/2010/main" val="108043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Editorial Office Layout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42712" y="-487468"/>
            <a:ext cx="5590693" cy="90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Aim of the game</a:t>
            </a:r>
          </a:p>
          <a:p>
            <a:r>
              <a:rPr lang="en-AU" dirty="0" smtClean="0"/>
              <a:t>Standard Hardware Environment</a:t>
            </a:r>
          </a:p>
          <a:p>
            <a:r>
              <a:rPr lang="en-AU" dirty="0" smtClean="0"/>
              <a:t>Software distribution and configuration</a:t>
            </a:r>
          </a:p>
          <a:p>
            <a:r>
              <a:rPr lang="en-AU" dirty="0"/>
              <a:t>Networking/Connectivity</a:t>
            </a:r>
          </a:p>
          <a:p>
            <a:r>
              <a:rPr lang="en-AU" dirty="0"/>
              <a:t>Speaker </a:t>
            </a:r>
            <a:r>
              <a:rPr lang="en-AU" dirty="0" smtClean="0"/>
              <a:t>Prep/Presentation</a:t>
            </a:r>
          </a:p>
          <a:p>
            <a:r>
              <a:rPr lang="en-AU" dirty="0" smtClean="0"/>
              <a:t>Editorial Room Setup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AE6D-ADDB-C24F-A45A-E7DFF9E8E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933014" cy="21659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forward to seeing everyone in </a:t>
            </a:r>
            <a:r>
              <a:rPr lang="en-US" dirty="0"/>
              <a:t>M</a:t>
            </a:r>
            <a:r>
              <a:rPr lang="en-US" dirty="0" smtClean="0"/>
              <a:t>elbourne!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B37FB-D224-9844-8907-95C4E6272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MASSIVE </a:t>
            </a:r>
            <a:r>
              <a:rPr lang="en-US" dirty="0" smtClean="0"/>
              <a:t>thanks to Johan for delivering this presentation on our behalf.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1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Apologies!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Firstly – </a:t>
            </a:r>
          </a:p>
          <a:p>
            <a:pPr marL="0" indent="0">
              <a:buNone/>
            </a:pPr>
            <a:r>
              <a:rPr lang="en-AU" dirty="0" smtClean="0"/>
              <a:t>I would like to extend my apologies for not being able to make it to the team meeting. </a:t>
            </a:r>
          </a:p>
          <a:p>
            <a:pPr marL="0" indent="0">
              <a:buNone/>
            </a:pPr>
            <a:r>
              <a:rPr lang="en-AU" dirty="0" smtClean="0"/>
              <a:t>We’d also extend our thanks to Mr. Johan for stepping in to give this presentation on our behalf. 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800" i="1" dirty="0"/>
              <a:t>T</a:t>
            </a:r>
            <a:r>
              <a:rPr lang="en-AU" sz="4800" i="1" dirty="0" smtClean="0"/>
              <a:t>ack </a:t>
            </a:r>
            <a:r>
              <a:rPr lang="en-AU" sz="4800" i="1" dirty="0" err="1"/>
              <a:t>så</a:t>
            </a:r>
            <a:r>
              <a:rPr lang="en-AU" sz="4800" i="1" dirty="0"/>
              <a:t> </a:t>
            </a:r>
            <a:r>
              <a:rPr lang="en-AU" sz="4800" i="1" dirty="0" err="1" smtClean="0"/>
              <a:t>mycket</a:t>
            </a:r>
            <a:r>
              <a:rPr lang="en-AU" sz="4800" i="1" dirty="0" smtClean="0"/>
              <a:t>!</a:t>
            </a:r>
            <a:endParaRPr lang="en-AU" sz="4800" i="1" dirty="0"/>
          </a:p>
        </p:txBody>
      </p:sp>
    </p:spTree>
    <p:extLst>
      <p:ext uri="{BB962C8B-B14F-4D97-AF65-F5344CB8AC3E}">
        <p14:creationId xmlns:p14="http://schemas.microsoft.com/office/powerpoint/2010/main" val="406643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 of The Game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I.T. is the backbone of the conference. </a:t>
            </a:r>
          </a:p>
          <a:p>
            <a:r>
              <a:rPr lang="en-AU" dirty="0" smtClean="0"/>
              <a:t>It should support and enable the delegates, staff, editors and </a:t>
            </a:r>
            <a:r>
              <a:rPr lang="en-AU" dirty="0" smtClean="0"/>
              <a:t>a</a:t>
            </a:r>
            <a:r>
              <a:rPr lang="en-AU" dirty="0" smtClean="0"/>
              <a:t>ttendees, without being a hindrance </a:t>
            </a:r>
          </a:p>
          <a:p>
            <a:r>
              <a:rPr lang="en-AU" dirty="0" smtClean="0"/>
              <a:t>Provide a full environment that is ready for all users to simply turn up and begin working.</a:t>
            </a:r>
          </a:p>
          <a:p>
            <a:r>
              <a:rPr lang="en-AU" dirty="0" smtClean="0"/>
              <a:t>Provide all I.T and technology facilities required at the conference</a:t>
            </a:r>
          </a:p>
          <a:p>
            <a:r>
              <a:rPr lang="en-AU" dirty="0" smtClean="0"/>
              <a:t>Deploy an environment that is stable, seamless and contributes to the overall success of IPAC’19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Standard Hardware Environment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11620260" cy="4525963"/>
          </a:xfrm>
        </p:spPr>
        <p:txBody>
          <a:bodyPr/>
          <a:lstStyle/>
          <a:p>
            <a:r>
              <a:rPr lang="en-AU" dirty="0" smtClean="0"/>
              <a:t>Fit for purpose desktops for editorial room and paper lounge:</a:t>
            </a:r>
          </a:p>
          <a:p>
            <a:pPr lvl="1"/>
            <a:r>
              <a:rPr lang="en-AU" dirty="0" smtClean="0"/>
              <a:t>Business-grade HP Elite Desk 800 G3</a:t>
            </a:r>
          </a:p>
          <a:p>
            <a:pPr lvl="1"/>
            <a:r>
              <a:rPr lang="en-AU" dirty="0" smtClean="0"/>
              <a:t>6</a:t>
            </a:r>
            <a:r>
              <a:rPr lang="en-AU" baseline="30000" dirty="0" smtClean="0"/>
              <a:t>th</a:t>
            </a:r>
            <a:r>
              <a:rPr lang="en-AU" dirty="0" smtClean="0"/>
              <a:t> Gen i7 CPU</a:t>
            </a:r>
          </a:p>
          <a:p>
            <a:pPr lvl="1"/>
            <a:r>
              <a:rPr lang="en-AU" dirty="0" smtClean="0"/>
              <a:t>16GB RAM</a:t>
            </a:r>
          </a:p>
          <a:p>
            <a:pPr lvl="1"/>
            <a:r>
              <a:rPr lang="en-AU" dirty="0" smtClean="0"/>
              <a:t>Dedicated graphics</a:t>
            </a:r>
          </a:p>
          <a:p>
            <a:pPr lvl="1"/>
            <a:r>
              <a:rPr lang="en-AU" dirty="0" smtClean="0"/>
              <a:t>HDD upgraded to 250GB Solid State drives</a:t>
            </a:r>
          </a:p>
          <a:p>
            <a:pPr lvl="1"/>
            <a:r>
              <a:rPr lang="en-AU" dirty="0" smtClean="0"/>
              <a:t>Equality: GIANT-ASS 27” 4K Displays for all! </a:t>
            </a:r>
            <a:r>
              <a:rPr lang="en-AU" sz="1800" dirty="0" smtClean="0"/>
              <a:t>(no more grainy postage-stamps)</a:t>
            </a:r>
            <a:endParaRPr lang="en-AU" sz="1800" dirty="0" smtClean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Standard Hardware Environment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 those of us who like decaf soy latte’s</a:t>
            </a:r>
            <a:endParaRPr lang="en-AU" sz="1400" dirty="0"/>
          </a:p>
          <a:p>
            <a:pPr lvl="1"/>
            <a:r>
              <a:rPr lang="en-AU" dirty="0" smtClean="0"/>
              <a:t>HUGE-ASS 27” Apple iMacs</a:t>
            </a:r>
          </a:p>
          <a:p>
            <a:pPr lvl="1"/>
            <a:r>
              <a:rPr lang="en-AU" dirty="0" smtClean="0"/>
              <a:t>512GB SSD + 1TB Fusion Drive</a:t>
            </a:r>
          </a:p>
          <a:p>
            <a:pPr lvl="1"/>
            <a:r>
              <a:rPr lang="en-AU" dirty="0" smtClean="0"/>
              <a:t>4+1K Retina Displays to make poorly-formatted papers super crisp</a:t>
            </a:r>
          </a:p>
          <a:p>
            <a:pPr lvl="1"/>
            <a:r>
              <a:rPr lang="en-AU" dirty="0" smtClean="0"/>
              <a:t>Dedicated graphics</a:t>
            </a:r>
          </a:p>
          <a:p>
            <a:pPr lvl="1"/>
            <a:r>
              <a:rPr lang="en-AU" dirty="0" smtClean="0"/>
              <a:t>No – I refuse to dual-boot these, Johan. </a:t>
            </a:r>
            <a:br>
              <a:rPr lang="en-AU" dirty="0" smtClean="0"/>
            </a:br>
            <a:r>
              <a:rPr lang="en-AU" sz="1050" dirty="0" smtClean="0"/>
              <a:t>Please direct all complaints to mark@ansto.gov.au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Standard Hardware Environment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Additional support hardware?:</a:t>
            </a:r>
            <a:endParaRPr lang="en-AU" sz="1400" dirty="0"/>
          </a:p>
          <a:p>
            <a:pPr lvl="1"/>
            <a:r>
              <a:rPr lang="en-AU" dirty="0" smtClean="0"/>
              <a:t>75” displays on stands for dotting boards and signage</a:t>
            </a:r>
          </a:p>
          <a:p>
            <a:pPr lvl="1"/>
            <a:r>
              <a:rPr lang="en-AU" dirty="0" smtClean="0"/>
              <a:t>Floating pool of i7 Notebooks and MacBook Pro’s</a:t>
            </a:r>
          </a:p>
          <a:p>
            <a:pPr lvl="1"/>
            <a:r>
              <a:rPr lang="en-AU" dirty="0" smtClean="0"/>
              <a:t>6x iPads for Poster Police (BYOD does not work)</a:t>
            </a:r>
          </a:p>
          <a:p>
            <a:pPr lvl="1"/>
            <a:r>
              <a:rPr lang="en-AU" dirty="0" smtClean="0"/>
              <a:t>12x two-way radios for organisers, </a:t>
            </a:r>
            <a:r>
              <a:rPr lang="en-AU" dirty="0" err="1" smtClean="0"/>
              <a:t>etc</a:t>
            </a:r>
            <a:endParaRPr lang="en-AU" dirty="0" smtClean="0"/>
          </a:p>
          <a:p>
            <a:pPr lvl="1"/>
            <a:r>
              <a:rPr lang="en-AU" dirty="0" smtClean="0"/>
              <a:t>On-site file server for backups/software</a:t>
            </a:r>
          </a:p>
          <a:p>
            <a:pPr lvl="1"/>
            <a:r>
              <a:rPr lang="en-AU" dirty="0" smtClean="0"/>
              <a:t>27” 4K display for Volker </a:t>
            </a:r>
          </a:p>
          <a:p>
            <a:pPr lvl="1"/>
            <a:r>
              <a:rPr lang="en-AU" dirty="0" smtClean="0"/>
              <a:t>Beer fridge</a:t>
            </a:r>
          </a:p>
          <a:p>
            <a:pPr lvl="1"/>
            <a:r>
              <a:rPr lang="en-AU" dirty="0" smtClean="0"/>
              <a:t>Oh, and some printers…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Hardware Distribution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Editorial Office: 23x HP Desktops, 3x iMacs, 3x printers</a:t>
            </a:r>
          </a:p>
          <a:p>
            <a:r>
              <a:rPr lang="en-AU" dirty="0" smtClean="0"/>
              <a:t>Author Reception: 2x HP Desktops</a:t>
            </a:r>
          </a:p>
          <a:p>
            <a:r>
              <a:rPr lang="en-AU" dirty="0" smtClean="0"/>
              <a:t>Speaker Ready: 2x i7 Laptops, 2x MacBook Pros</a:t>
            </a:r>
          </a:p>
          <a:p>
            <a:r>
              <a:rPr lang="en-AU" dirty="0" smtClean="0"/>
              <a:t>Net Café/Paper Lounge: 3x HP Desktops, 3x iMacs, 1x printer</a:t>
            </a:r>
          </a:p>
          <a:p>
            <a:r>
              <a:rPr lang="en-AU" dirty="0" smtClean="0"/>
              <a:t>Hot spares: 3x HP Desktops, 3x i7 Laptops, 3x </a:t>
            </a:r>
            <a:r>
              <a:rPr lang="en-AU" dirty="0" err="1" smtClean="0"/>
              <a:t>MacBooks</a:t>
            </a:r>
            <a:endParaRPr lang="en-AU" dirty="0" smtClean="0"/>
          </a:p>
          <a:p>
            <a:r>
              <a:rPr lang="en-AU" dirty="0" smtClean="0"/>
              <a:t>Displays: 2x dotting boards, 1x editorial stats</a:t>
            </a:r>
          </a:p>
          <a:p>
            <a:r>
              <a:rPr lang="en-AU" dirty="0" smtClean="0"/>
              <a:t>File Server: 1x HP Xeon Workstation</a:t>
            </a:r>
          </a:p>
        </p:txBody>
      </p:sp>
    </p:spTree>
    <p:extLst>
      <p:ext uri="{BB962C8B-B14F-4D97-AF65-F5344CB8AC3E}">
        <p14:creationId xmlns:p14="http://schemas.microsoft.com/office/powerpoint/2010/main" val="233034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Standard Software Environment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26" y="1600200"/>
            <a:ext cx="6874088" cy="4525963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Largely mirrors the IPAC18 software list</a:t>
            </a:r>
          </a:p>
          <a:p>
            <a:pPr lvl="1"/>
            <a:r>
              <a:rPr lang="en-AU" dirty="0" smtClean="0"/>
              <a:t>Windows 10 Enterprise x64</a:t>
            </a:r>
          </a:p>
          <a:p>
            <a:pPr lvl="1"/>
            <a:r>
              <a:rPr lang="en-AU" dirty="0" smtClean="0"/>
              <a:t>Office 2016 Professional x86</a:t>
            </a:r>
          </a:p>
          <a:p>
            <a:pPr lvl="1"/>
            <a:r>
              <a:rPr lang="en-AU" dirty="0" err="1" smtClean="0"/>
              <a:t>LibreOffice</a:t>
            </a:r>
            <a:r>
              <a:rPr lang="en-AU" dirty="0" smtClean="0"/>
              <a:t> 6.x</a:t>
            </a:r>
          </a:p>
          <a:p>
            <a:pPr lvl="1"/>
            <a:r>
              <a:rPr lang="en-AU" dirty="0" smtClean="0"/>
              <a:t>Acrobat Professional DC</a:t>
            </a:r>
          </a:p>
          <a:p>
            <a:pPr lvl="2"/>
            <a:r>
              <a:rPr lang="en-AU" dirty="0" smtClean="0"/>
              <a:t>With </a:t>
            </a:r>
            <a:r>
              <a:rPr lang="en-AU" dirty="0" err="1" smtClean="0"/>
              <a:t>JACoW</a:t>
            </a:r>
            <a:r>
              <a:rPr lang="en-AU" dirty="0" smtClean="0"/>
              <a:t> </a:t>
            </a:r>
            <a:r>
              <a:rPr lang="en-AU" dirty="0" err="1" smtClean="0"/>
              <a:t>config</a:t>
            </a:r>
            <a:r>
              <a:rPr lang="en-AU" dirty="0" smtClean="0"/>
              <a:t> and options in Distiller</a:t>
            </a:r>
          </a:p>
          <a:p>
            <a:pPr lvl="1"/>
            <a:r>
              <a:rPr lang="en-AU" dirty="0" err="1" smtClean="0"/>
              <a:t>PitStop</a:t>
            </a:r>
            <a:r>
              <a:rPr lang="en-AU" dirty="0" smtClean="0"/>
              <a:t> Pro 2017 (Trial)</a:t>
            </a:r>
          </a:p>
          <a:p>
            <a:pPr lvl="2"/>
            <a:r>
              <a:rPr lang="en-AU" dirty="0" smtClean="0"/>
              <a:t>With </a:t>
            </a:r>
            <a:r>
              <a:rPr lang="en-AU" dirty="0" err="1" smtClean="0"/>
              <a:t>JACoW</a:t>
            </a:r>
            <a:r>
              <a:rPr lang="en-AU" dirty="0" smtClean="0"/>
              <a:t> actions (</a:t>
            </a:r>
            <a:r>
              <a:rPr lang="en-AU" dirty="0" err="1" smtClean="0"/>
              <a:t>mediabox</a:t>
            </a:r>
            <a:r>
              <a:rPr lang="en-AU" dirty="0" smtClean="0"/>
              <a:t>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  <a:endParaRPr lang="en-AU" dirty="0" smtClean="0"/>
          </a:p>
          <a:p>
            <a:pPr lvl="1"/>
            <a:r>
              <a:rPr lang="en-AU" dirty="0" smtClean="0"/>
              <a:t>Notepad++ and </a:t>
            </a:r>
            <a:r>
              <a:rPr lang="en-AU" dirty="0" err="1" smtClean="0"/>
              <a:t>SublimeText</a:t>
            </a:r>
            <a:endParaRPr lang="en-AU" dirty="0" smtClean="0"/>
          </a:p>
          <a:p>
            <a:pPr lvl="1"/>
            <a:r>
              <a:rPr lang="en-AU" dirty="0" smtClean="0"/>
              <a:t>IE11, Edge, Chrome, Firefox</a:t>
            </a:r>
          </a:p>
          <a:p>
            <a:pPr lvl="1"/>
            <a:r>
              <a:rPr lang="en-AU" dirty="0" smtClean="0"/>
              <a:t>7ZIP, </a:t>
            </a:r>
            <a:r>
              <a:rPr lang="en-AU" dirty="0" err="1" smtClean="0"/>
              <a:t>UniExtract</a:t>
            </a:r>
            <a:endParaRPr lang="en-AU" dirty="0" smtClean="0"/>
          </a:p>
          <a:p>
            <a:pPr lvl="1"/>
            <a:r>
              <a:rPr lang="en-AU" dirty="0" err="1" smtClean="0"/>
              <a:t>IrfranView</a:t>
            </a:r>
            <a:r>
              <a:rPr lang="en-AU" dirty="0" smtClean="0"/>
              <a:t>, GIMP, Paint.NET</a:t>
            </a:r>
          </a:p>
          <a:p>
            <a:pPr lvl="1"/>
            <a:r>
              <a:rPr lang="en-AU" dirty="0" smtClean="0"/>
              <a:t>Handbrake, VLC, </a:t>
            </a:r>
            <a:r>
              <a:rPr lang="en-AU" dirty="0" err="1" smtClean="0"/>
              <a:t>VirtualDub</a:t>
            </a:r>
            <a:r>
              <a:rPr lang="en-AU" dirty="0" smtClean="0"/>
              <a:t>, K-</a:t>
            </a:r>
            <a:r>
              <a:rPr lang="en-AU" dirty="0" err="1" smtClean="0"/>
              <a:t>Lite</a:t>
            </a:r>
            <a:r>
              <a:rPr lang="en-AU" dirty="0" smtClean="0"/>
              <a:t> Codecs</a:t>
            </a:r>
            <a:endParaRPr lang="en-AU" dirty="0" smtClean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03C4A-089A-084F-99D9-F3C83178000B}"/>
              </a:ext>
            </a:extLst>
          </p:cNvPr>
          <p:cNvSpPr/>
          <p:nvPr/>
        </p:nvSpPr>
        <p:spPr>
          <a:xfrm>
            <a:off x="411183" y="1490072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81512"/>
      </p:ext>
    </p:extLst>
  </p:cSld>
  <p:clrMapOvr>
    <a:masterClrMapping/>
  </p:clrMapOvr>
</p:sld>
</file>

<file path=ppt/theme/theme1.xml><?xml version="1.0" encoding="utf-8"?>
<a:theme xmlns:a="http://schemas.openxmlformats.org/drawingml/2006/main" name="ANSTO Titl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69AA42AE-D526-B44A-B547-63CED81F3E1C}"/>
    </a:ext>
  </a:extLst>
</a:theme>
</file>

<file path=ppt/theme/theme2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D16FAA05-3DA8-F14D-842C-EFB52E22212E}"/>
    </a:ext>
  </a:extLst>
</a:theme>
</file>

<file path=ppt/theme/theme3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E3F1BEE3-0D6F-0A43-BF38-EF93417307AD}"/>
    </a:ext>
  </a:extLst>
</a:theme>
</file>

<file path=ppt/theme/theme4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0187362D-D8D4-7748-9442-5A3F9C811044}"/>
    </a:ext>
  </a:extLst>
</a:theme>
</file>

<file path=ppt/theme/theme5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45049870-FAC7-D541-8A40-EF1B244BC2EA}"/>
    </a:ext>
  </a:extLst>
</a:theme>
</file>

<file path=ppt/theme/theme6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0835900-DB24-1E4B-9B40-D34C4D8F1E42}" vid="{AFDF4BAD-DAD5-664B-9F2B-BE4D436AC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147</TotalTime>
  <Words>916</Words>
  <Application>Microsoft Office PowerPoint</Application>
  <PresentationFormat>Widescreen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Wingdings</vt:lpstr>
      <vt:lpstr>Arial</vt:lpstr>
      <vt:lpstr>Fira Sans ExtraBold</vt:lpstr>
      <vt:lpstr>Fira Sans Light</vt:lpstr>
      <vt:lpstr>Poppins</vt:lpstr>
      <vt:lpstr>Fira Sans</vt:lpstr>
      <vt:lpstr>Calibri</vt:lpstr>
      <vt:lpstr>ANSTO Title</vt:lpstr>
      <vt:lpstr>ANSTO Main Content</vt:lpstr>
      <vt:lpstr>ANSTO Blue slides</vt:lpstr>
      <vt:lpstr>ANSTO Dark blue slides</vt:lpstr>
      <vt:lpstr>ANSTO Teal slides</vt:lpstr>
      <vt:lpstr>ANSTO Thank you slide</vt:lpstr>
      <vt:lpstr>IPAC’19 – Melbourne IT Preparation</vt:lpstr>
      <vt:lpstr>Overview</vt:lpstr>
      <vt:lpstr>Apologies!</vt:lpstr>
      <vt:lpstr>Aim of The Game</vt:lpstr>
      <vt:lpstr>Standard Hardware Environment</vt:lpstr>
      <vt:lpstr>Standard Hardware Environment</vt:lpstr>
      <vt:lpstr>Standard Hardware Environment</vt:lpstr>
      <vt:lpstr>Hardware Distribution</vt:lpstr>
      <vt:lpstr>Standard Software Environment</vt:lpstr>
      <vt:lpstr>Standard Software Environment</vt:lpstr>
      <vt:lpstr>Software Distribution</vt:lpstr>
      <vt:lpstr>Network Overview</vt:lpstr>
      <vt:lpstr>NREN for Internet Connectivity</vt:lpstr>
      <vt:lpstr>Approximate Cost Savings</vt:lpstr>
      <vt:lpstr>Presentation Venue – Plenary Chamber</vt:lpstr>
      <vt:lpstr>Presentation Venue Technology</vt:lpstr>
      <vt:lpstr>Speaker Ready</vt:lpstr>
      <vt:lpstr>Editorial Office Setup</vt:lpstr>
      <vt:lpstr>Editorial Office Layout</vt:lpstr>
      <vt:lpstr>Looking forward to seeing everyone in Melbourne!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IPAC2019 – Melbourne IT Preparation</dc:title>
  <dc:creator>CAETANO, Mark</dc:creator>
  <cp:lastModifiedBy>CAETANO, Mark</cp:lastModifiedBy>
  <cp:revision>13</cp:revision>
  <dcterms:created xsi:type="dcterms:W3CDTF">2018-12-06T03:30:17Z</dcterms:created>
  <dcterms:modified xsi:type="dcterms:W3CDTF">2018-12-06T05:58:04Z</dcterms:modified>
</cp:coreProperties>
</file>