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9" r:id="rId3"/>
    <p:sldId id="257" r:id="rId4"/>
    <p:sldId id="289" r:id="rId5"/>
    <p:sldId id="282" r:id="rId6"/>
    <p:sldId id="284" r:id="rId7"/>
    <p:sldId id="285" r:id="rId8"/>
    <p:sldId id="286" r:id="rId9"/>
    <p:sldId id="287" r:id="rId10"/>
    <p:sldId id="294" r:id="rId11"/>
    <p:sldId id="292" r:id="rId12"/>
    <p:sldId id="291" r:id="rId13"/>
    <p:sldId id="293" r:id="rId14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ABF"/>
    <a:srgbClr val="579FDB"/>
    <a:srgbClr val="FFFFFF"/>
    <a:srgbClr val="F26C4F"/>
    <a:srgbClr val="576069"/>
    <a:srgbClr val="8D9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9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EB795-CD0B-47B2-9E06-3E2797C86F9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441FF1AB-1072-46E7-A29F-AEB16A0646B4}">
      <dgm:prSet/>
      <dgm:spPr/>
      <dgm:t>
        <a:bodyPr/>
        <a:lstStyle/>
        <a:p>
          <a:pPr rtl="0"/>
          <a:r>
            <a:rPr lang="en-US" i="1" dirty="0" smtClean="0"/>
            <a:t>A net improvement of submitted articles since MEDSI is an official partner of JACoW</a:t>
          </a:r>
          <a:endParaRPr lang="fr-FR" dirty="0"/>
        </a:p>
      </dgm:t>
    </dgm:pt>
    <dgm:pt modelId="{111D18E0-C104-47BB-A658-33AF18F38D39}" type="parTrans" cxnId="{4A99B2CA-1D59-4E37-8AFF-0928BE00879D}">
      <dgm:prSet/>
      <dgm:spPr/>
      <dgm:t>
        <a:bodyPr/>
        <a:lstStyle/>
        <a:p>
          <a:endParaRPr lang="fr-FR"/>
        </a:p>
      </dgm:t>
    </dgm:pt>
    <dgm:pt modelId="{7CA4A1E0-6DC7-4524-AF11-B74661C46777}" type="sibTrans" cxnId="{4A99B2CA-1D59-4E37-8AFF-0928BE00879D}">
      <dgm:prSet/>
      <dgm:spPr/>
      <dgm:t>
        <a:bodyPr/>
        <a:lstStyle/>
        <a:p>
          <a:endParaRPr lang="fr-FR"/>
        </a:p>
      </dgm:t>
    </dgm:pt>
    <dgm:pt modelId="{FD211DEE-6FDD-4E67-A77E-510E41E8E9AA}">
      <dgm:prSet/>
      <dgm:spPr/>
      <dgm:t>
        <a:bodyPr/>
        <a:lstStyle/>
        <a:p>
          <a:pPr rtl="0"/>
          <a:r>
            <a:rPr lang="en-US" i="1" dirty="0" smtClean="0"/>
            <a:t>MEDIS has gained in </a:t>
          </a:r>
          <a:r>
            <a:rPr lang="en-US" i="1" smtClean="0"/>
            <a:t>international </a:t>
          </a:r>
          <a:r>
            <a:rPr lang="en-US" i="1" smtClean="0"/>
            <a:t>recognition</a:t>
          </a:r>
          <a:endParaRPr lang="fr-FR" dirty="0"/>
        </a:p>
      </dgm:t>
    </dgm:pt>
    <dgm:pt modelId="{2C13BA70-28BD-4718-BE00-C9A94A2FECBA}" type="parTrans" cxnId="{0678726A-8175-4B0C-B3E6-4BDF65EF9B20}">
      <dgm:prSet/>
      <dgm:spPr/>
      <dgm:t>
        <a:bodyPr/>
        <a:lstStyle/>
        <a:p>
          <a:endParaRPr lang="fr-FR"/>
        </a:p>
      </dgm:t>
    </dgm:pt>
    <dgm:pt modelId="{E27DFC99-AF3D-43DC-8A25-F4588B850833}" type="sibTrans" cxnId="{0678726A-8175-4B0C-B3E6-4BDF65EF9B20}">
      <dgm:prSet/>
      <dgm:spPr/>
      <dgm:t>
        <a:bodyPr/>
        <a:lstStyle/>
        <a:p>
          <a:endParaRPr lang="fr-FR"/>
        </a:p>
      </dgm:t>
    </dgm:pt>
    <dgm:pt modelId="{986D6318-EDFB-486B-9C31-926EF1AA1F82}">
      <dgm:prSet/>
      <dgm:spPr/>
      <dgm:t>
        <a:bodyPr/>
        <a:lstStyle/>
        <a:p>
          <a:pPr rtl="0"/>
          <a:r>
            <a:rPr lang="en-US" i="1" dirty="0" smtClean="0"/>
            <a:t>The type of profile to choose a JACoW editor is unclear for novice chairs </a:t>
          </a:r>
          <a:endParaRPr lang="fr-FR" dirty="0"/>
        </a:p>
      </dgm:t>
    </dgm:pt>
    <dgm:pt modelId="{5F32CCAC-0741-4816-9F8B-DE45C727EA90}" type="parTrans" cxnId="{C6A6C4A2-F5B0-4BE6-989C-02B2DF4F7890}">
      <dgm:prSet/>
      <dgm:spPr/>
      <dgm:t>
        <a:bodyPr/>
        <a:lstStyle/>
        <a:p>
          <a:endParaRPr lang="fr-FR"/>
        </a:p>
      </dgm:t>
    </dgm:pt>
    <dgm:pt modelId="{F118343D-C8E2-485F-A501-0B9BE9355E3E}" type="sibTrans" cxnId="{C6A6C4A2-F5B0-4BE6-989C-02B2DF4F7890}">
      <dgm:prSet/>
      <dgm:spPr/>
      <dgm:t>
        <a:bodyPr/>
        <a:lstStyle/>
        <a:p>
          <a:endParaRPr lang="fr-FR"/>
        </a:p>
      </dgm:t>
    </dgm:pt>
    <dgm:pt modelId="{DE3BCA82-60A9-40A3-8B2B-0D84F6AD15F3}">
      <dgm:prSet/>
      <dgm:spPr/>
      <dgm:t>
        <a:bodyPr/>
        <a:lstStyle/>
        <a:p>
          <a:pPr rtl="0"/>
          <a:r>
            <a:rPr lang="en-US" i="1" dirty="0" smtClean="0"/>
            <a:t>More direct communication between JACoW and the chair would be appreciated</a:t>
          </a:r>
          <a:endParaRPr lang="fr-FR" dirty="0"/>
        </a:p>
      </dgm:t>
    </dgm:pt>
    <dgm:pt modelId="{9F46BAF3-F8B8-455A-9228-AD0B7BE77531}" type="parTrans" cxnId="{8210BFAC-AA25-4D60-ABAB-34A8EA132CA3}">
      <dgm:prSet/>
      <dgm:spPr/>
      <dgm:t>
        <a:bodyPr/>
        <a:lstStyle/>
        <a:p>
          <a:endParaRPr lang="fr-FR"/>
        </a:p>
      </dgm:t>
    </dgm:pt>
    <dgm:pt modelId="{1E6D8E8A-E82E-4328-9F81-8D5851B4CA29}" type="sibTrans" cxnId="{8210BFAC-AA25-4D60-ABAB-34A8EA132CA3}">
      <dgm:prSet/>
      <dgm:spPr/>
      <dgm:t>
        <a:bodyPr/>
        <a:lstStyle/>
        <a:p>
          <a:endParaRPr lang="fr-FR"/>
        </a:p>
      </dgm:t>
    </dgm:pt>
    <dgm:pt modelId="{7AEFD4F5-CCC9-4DA9-850B-5468DB539FF0}">
      <dgm:prSet/>
      <dgm:spPr/>
      <dgm:t>
        <a:bodyPr/>
        <a:lstStyle/>
        <a:p>
          <a:pPr rtl="0"/>
          <a:r>
            <a:rPr lang="en-US" i="1" dirty="0" smtClean="0"/>
            <a:t>A JACoW guide to novice chairman </a:t>
          </a:r>
          <a:r>
            <a:rPr lang="en-US" i="1" dirty="0" smtClean="0"/>
            <a:t>would be </a:t>
          </a:r>
          <a:r>
            <a:rPr lang="en-US" i="1" dirty="0" smtClean="0"/>
            <a:t>really </a:t>
          </a:r>
          <a:r>
            <a:rPr lang="en-US" i="1" dirty="0" smtClean="0"/>
            <a:t>reassuring</a:t>
          </a:r>
          <a:endParaRPr lang="fr-FR" dirty="0"/>
        </a:p>
      </dgm:t>
    </dgm:pt>
    <dgm:pt modelId="{CF4AE004-7A74-47AB-A75E-C43A1BB1C59C}" type="parTrans" cxnId="{7F3B6EA7-58CF-4EE5-A846-92D50D27B114}">
      <dgm:prSet/>
      <dgm:spPr/>
      <dgm:t>
        <a:bodyPr/>
        <a:lstStyle/>
        <a:p>
          <a:endParaRPr lang="fr-FR"/>
        </a:p>
      </dgm:t>
    </dgm:pt>
    <dgm:pt modelId="{D379A971-416F-4E3D-90A9-7087B552921C}" type="sibTrans" cxnId="{7F3B6EA7-58CF-4EE5-A846-92D50D27B114}">
      <dgm:prSet/>
      <dgm:spPr/>
      <dgm:t>
        <a:bodyPr/>
        <a:lstStyle/>
        <a:p>
          <a:endParaRPr lang="fr-FR"/>
        </a:p>
      </dgm:t>
    </dgm:pt>
    <dgm:pt modelId="{0F3A91D1-DF30-4F4B-9F91-1E8128319F73}">
      <dgm:prSet/>
      <dgm:spPr/>
      <dgm:t>
        <a:bodyPr/>
        <a:lstStyle/>
        <a:p>
          <a:pPr rtl="0"/>
          <a:r>
            <a:rPr lang="en-US" i="1" dirty="0" smtClean="0"/>
            <a:t>JACoW needs to be prepared </a:t>
          </a:r>
          <a:r>
            <a:rPr lang="en-US" i="1" dirty="0" smtClean="0"/>
            <a:t>for competition with </a:t>
          </a:r>
          <a:r>
            <a:rPr lang="en-US" i="1" dirty="0" smtClean="0"/>
            <a:t>private companies who propose an equivalent service</a:t>
          </a:r>
          <a:endParaRPr lang="fr-FR" dirty="0"/>
        </a:p>
      </dgm:t>
    </dgm:pt>
    <dgm:pt modelId="{9206268A-A9C7-4079-A7CB-1B9986A6315F}" type="parTrans" cxnId="{EDC93C75-8216-4A73-936E-87DAEB5D80D2}">
      <dgm:prSet/>
      <dgm:spPr/>
      <dgm:t>
        <a:bodyPr/>
        <a:lstStyle/>
        <a:p>
          <a:endParaRPr lang="fr-FR"/>
        </a:p>
      </dgm:t>
    </dgm:pt>
    <dgm:pt modelId="{B48F946A-13F4-4B5E-BEF1-CD320C2A97BA}" type="sibTrans" cxnId="{EDC93C75-8216-4A73-936E-87DAEB5D80D2}">
      <dgm:prSet/>
      <dgm:spPr/>
      <dgm:t>
        <a:bodyPr/>
        <a:lstStyle/>
        <a:p>
          <a:endParaRPr lang="fr-FR"/>
        </a:p>
      </dgm:t>
    </dgm:pt>
    <dgm:pt modelId="{E08B41E6-ED40-40B4-BFFE-0345963AAC63}">
      <dgm:prSet/>
      <dgm:spPr/>
      <dgm:t>
        <a:bodyPr/>
        <a:lstStyle/>
        <a:p>
          <a:pPr rtl="0"/>
          <a:r>
            <a:rPr lang="en-US" i="1" dirty="0" smtClean="0"/>
            <a:t>MEDSI has no plan to leave JACoW collaboration, we share our recent experience with JACoW for future improvements</a:t>
          </a:r>
          <a:endParaRPr lang="fr-FR" dirty="0"/>
        </a:p>
      </dgm:t>
    </dgm:pt>
    <dgm:pt modelId="{FFE85B32-5912-41F6-A206-EFCC3C77791C}" type="parTrans" cxnId="{0D4C3AF8-41C6-453F-8D0A-F33D62514D4E}">
      <dgm:prSet/>
      <dgm:spPr/>
      <dgm:t>
        <a:bodyPr/>
        <a:lstStyle/>
        <a:p>
          <a:endParaRPr lang="fr-FR"/>
        </a:p>
      </dgm:t>
    </dgm:pt>
    <dgm:pt modelId="{6798FC4B-2E75-41F7-A054-99E0CF6D3040}" type="sibTrans" cxnId="{0D4C3AF8-41C6-453F-8D0A-F33D62514D4E}">
      <dgm:prSet/>
      <dgm:spPr/>
      <dgm:t>
        <a:bodyPr/>
        <a:lstStyle/>
        <a:p>
          <a:endParaRPr lang="fr-FR"/>
        </a:p>
      </dgm:t>
    </dgm:pt>
    <dgm:pt modelId="{3133B8B4-62A5-4750-8FD4-956531AA7949}" type="pres">
      <dgm:prSet presAssocID="{367EB795-CD0B-47B2-9E06-3E2797C86F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4AF57A-FD89-450C-9BD4-F803688CF1A0}" type="pres">
      <dgm:prSet presAssocID="{441FF1AB-1072-46E7-A29F-AEB16A0646B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4D1A75-4AD6-468E-9967-8C65EA828D79}" type="pres">
      <dgm:prSet presAssocID="{7CA4A1E0-6DC7-4524-AF11-B74661C46777}" presName="spacer" presStyleCnt="0"/>
      <dgm:spPr/>
    </dgm:pt>
    <dgm:pt modelId="{4B0B4060-B707-4FEC-BF39-61A2EBC7E775}" type="pres">
      <dgm:prSet presAssocID="{FD211DEE-6FDD-4E67-A77E-510E41E8E9A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2A673D-D396-49AF-A481-70C737B53E79}" type="pres">
      <dgm:prSet presAssocID="{E27DFC99-AF3D-43DC-8A25-F4588B850833}" presName="spacer" presStyleCnt="0"/>
      <dgm:spPr/>
    </dgm:pt>
    <dgm:pt modelId="{969489A5-2496-4372-96C9-B4DA376637C7}" type="pres">
      <dgm:prSet presAssocID="{986D6318-EDFB-486B-9C31-926EF1AA1F82}" presName="parentText" presStyleLbl="node1" presStyleIdx="2" presStyleCnt="7" custLinFactNeighborY="-227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37E21F-5A79-468A-9838-949DD7B6A238}" type="pres">
      <dgm:prSet presAssocID="{F118343D-C8E2-485F-A501-0B9BE9355E3E}" presName="spacer" presStyleCnt="0"/>
      <dgm:spPr/>
    </dgm:pt>
    <dgm:pt modelId="{7FFD3A98-8DA5-4CFE-AF7A-1A540C8F20F8}" type="pres">
      <dgm:prSet presAssocID="{DE3BCA82-60A9-40A3-8B2B-0D84F6AD15F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A4D55A-5661-468A-B867-7A4D78E5D1E8}" type="pres">
      <dgm:prSet presAssocID="{1E6D8E8A-E82E-4328-9F81-8D5851B4CA29}" presName="spacer" presStyleCnt="0"/>
      <dgm:spPr/>
    </dgm:pt>
    <dgm:pt modelId="{38232656-9C8C-40EA-935F-8F4D12F1458F}" type="pres">
      <dgm:prSet presAssocID="{7AEFD4F5-CCC9-4DA9-850B-5468DB539FF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68B3E3-44EE-458D-868D-7ADF447F7C6A}" type="pres">
      <dgm:prSet presAssocID="{D379A971-416F-4E3D-90A9-7087B552921C}" presName="spacer" presStyleCnt="0"/>
      <dgm:spPr/>
    </dgm:pt>
    <dgm:pt modelId="{5CD66526-D462-45D3-A972-DDA2E5667530}" type="pres">
      <dgm:prSet presAssocID="{0F3A91D1-DF30-4F4B-9F91-1E8128319F7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975383-24FC-47A3-B003-45F23ED08785}" type="pres">
      <dgm:prSet presAssocID="{B48F946A-13F4-4B5E-BEF1-CD320C2A97BA}" presName="spacer" presStyleCnt="0"/>
      <dgm:spPr/>
    </dgm:pt>
    <dgm:pt modelId="{BF847925-43CB-4A32-8960-9099535B401D}" type="pres">
      <dgm:prSet presAssocID="{E08B41E6-ED40-40B4-BFFE-0345963AAC6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696240-EC5E-4C29-A089-812B58E13548}" type="presOf" srcId="{441FF1AB-1072-46E7-A29F-AEB16A0646B4}" destId="{3C4AF57A-FD89-450C-9BD4-F803688CF1A0}" srcOrd="0" destOrd="0" presId="urn:microsoft.com/office/officeart/2005/8/layout/vList2"/>
    <dgm:cxn modelId="{0678726A-8175-4B0C-B3E6-4BDF65EF9B20}" srcId="{367EB795-CD0B-47B2-9E06-3E2797C86F92}" destId="{FD211DEE-6FDD-4E67-A77E-510E41E8E9AA}" srcOrd="1" destOrd="0" parTransId="{2C13BA70-28BD-4718-BE00-C9A94A2FECBA}" sibTransId="{E27DFC99-AF3D-43DC-8A25-F4588B850833}"/>
    <dgm:cxn modelId="{C6A6C4A2-F5B0-4BE6-989C-02B2DF4F7890}" srcId="{367EB795-CD0B-47B2-9E06-3E2797C86F92}" destId="{986D6318-EDFB-486B-9C31-926EF1AA1F82}" srcOrd="2" destOrd="0" parTransId="{5F32CCAC-0741-4816-9F8B-DE45C727EA90}" sibTransId="{F118343D-C8E2-485F-A501-0B9BE9355E3E}"/>
    <dgm:cxn modelId="{D187B908-CCCB-45E7-917F-A311CA38AF42}" type="presOf" srcId="{367EB795-CD0B-47B2-9E06-3E2797C86F92}" destId="{3133B8B4-62A5-4750-8FD4-956531AA7949}" srcOrd="0" destOrd="0" presId="urn:microsoft.com/office/officeart/2005/8/layout/vList2"/>
    <dgm:cxn modelId="{EB1AD23E-8847-4624-9D7B-D76D494C985D}" type="presOf" srcId="{FD211DEE-6FDD-4E67-A77E-510E41E8E9AA}" destId="{4B0B4060-B707-4FEC-BF39-61A2EBC7E775}" srcOrd="0" destOrd="0" presId="urn:microsoft.com/office/officeart/2005/8/layout/vList2"/>
    <dgm:cxn modelId="{E0460F37-BE8E-467B-877E-B3F92EFA946C}" type="presOf" srcId="{7AEFD4F5-CCC9-4DA9-850B-5468DB539FF0}" destId="{38232656-9C8C-40EA-935F-8F4D12F1458F}" srcOrd="0" destOrd="0" presId="urn:microsoft.com/office/officeart/2005/8/layout/vList2"/>
    <dgm:cxn modelId="{8210BFAC-AA25-4D60-ABAB-34A8EA132CA3}" srcId="{367EB795-CD0B-47B2-9E06-3E2797C86F92}" destId="{DE3BCA82-60A9-40A3-8B2B-0D84F6AD15F3}" srcOrd="3" destOrd="0" parTransId="{9F46BAF3-F8B8-455A-9228-AD0B7BE77531}" sibTransId="{1E6D8E8A-E82E-4328-9F81-8D5851B4CA29}"/>
    <dgm:cxn modelId="{EDC93C75-8216-4A73-936E-87DAEB5D80D2}" srcId="{367EB795-CD0B-47B2-9E06-3E2797C86F92}" destId="{0F3A91D1-DF30-4F4B-9F91-1E8128319F73}" srcOrd="5" destOrd="0" parTransId="{9206268A-A9C7-4079-A7CB-1B9986A6315F}" sibTransId="{B48F946A-13F4-4B5E-BEF1-CD320C2A97BA}"/>
    <dgm:cxn modelId="{7F3B6EA7-58CF-4EE5-A846-92D50D27B114}" srcId="{367EB795-CD0B-47B2-9E06-3E2797C86F92}" destId="{7AEFD4F5-CCC9-4DA9-850B-5468DB539FF0}" srcOrd="4" destOrd="0" parTransId="{CF4AE004-7A74-47AB-A75E-C43A1BB1C59C}" sibTransId="{D379A971-416F-4E3D-90A9-7087B552921C}"/>
    <dgm:cxn modelId="{30477CCE-634B-4A50-ACCD-AA36CB9784B9}" type="presOf" srcId="{DE3BCA82-60A9-40A3-8B2B-0D84F6AD15F3}" destId="{7FFD3A98-8DA5-4CFE-AF7A-1A540C8F20F8}" srcOrd="0" destOrd="0" presId="urn:microsoft.com/office/officeart/2005/8/layout/vList2"/>
    <dgm:cxn modelId="{9E98684D-34E7-4E76-9D40-A9022CF853E6}" type="presOf" srcId="{0F3A91D1-DF30-4F4B-9F91-1E8128319F73}" destId="{5CD66526-D462-45D3-A972-DDA2E5667530}" srcOrd="0" destOrd="0" presId="urn:microsoft.com/office/officeart/2005/8/layout/vList2"/>
    <dgm:cxn modelId="{0D4C3AF8-41C6-453F-8D0A-F33D62514D4E}" srcId="{367EB795-CD0B-47B2-9E06-3E2797C86F92}" destId="{E08B41E6-ED40-40B4-BFFE-0345963AAC63}" srcOrd="6" destOrd="0" parTransId="{FFE85B32-5912-41F6-A206-EFCC3C77791C}" sibTransId="{6798FC4B-2E75-41F7-A054-99E0CF6D3040}"/>
    <dgm:cxn modelId="{934D3742-778F-461D-BB04-B52368490D46}" type="presOf" srcId="{E08B41E6-ED40-40B4-BFFE-0345963AAC63}" destId="{BF847925-43CB-4A32-8960-9099535B401D}" srcOrd="0" destOrd="0" presId="urn:microsoft.com/office/officeart/2005/8/layout/vList2"/>
    <dgm:cxn modelId="{4A99B2CA-1D59-4E37-8AFF-0928BE00879D}" srcId="{367EB795-CD0B-47B2-9E06-3E2797C86F92}" destId="{441FF1AB-1072-46E7-A29F-AEB16A0646B4}" srcOrd="0" destOrd="0" parTransId="{111D18E0-C104-47BB-A658-33AF18F38D39}" sibTransId="{7CA4A1E0-6DC7-4524-AF11-B74661C46777}"/>
    <dgm:cxn modelId="{630D5687-9135-4E78-815D-E3767FBFA962}" type="presOf" srcId="{986D6318-EDFB-486B-9C31-926EF1AA1F82}" destId="{969489A5-2496-4372-96C9-B4DA376637C7}" srcOrd="0" destOrd="0" presId="urn:microsoft.com/office/officeart/2005/8/layout/vList2"/>
    <dgm:cxn modelId="{CE47FCDB-C3B3-4193-AABA-AE8074679CD2}" type="presParOf" srcId="{3133B8B4-62A5-4750-8FD4-956531AA7949}" destId="{3C4AF57A-FD89-450C-9BD4-F803688CF1A0}" srcOrd="0" destOrd="0" presId="urn:microsoft.com/office/officeart/2005/8/layout/vList2"/>
    <dgm:cxn modelId="{0AC57D86-7344-49BA-B69C-0D1ECC531834}" type="presParOf" srcId="{3133B8B4-62A5-4750-8FD4-956531AA7949}" destId="{274D1A75-4AD6-468E-9967-8C65EA828D79}" srcOrd="1" destOrd="0" presId="urn:microsoft.com/office/officeart/2005/8/layout/vList2"/>
    <dgm:cxn modelId="{B1B948A2-ACDE-4BA0-8E31-2F54E7298336}" type="presParOf" srcId="{3133B8B4-62A5-4750-8FD4-956531AA7949}" destId="{4B0B4060-B707-4FEC-BF39-61A2EBC7E775}" srcOrd="2" destOrd="0" presId="urn:microsoft.com/office/officeart/2005/8/layout/vList2"/>
    <dgm:cxn modelId="{46919803-D531-4D14-ABD1-F019D977751D}" type="presParOf" srcId="{3133B8B4-62A5-4750-8FD4-956531AA7949}" destId="{5B2A673D-D396-49AF-A481-70C737B53E79}" srcOrd="3" destOrd="0" presId="urn:microsoft.com/office/officeart/2005/8/layout/vList2"/>
    <dgm:cxn modelId="{4653A5DB-AAD9-4B78-BDC5-D44DB2F01008}" type="presParOf" srcId="{3133B8B4-62A5-4750-8FD4-956531AA7949}" destId="{969489A5-2496-4372-96C9-B4DA376637C7}" srcOrd="4" destOrd="0" presId="urn:microsoft.com/office/officeart/2005/8/layout/vList2"/>
    <dgm:cxn modelId="{429EB377-26ED-4FF3-B016-A9BFF4DFBE03}" type="presParOf" srcId="{3133B8B4-62A5-4750-8FD4-956531AA7949}" destId="{EC37E21F-5A79-468A-9838-949DD7B6A238}" srcOrd="5" destOrd="0" presId="urn:microsoft.com/office/officeart/2005/8/layout/vList2"/>
    <dgm:cxn modelId="{F028ADEB-0376-4BEE-8634-AC5F15BACC92}" type="presParOf" srcId="{3133B8B4-62A5-4750-8FD4-956531AA7949}" destId="{7FFD3A98-8DA5-4CFE-AF7A-1A540C8F20F8}" srcOrd="6" destOrd="0" presId="urn:microsoft.com/office/officeart/2005/8/layout/vList2"/>
    <dgm:cxn modelId="{0127434B-38E8-4F01-B9B9-EE22D5D8E7BF}" type="presParOf" srcId="{3133B8B4-62A5-4750-8FD4-956531AA7949}" destId="{2CA4D55A-5661-468A-B867-7A4D78E5D1E8}" srcOrd="7" destOrd="0" presId="urn:microsoft.com/office/officeart/2005/8/layout/vList2"/>
    <dgm:cxn modelId="{DB78A841-CDF0-4586-ABCF-94B4EB922557}" type="presParOf" srcId="{3133B8B4-62A5-4750-8FD4-956531AA7949}" destId="{38232656-9C8C-40EA-935F-8F4D12F1458F}" srcOrd="8" destOrd="0" presId="urn:microsoft.com/office/officeart/2005/8/layout/vList2"/>
    <dgm:cxn modelId="{B589AB46-413A-4CBD-9FCB-76EB4ABD246D}" type="presParOf" srcId="{3133B8B4-62A5-4750-8FD4-956531AA7949}" destId="{DA68B3E3-44EE-458D-868D-7ADF447F7C6A}" srcOrd="9" destOrd="0" presId="urn:microsoft.com/office/officeart/2005/8/layout/vList2"/>
    <dgm:cxn modelId="{40B0A9DC-85E9-471D-A857-D856A88EE43B}" type="presParOf" srcId="{3133B8B4-62A5-4750-8FD4-956531AA7949}" destId="{5CD66526-D462-45D3-A972-DDA2E5667530}" srcOrd="10" destOrd="0" presId="urn:microsoft.com/office/officeart/2005/8/layout/vList2"/>
    <dgm:cxn modelId="{674E680A-A41C-414C-AD89-487431BE53A6}" type="presParOf" srcId="{3133B8B4-62A5-4750-8FD4-956531AA7949}" destId="{1C975383-24FC-47A3-B003-45F23ED08785}" srcOrd="11" destOrd="0" presId="urn:microsoft.com/office/officeart/2005/8/layout/vList2"/>
    <dgm:cxn modelId="{439C0D67-CD39-4C75-B139-389CD75311BD}" type="presParOf" srcId="{3133B8B4-62A5-4750-8FD4-956531AA7949}" destId="{BF847925-43CB-4A32-8960-9099535B401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AF57A-FD89-450C-9BD4-F803688CF1A0}">
      <dsp:nvSpPr>
        <dsp:cNvPr id="0" name=""/>
        <dsp:cNvSpPr/>
      </dsp:nvSpPr>
      <dsp:spPr>
        <a:xfrm>
          <a:off x="0" y="110441"/>
          <a:ext cx="8784976" cy="7547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A net improvement of submitted articles since MEDSI is an official partner of JACoW</a:t>
          </a:r>
          <a:endParaRPr lang="fr-FR" sz="1900" kern="1200" dirty="0"/>
        </a:p>
      </dsp:txBody>
      <dsp:txXfrm>
        <a:off x="36845" y="147286"/>
        <a:ext cx="8711286" cy="681087"/>
      </dsp:txXfrm>
    </dsp:sp>
    <dsp:sp modelId="{4B0B4060-B707-4FEC-BF39-61A2EBC7E775}">
      <dsp:nvSpPr>
        <dsp:cNvPr id="0" name=""/>
        <dsp:cNvSpPr/>
      </dsp:nvSpPr>
      <dsp:spPr>
        <a:xfrm>
          <a:off x="0" y="919939"/>
          <a:ext cx="8784976" cy="754777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MEDIS has gained in </a:t>
          </a:r>
          <a:r>
            <a:rPr lang="en-US" sz="1900" i="1" kern="1200" smtClean="0"/>
            <a:t>international </a:t>
          </a:r>
          <a:r>
            <a:rPr lang="en-US" sz="1900" i="1" kern="1200" smtClean="0"/>
            <a:t>recognition</a:t>
          </a:r>
          <a:endParaRPr lang="fr-FR" sz="1900" kern="1200" dirty="0"/>
        </a:p>
      </dsp:txBody>
      <dsp:txXfrm>
        <a:off x="36845" y="956784"/>
        <a:ext cx="8711286" cy="681087"/>
      </dsp:txXfrm>
    </dsp:sp>
    <dsp:sp modelId="{969489A5-2496-4372-96C9-B4DA376637C7}">
      <dsp:nvSpPr>
        <dsp:cNvPr id="0" name=""/>
        <dsp:cNvSpPr/>
      </dsp:nvSpPr>
      <dsp:spPr>
        <a:xfrm>
          <a:off x="0" y="1728192"/>
          <a:ext cx="8784976" cy="754777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The type of profile to choose a JACoW editor is unclear for novice chairs </a:t>
          </a:r>
          <a:endParaRPr lang="fr-FR" sz="1900" kern="1200" dirty="0"/>
        </a:p>
      </dsp:txBody>
      <dsp:txXfrm>
        <a:off x="36845" y="1765037"/>
        <a:ext cx="8711286" cy="681087"/>
      </dsp:txXfrm>
    </dsp:sp>
    <dsp:sp modelId="{7FFD3A98-8DA5-4CFE-AF7A-1A540C8F20F8}">
      <dsp:nvSpPr>
        <dsp:cNvPr id="0" name=""/>
        <dsp:cNvSpPr/>
      </dsp:nvSpPr>
      <dsp:spPr>
        <a:xfrm>
          <a:off x="0" y="2538935"/>
          <a:ext cx="8784976" cy="75477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More direct communication between JACoW and the chair would be appreciated</a:t>
          </a:r>
          <a:endParaRPr lang="fr-FR" sz="1900" kern="1200" dirty="0"/>
        </a:p>
      </dsp:txBody>
      <dsp:txXfrm>
        <a:off x="36845" y="2575780"/>
        <a:ext cx="8711286" cy="681087"/>
      </dsp:txXfrm>
    </dsp:sp>
    <dsp:sp modelId="{38232656-9C8C-40EA-935F-8F4D12F1458F}">
      <dsp:nvSpPr>
        <dsp:cNvPr id="0" name=""/>
        <dsp:cNvSpPr/>
      </dsp:nvSpPr>
      <dsp:spPr>
        <a:xfrm>
          <a:off x="0" y="3348432"/>
          <a:ext cx="8784976" cy="754777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A JACoW guide to novice chairman </a:t>
          </a:r>
          <a:r>
            <a:rPr lang="en-US" sz="1900" i="1" kern="1200" dirty="0" smtClean="0"/>
            <a:t>would be </a:t>
          </a:r>
          <a:r>
            <a:rPr lang="en-US" sz="1900" i="1" kern="1200" dirty="0" smtClean="0"/>
            <a:t>really </a:t>
          </a:r>
          <a:r>
            <a:rPr lang="en-US" sz="1900" i="1" kern="1200" dirty="0" smtClean="0"/>
            <a:t>reassuring</a:t>
          </a:r>
          <a:endParaRPr lang="fr-FR" sz="1900" kern="1200" dirty="0"/>
        </a:p>
      </dsp:txBody>
      <dsp:txXfrm>
        <a:off x="36845" y="3385277"/>
        <a:ext cx="8711286" cy="681087"/>
      </dsp:txXfrm>
    </dsp:sp>
    <dsp:sp modelId="{5CD66526-D462-45D3-A972-DDA2E5667530}">
      <dsp:nvSpPr>
        <dsp:cNvPr id="0" name=""/>
        <dsp:cNvSpPr/>
      </dsp:nvSpPr>
      <dsp:spPr>
        <a:xfrm>
          <a:off x="0" y="4157930"/>
          <a:ext cx="8784976" cy="754777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JACoW needs to be prepared </a:t>
          </a:r>
          <a:r>
            <a:rPr lang="en-US" sz="1900" i="1" kern="1200" dirty="0" smtClean="0"/>
            <a:t>for competition with </a:t>
          </a:r>
          <a:r>
            <a:rPr lang="en-US" sz="1900" i="1" kern="1200" dirty="0" smtClean="0"/>
            <a:t>private companies who propose an equivalent service</a:t>
          </a:r>
          <a:endParaRPr lang="fr-FR" sz="1900" kern="1200" dirty="0"/>
        </a:p>
      </dsp:txBody>
      <dsp:txXfrm>
        <a:off x="36845" y="4194775"/>
        <a:ext cx="8711286" cy="681087"/>
      </dsp:txXfrm>
    </dsp:sp>
    <dsp:sp modelId="{BF847925-43CB-4A32-8960-9099535B401D}">
      <dsp:nvSpPr>
        <dsp:cNvPr id="0" name=""/>
        <dsp:cNvSpPr/>
      </dsp:nvSpPr>
      <dsp:spPr>
        <a:xfrm>
          <a:off x="0" y="4967428"/>
          <a:ext cx="8784976" cy="75477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MEDSI has no plan to leave JACoW collaboration, we share our recent experience with JACoW for future improvements</a:t>
          </a:r>
          <a:endParaRPr lang="fr-FR" sz="1900" kern="1200" dirty="0"/>
        </a:p>
      </dsp:txBody>
      <dsp:txXfrm>
        <a:off x="36845" y="5004273"/>
        <a:ext cx="8711286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63423-05FA-4517-96B4-170C093A4681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8C77-2F62-4E76-A181-5B3D705841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26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11165-2554-48C4-92C0-AE51E1E9EE45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BE0BC-0365-4353-89D6-9D352F3BC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94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BE0BC-0365-4353-89D6-9D352F3BCB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78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BE0BC-0365-4353-89D6-9D352F3BCB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46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BE0BC-0365-4353-89D6-9D352F3BCB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46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BE0BC-0365-4353-89D6-9D352F3BCB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46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BE0BC-0365-4353-89D6-9D352F3BCB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46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BE0BC-0365-4353-89D6-9D352F3BCB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46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BE0BC-0365-4353-89D6-9D352F3BCB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46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BB50-B440-44C9-8051-6DDB87ACD71F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4167-89D8-4217-A162-77891A83F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2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BB50-B440-44C9-8051-6DDB87ACD71F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4167-89D8-4217-A162-77891A83F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48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BB50-B440-44C9-8051-6DDB87ACD71F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4167-89D8-4217-A162-77891A83F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40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BB50-B440-44C9-8051-6DDB87ACD71F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4167-89D8-4217-A162-77891A83F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42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BB50-B440-44C9-8051-6DDB87ACD71F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4167-89D8-4217-A162-77891A83F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37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BB50-B440-44C9-8051-6DDB87ACD71F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4167-89D8-4217-A162-77891A83F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79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BB50-B440-44C9-8051-6DDB87ACD71F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4167-89D8-4217-A162-77891A83F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4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BB50-B440-44C9-8051-6DDB87ACD71F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4167-89D8-4217-A162-77891A83F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3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BB50-B440-44C9-8051-6DDB87ACD71F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4167-89D8-4217-A162-77891A83F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40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BB50-B440-44C9-8051-6DDB87ACD71F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4167-89D8-4217-A162-77891A83F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6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BB50-B440-44C9-8051-6DDB87ACD71F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4167-89D8-4217-A162-77891A83F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66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BB50-B440-44C9-8051-6DDB87ACD71F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4167-89D8-4217-A162-77891A83F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10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rot="19461380">
            <a:off x="103905" y="2610475"/>
            <a:ext cx="9351580" cy="47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MEDSI 2018 </a:t>
            </a:r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: Synchrotron SOLEIL</a:t>
            </a:r>
            <a:endParaRPr lang="fr-F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corona\Desktop\TODO\general\images-png\Soleil blanc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7" y="5673213"/>
            <a:ext cx="1163089" cy="5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corona\Desktop\MEDSI2018\sources-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500" y="4869161"/>
            <a:ext cx="2274020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corona\Desktop\TODO\general\images-png\Soleil blanc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7" y="5786671"/>
            <a:ext cx="1163089" cy="5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" y="88176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2800" b="1" dirty="0" smtClean="0">
                <a:solidFill>
                  <a:srgbClr val="57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MEDSI experience feedback</a:t>
            </a:r>
            <a:endParaRPr lang="en-US" altLang="fr-FR" sz="2400" b="1" i="1" dirty="0">
              <a:solidFill>
                <a:srgbClr val="57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corona\Desktop\WORK-CONF-2016\TODO\general\images-png\Onglet-Post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36346"/>
            <a:ext cx="738520" cy="1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5502" y="1085047"/>
            <a:ext cx="8102962" cy="378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ea typeface="Calibri"/>
                <a:cs typeface="Latha"/>
              </a:rPr>
              <a:t>Minutes of MEDSI 2018 IOC meeting: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200" dirty="0" smtClean="0">
              <a:ea typeface="Calibri"/>
              <a:cs typeface="Lath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B050"/>
                </a:solidFill>
                <a:ea typeface="Calibri"/>
                <a:cs typeface="Latha"/>
              </a:rPr>
              <a:t>There </a:t>
            </a:r>
            <a:r>
              <a:rPr lang="en-US" sz="2400" dirty="0">
                <a:solidFill>
                  <a:srgbClr val="00B050"/>
                </a:solidFill>
                <a:ea typeface="Calibri"/>
                <a:cs typeface="Latha"/>
              </a:rPr>
              <a:t>is no doubt that JACoW was very useful to MEDSI. We can observe a </a:t>
            </a:r>
            <a:r>
              <a:rPr lang="en-US" sz="2400" dirty="0" smtClean="0">
                <a:solidFill>
                  <a:srgbClr val="00B050"/>
                </a:solidFill>
                <a:ea typeface="Calibri"/>
                <a:cs typeface="Latha"/>
              </a:rPr>
              <a:t>net </a:t>
            </a:r>
            <a:r>
              <a:rPr lang="en-US" sz="2400" dirty="0">
                <a:solidFill>
                  <a:srgbClr val="00B050"/>
                </a:solidFill>
                <a:ea typeface="Calibri"/>
                <a:cs typeface="Latha"/>
              </a:rPr>
              <a:t>improvement of submitted articles since MEDSI is an official partner of JACoW</a:t>
            </a:r>
            <a:r>
              <a:rPr lang="en-US" sz="2400" dirty="0">
                <a:ea typeface="Calibri"/>
                <a:cs typeface="Latha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Latha"/>
              </a:rPr>
              <a:t>but the gain on investment ratio is </a:t>
            </a:r>
            <a:r>
              <a:rPr lang="en-US" sz="2400" dirty="0" smtClean="0">
                <a:solidFill>
                  <a:srgbClr val="FF0000"/>
                </a:solidFill>
                <a:ea typeface="Calibri"/>
                <a:cs typeface="Latha"/>
              </a:rPr>
              <a:t>less significant than expected.</a:t>
            </a:r>
            <a:endParaRPr lang="fr-FR" sz="2400" dirty="0">
              <a:solidFill>
                <a:srgbClr val="FF0000"/>
              </a:solidFill>
              <a:ea typeface="Calibri"/>
              <a:cs typeface="Lath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400" dirty="0">
              <a:ea typeface="Calibri"/>
              <a:cs typeface="Latha"/>
            </a:endParaRPr>
          </a:p>
          <a:p>
            <a:r>
              <a:rPr lang="en-US" sz="2400" dirty="0" smtClean="0">
                <a:solidFill>
                  <a:srgbClr val="FF0000"/>
                </a:solidFill>
                <a:ea typeface="Calibri"/>
                <a:cs typeface="Latha"/>
              </a:rPr>
              <a:t>There </a:t>
            </a:r>
            <a:r>
              <a:rPr lang="en-US" sz="2400" dirty="0">
                <a:solidFill>
                  <a:srgbClr val="FF0000"/>
                </a:solidFill>
                <a:ea typeface="Calibri"/>
                <a:cs typeface="Latha"/>
              </a:rPr>
              <a:t>are some professional alternatives to JACoW scientific editing system which are more efficient, user friendly and cost </a:t>
            </a:r>
            <a:r>
              <a:rPr lang="en-US" sz="2400" dirty="0" smtClean="0">
                <a:solidFill>
                  <a:srgbClr val="FF0000"/>
                </a:solidFill>
                <a:ea typeface="Calibri"/>
                <a:cs typeface="Latha"/>
              </a:rPr>
              <a:t>effective.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corona\Desktop\MEDSI2018\sources-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500" y="4869161"/>
            <a:ext cx="2274020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corona\Desktop\TODO\general\images-png\Soleil blanc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7" y="5786671"/>
            <a:ext cx="1163089" cy="5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" y="88176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2800" b="1" dirty="0" smtClean="0">
                <a:solidFill>
                  <a:srgbClr val="57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</a:t>
            </a:r>
            <a:endParaRPr lang="en-US" altLang="fr-FR" sz="2400" b="1" i="1" dirty="0">
              <a:solidFill>
                <a:srgbClr val="57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corona\Desktop\WORK-CONF-2016\TODO\general\images-png\Onglet-Post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36346"/>
            <a:ext cx="738520" cy="1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6619276" cy="481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" y="2780928"/>
            <a:ext cx="907026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69259" y="836712"/>
            <a:ext cx="5354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I have been approached by:</a:t>
            </a:r>
          </a:p>
        </p:txBody>
      </p:sp>
    </p:spTree>
    <p:extLst>
      <p:ext uri="{BB962C8B-B14F-4D97-AF65-F5344CB8AC3E}">
        <p14:creationId xmlns:p14="http://schemas.microsoft.com/office/powerpoint/2010/main" val="23026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88176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2800" b="1" dirty="0" smtClean="0">
                <a:solidFill>
                  <a:srgbClr val="57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</a:t>
            </a:r>
            <a:endParaRPr lang="en-US" altLang="fr-FR" sz="2400" b="1" i="1" dirty="0">
              <a:solidFill>
                <a:srgbClr val="57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corona\Desktop\WORK-CONF-2016\TODO\general\images-png\Onglet-Post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36346"/>
            <a:ext cx="738520" cy="1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1396"/>
            <a:ext cx="7200000" cy="435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/>
        </p:blipFill>
        <p:spPr bwMode="auto">
          <a:xfrm>
            <a:off x="1955027" y="1357014"/>
            <a:ext cx="7200000" cy="276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53487"/>
            <a:ext cx="7200000" cy="206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788024" y="3717032"/>
            <a:ext cx="420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</a:rPr>
              <a:t>It would cost MEDSI around 8 k€….! </a:t>
            </a:r>
          </a:p>
        </p:txBody>
      </p:sp>
    </p:spTree>
    <p:extLst>
      <p:ext uri="{BB962C8B-B14F-4D97-AF65-F5344CB8AC3E}">
        <p14:creationId xmlns:p14="http://schemas.microsoft.com/office/powerpoint/2010/main" val="20626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188640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2800" b="1" dirty="0" smtClean="0">
                <a:solidFill>
                  <a:srgbClr val="57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altLang="fr-FR" sz="2400" b="1" i="1" dirty="0">
              <a:solidFill>
                <a:srgbClr val="57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corona\Desktop\WORK-CONF-2016\TODO\general\images-png\Onglet-Post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36346"/>
            <a:ext cx="738520" cy="1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292869016"/>
              </p:ext>
            </p:extLst>
          </p:nvPr>
        </p:nvGraphicFramePr>
        <p:xfrm>
          <a:off x="179512" y="836712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83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7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corona\Desktop\TODO\general\images-png\Soleil blanc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03" y="212800"/>
            <a:ext cx="1163089" cy="5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corona\Desktop\WORK-CONF-2016\TODO\general\images-png\Onglet-Poste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36346"/>
            <a:ext cx="738520" cy="1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442014" y="116632"/>
            <a:ext cx="22317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4926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4800" b="1" u="none" cap="all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MEDSI ?</a:t>
            </a:r>
          </a:p>
        </p:txBody>
      </p:sp>
      <p:sp>
        <p:nvSpPr>
          <p:cNvPr id="2" name="Rectangle 1"/>
          <p:cNvSpPr/>
          <p:nvPr/>
        </p:nvSpPr>
        <p:spPr>
          <a:xfrm>
            <a:off x="296254" y="980728"/>
            <a:ext cx="8523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FFFF00"/>
                </a:solidFill>
                <a:ea typeface="Calibri"/>
                <a:cs typeface="Times New Roman"/>
              </a:rPr>
              <a:t>M</a:t>
            </a:r>
            <a:r>
              <a:rPr lang="en-US" sz="2000" dirty="0">
                <a:solidFill>
                  <a:srgbClr val="FFFF00"/>
                </a:solidFill>
                <a:ea typeface="Calibri"/>
                <a:cs typeface="Times New Roman"/>
              </a:rPr>
              <a:t>echanical </a:t>
            </a:r>
            <a:r>
              <a:rPr lang="en-US" sz="2000" b="1" u="sng" dirty="0">
                <a:solidFill>
                  <a:srgbClr val="FFFF00"/>
                </a:solidFill>
                <a:ea typeface="Calibri"/>
                <a:cs typeface="Times New Roman"/>
              </a:rPr>
              <a:t>E</a:t>
            </a:r>
            <a:r>
              <a:rPr lang="en-US" sz="2000" dirty="0">
                <a:solidFill>
                  <a:srgbClr val="FFFF00"/>
                </a:solidFill>
                <a:ea typeface="Calibri"/>
                <a:cs typeface="Times New Roman"/>
              </a:rPr>
              <a:t>ngineering </a:t>
            </a:r>
            <a:r>
              <a:rPr lang="en-US" sz="2000" b="1" u="sng" dirty="0">
                <a:solidFill>
                  <a:srgbClr val="FFFF00"/>
                </a:solidFill>
                <a:ea typeface="Calibri"/>
                <a:cs typeface="Times New Roman"/>
              </a:rPr>
              <a:t>D</a:t>
            </a:r>
            <a:r>
              <a:rPr lang="en-US" sz="2000" dirty="0">
                <a:solidFill>
                  <a:srgbClr val="FFFF00"/>
                </a:solidFill>
                <a:ea typeface="Calibri"/>
                <a:cs typeface="Times New Roman"/>
              </a:rPr>
              <a:t>esign of </a:t>
            </a:r>
            <a:r>
              <a:rPr lang="en-US" sz="2000" b="1" u="sng" dirty="0">
                <a:solidFill>
                  <a:srgbClr val="FFFF00"/>
                </a:solidFill>
                <a:ea typeface="Calibri"/>
                <a:cs typeface="Times New Roman"/>
              </a:rPr>
              <a:t>S</a:t>
            </a:r>
            <a:r>
              <a:rPr lang="en-US" sz="2000" dirty="0">
                <a:solidFill>
                  <a:srgbClr val="FFFF00"/>
                </a:solidFill>
                <a:ea typeface="Calibri"/>
                <a:cs typeface="Times New Roman"/>
              </a:rPr>
              <a:t>ynchrotron equipment and </a:t>
            </a:r>
            <a:r>
              <a:rPr lang="en-US" sz="2000" b="1" u="sng" dirty="0">
                <a:solidFill>
                  <a:srgbClr val="FFFF00"/>
                </a:solidFill>
                <a:ea typeface="Calibri"/>
                <a:cs typeface="Times New Roman"/>
              </a:rPr>
              <a:t>I</a:t>
            </a:r>
            <a:r>
              <a:rPr lang="en-US" sz="2000" dirty="0">
                <a:solidFill>
                  <a:srgbClr val="FFFF00"/>
                </a:solidFill>
                <a:ea typeface="Calibri"/>
                <a:cs typeface="Times New Roman"/>
              </a:rPr>
              <a:t>nstrumentation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1662" y="1503385"/>
            <a:ext cx="6552728" cy="451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FFFF"/>
                </a:solidFill>
                <a:ea typeface="Calibri"/>
                <a:cs typeface="Times New Roman"/>
              </a:rPr>
              <a:t>Biennial international conference since 2000:</a:t>
            </a:r>
          </a:p>
          <a:p>
            <a:pPr marL="1714500" lvl="3" indent="-342900" algn="just">
              <a:lnSpc>
                <a:spcPct val="115000"/>
              </a:lnSpc>
              <a:buFont typeface="Symbol"/>
              <a:buChar char=""/>
            </a:pPr>
            <a:r>
              <a:rPr lang="en-US" sz="2000" b="1" dirty="0" smtClean="0">
                <a:solidFill>
                  <a:srgbClr val="FFFFFF"/>
                </a:solidFill>
                <a:ea typeface="Calibri"/>
                <a:cs typeface="Times New Roman"/>
              </a:rPr>
              <a:t>2000</a:t>
            </a:r>
            <a:r>
              <a:rPr lang="en-US" sz="2000" dirty="0" smtClean="0">
                <a:solidFill>
                  <a:srgbClr val="FFFFFF"/>
                </a:solidFill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rgbClr val="FFFFFF"/>
                </a:solidFill>
                <a:ea typeface="Calibri"/>
                <a:cs typeface="Times New Roman"/>
              </a:rPr>
              <a:t>: SLS (Zurich)</a:t>
            </a:r>
            <a:endParaRPr lang="fr-FR" sz="20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marL="1714500" lvl="3" indent="-342900" algn="just">
              <a:lnSpc>
                <a:spcPct val="115000"/>
              </a:lnSpc>
              <a:buFont typeface="Symbol"/>
              <a:buChar char=""/>
            </a:pPr>
            <a:r>
              <a:rPr lang="en-US" sz="2000" b="1" dirty="0">
                <a:solidFill>
                  <a:srgbClr val="FFFFFF"/>
                </a:solidFill>
                <a:ea typeface="Calibri"/>
                <a:cs typeface="Times New Roman"/>
              </a:rPr>
              <a:t>2002</a:t>
            </a:r>
            <a:r>
              <a:rPr lang="en-US" sz="2000" dirty="0">
                <a:solidFill>
                  <a:srgbClr val="FFFFFF"/>
                </a:solidFill>
                <a:ea typeface="Calibri"/>
                <a:cs typeface="Times New Roman"/>
              </a:rPr>
              <a:t> : APS (Chicago)</a:t>
            </a:r>
            <a:endParaRPr lang="fr-FR" sz="20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marL="1714500" lvl="3" indent="-342900" algn="just">
              <a:lnSpc>
                <a:spcPct val="115000"/>
              </a:lnSpc>
              <a:buFont typeface="Symbol"/>
              <a:buChar char=""/>
            </a:pPr>
            <a:r>
              <a:rPr lang="en-US" sz="2000" b="1" dirty="0">
                <a:solidFill>
                  <a:srgbClr val="FFFFFF"/>
                </a:solidFill>
                <a:ea typeface="Calibri"/>
                <a:cs typeface="Times New Roman"/>
              </a:rPr>
              <a:t>2004</a:t>
            </a:r>
            <a:r>
              <a:rPr lang="en-US" sz="2000" dirty="0">
                <a:solidFill>
                  <a:srgbClr val="FFFFFF"/>
                </a:solidFill>
                <a:ea typeface="Calibri"/>
                <a:cs typeface="Times New Roman"/>
              </a:rPr>
              <a:t> : ESRF (Grenoble)</a:t>
            </a:r>
            <a:endParaRPr lang="fr-FR" sz="20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marL="1714500" lvl="3" indent="-342900" algn="just">
              <a:lnSpc>
                <a:spcPct val="115000"/>
              </a:lnSpc>
              <a:buFont typeface="Symbol"/>
              <a:buChar char=""/>
            </a:pPr>
            <a:r>
              <a:rPr lang="en-US" sz="2000" b="1" dirty="0">
                <a:solidFill>
                  <a:srgbClr val="FFFFFF"/>
                </a:solidFill>
                <a:ea typeface="Calibri"/>
                <a:cs typeface="Times New Roman"/>
              </a:rPr>
              <a:t>2006</a:t>
            </a:r>
            <a:r>
              <a:rPr lang="en-US" sz="2000" dirty="0">
                <a:solidFill>
                  <a:srgbClr val="FFFFFF"/>
                </a:solidFill>
                <a:ea typeface="Calibri"/>
                <a:cs typeface="Times New Roman"/>
              </a:rPr>
              <a:t> : SPRING 8 (Riken)</a:t>
            </a:r>
            <a:endParaRPr lang="fr-FR" sz="20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marL="1714500" lvl="3" indent="-342900" algn="just">
              <a:lnSpc>
                <a:spcPct val="115000"/>
              </a:lnSpc>
              <a:buFont typeface="Symbol"/>
              <a:buChar char=""/>
            </a:pPr>
            <a:r>
              <a:rPr lang="en-US" sz="2000" b="1" dirty="0">
                <a:solidFill>
                  <a:srgbClr val="FFFFFF"/>
                </a:solidFill>
                <a:ea typeface="Calibri"/>
                <a:cs typeface="Times New Roman"/>
              </a:rPr>
              <a:t>2008</a:t>
            </a:r>
            <a:r>
              <a:rPr lang="en-US" sz="2000" dirty="0">
                <a:solidFill>
                  <a:srgbClr val="FFFFFF"/>
                </a:solidFill>
                <a:ea typeface="Calibri"/>
                <a:cs typeface="Times New Roman"/>
              </a:rPr>
              <a:t> : CLS (Saskatoon)</a:t>
            </a:r>
            <a:endParaRPr lang="fr-FR" sz="20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marL="1714500" lvl="3" indent="-342900" algn="just">
              <a:lnSpc>
                <a:spcPct val="115000"/>
              </a:lnSpc>
              <a:buFont typeface="Symbol"/>
              <a:buChar char=""/>
            </a:pPr>
            <a:r>
              <a:rPr lang="en-US" sz="2000" b="1" dirty="0">
                <a:solidFill>
                  <a:srgbClr val="FFFFFF"/>
                </a:solidFill>
                <a:ea typeface="Calibri"/>
                <a:cs typeface="Times New Roman"/>
              </a:rPr>
              <a:t>2010</a:t>
            </a:r>
            <a:r>
              <a:rPr lang="en-US" sz="2000" dirty="0">
                <a:solidFill>
                  <a:srgbClr val="FFFFFF"/>
                </a:solidFill>
                <a:ea typeface="Calibri"/>
                <a:cs typeface="Times New Roman"/>
              </a:rPr>
              <a:t> : DIAMOND (Oxford)</a:t>
            </a:r>
            <a:endParaRPr lang="fr-FR" sz="200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marL="1714500" lvl="3" indent="-342900" algn="just">
              <a:lnSpc>
                <a:spcPct val="115000"/>
              </a:lnSpc>
              <a:buFont typeface="Symbol"/>
              <a:buChar char=""/>
            </a:pPr>
            <a:r>
              <a:rPr lang="fr-FR" sz="2000" b="1" dirty="0">
                <a:solidFill>
                  <a:srgbClr val="FFFFFF"/>
                </a:solidFill>
                <a:ea typeface="Calibri"/>
                <a:cs typeface="Times New Roman"/>
              </a:rPr>
              <a:t>2012</a:t>
            </a:r>
            <a:r>
              <a:rPr lang="fr-FR" sz="2000" dirty="0">
                <a:solidFill>
                  <a:srgbClr val="FFFFFF"/>
                </a:solidFill>
                <a:ea typeface="Calibri"/>
                <a:cs typeface="Times New Roman"/>
              </a:rPr>
              <a:t> : SSRF (Shanghai)</a:t>
            </a:r>
          </a:p>
          <a:p>
            <a:pPr marL="1714500" lvl="3" indent="-342900" algn="just">
              <a:lnSpc>
                <a:spcPct val="115000"/>
              </a:lnSpc>
              <a:buFont typeface="Symbol"/>
              <a:buChar char=""/>
            </a:pPr>
            <a:r>
              <a:rPr lang="fr-FR" sz="2000" b="1" dirty="0">
                <a:solidFill>
                  <a:srgbClr val="FFFFFF"/>
                </a:solidFill>
                <a:ea typeface="Calibri"/>
                <a:cs typeface="Times New Roman"/>
              </a:rPr>
              <a:t>2014</a:t>
            </a:r>
            <a:r>
              <a:rPr lang="fr-FR" sz="2000" dirty="0">
                <a:solidFill>
                  <a:srgbClr val="FFFFFF"/>
                </a:solidFill>
                <a:ea typeface="Calibri"/>
                <a:cs typeface="Times New Roman"/>
              </a:rPr>
              <a:t> : AS (Melbourne)</a:t>
            </a:r>
          </a:p>
          <a:p>
            <a:pPr marL="1714500" lvl="3" indent="-342900" algn="just">
              <a:lnSpc>
                <a:spcPct val="115000"/>
              </a:lnSpc>
              <a:buFont typeface="Symbol"/>
              <a:buChar char=""/>
            </a:pPr>
            <a:r>
              <a:rPr lang="fr-FR" sz="2000" b="1" dirty="0">
                <a:solidFill>
                  <a:srgbClr val="FFFFFF"/>
                </a:solidFill>
                <a:ea typeface="Calibri"/>
                <a:cs typeface="Times New Roman"/>
              </a:rPr>
              <a:t>2016</a:t>
            </a:r>
            <a:r>
              <a:rPr lang="fr-FR" sz="2000" dirty="0">
                <a:solidFill>
                  <a:srgbClr val="FFFFFF"/>
                </a:solidFill>
                <a:ea typeface="Calibri"/>
                <a:cs typeface="Times New Roman"/>
              </a:rPr>
              <a:t> : ALBA (Barcelone</a:t>
            </a:r>
            <a:r>
              <a:rPr lang="fr-FR" sz="2000" dirty="0" smtClean="0">
                <a:solidFill>
                  <a:srgbClr val="FFFFFF"/>
                </a:solidFill>
                <a:ea typeface="Calibri"/>
                <a:cs typeface="Times New Roman"/>
              </a:rPr>
              <a:t>)</a:t>
            </a:r>
          </a:p>
          <a:p>
            <a:pPr marL="1714500" lvl="3" indent="-342900" algn="just">
              <a:lnSpc>
                <a:spcPct val="115000"/>
              </a:lnSpc>
              <a:buFont typeface="Symbol"/>
              <a:buChar char=""/>
            </a:pPr>
            <a:r>
              <a:rPr lang="fr-FR" sz="2000" b="1" dirty="0" smtClean="0">
                <a:solidFill>
                  <a:srgbClr val="FFFFFF"/>
                </a:solidFill>
                <a:ea typeface="Calibri"/>
                <a:cs typeface="Times New Roman"/>
              </a:rPr>
              <a:t>2018</a:t>
            </a:r>
            <a:r>
              <a:rPr lang="fr-FR" sz="2000" dirty="0" smtClean="0">
                <a:solidFill>
                  <a:srgbClr val="FFFFFF"/>
                </a:solidFill>
                <a:ea typeface="Calibri"/>
                <a:cs typeface="Times New Roman"/>
              </a:rPr>
              <a:t>: SOLEIL (Paris)</a:t>
            </a:r>
          </a:p>
          <a:p>
            <a:pPr marL="1714500" lvl="3" indent="-342900" algn="just">
              <a:lnSpc>
                <a:spcPct val="115000"/>
              </a:lnSpc>
              <a:buFont typeface="Symbol"/>
              <a:buChar char=""/>
            </a:pPr>
            <a:r>
              <a:rPr lang="fr-FR" sz="2000" b="1" dirty="0" smtClean="0">
                <a:solidFill>
                  <a:srgbClr val="FFFFFF"/>
                </a:solidFill>
                <a:ea typeface="Calibri"/>
                <a:cs typeface="Times New Roman"/>
              </a:rPr>
              <a:t>2020</a:t>
            </a:r>
            <a:r>
              <a:rPr lang="fr-FR" sz="2000" dirty="0" smtClean="0">
                <a:solidFill>
                  <a:srgbClr val="FFFFFF"/>
                </a:solidFill>
                <a:ea typeface="Calibri"/>
                <a:cs typeface="Times New Roman"/>
              </a:rPr>
              <a:t>: APS (Chicago)</a:t>
            </a:r>
            <a:endParaRPr lang="fr-FR" sz="2000" dirty="0">
              <a:solidFill>
                <a:srgbClr val="FFFFFF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1662" y="6093296"/>
            <a:ext cx="6294038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FF00"/>
                </a:solidFill>
                <a:ea typeface="Calibri"/>
                <a:cs typeface="Times New Roman"/>
              </a:rPr>
              <a:t>JACoW member only since 2015</a:t>
            </a:r>
            <a:endParaRPr lang="en-US" sz="2800" b="1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35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7A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corona\Desktop\TODO\general\images-png\Soleil blanc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03" y="212800"/>
            <a:ext cx="1163089" cy="5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corona\Desktop\WORK-CONF-2016\TODO\general\images-png\Onglet-Post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36346"/>
            <a:ext cx="738520" cy="1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:\General\Conferences\2018_06_MEDSI_Paris\Photos\Photographe\Photos Web\MICALLEF_MEDSI-WEB_1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71" y="973373"/>
            <a:ext cx="3789603" cy="252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83968" y="166244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Keihan TAVAKOLI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Conference and SP chair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56766" y="4991040"/>
            <a:ext cx="2275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Manuel TILMONT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JACoW Editor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44624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4926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4400" b="1" u="none" cap="all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MEDSI 2018</a:t>
            </a:r>
          </a:p>
        </p:txBody>
      </p:sp>
      <p:pic>
        <p:nvPicPr>
          <p:cNvPr id="2050" name="Picture 2" descr="X:\General\Conferences\2018_06_MEDSI_Paris\Photos\20180629_13493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3704980"/>
            <a:ext cx="3744416" cy="30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corona\Desktop\MEDSI2018\sources-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500" y="4869161"/>
            <a:ext cx="2274020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corona\Desktop\TODO\general\images-png\Soleil blanc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7" y="5786671"/>
            <a:ext cx="1163089" cy="5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" y="88176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2800" b="1" dirty="0" smtClean="0">
                <a:solidFill>
                  <a:srgbClr val="57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MEDSI 2018</a:t>
            </a:r>
            <a:endParaRPr lang="en-US" altLang="fr-FR" sz="2400" b="1" i="1" dirty="0">
              <a:solidFill>
                <a:srgbClr val="57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corona\Desktop\WORK-CONF-2016\TODO\general\images-png\Onglet-Post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36346"/>
            <a:ext cx="738520" cy="1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mage associÃ©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"/>
          <a:stretch/>
        </p:blipFill>
        <p:spPr bwMode="auto">
          <a:xfrm>
            <a:off x="1342178" y="908720"/>
            <a:ext cx="5184576" cy="50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orona\Desktop\TODO\general\images-png\Soleil blanc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92" y="188640"/>
            <a:ext cx="1163089" cy="5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orona\Desktop\WORK-CONF-2016\TODO\general\images-png\Onglet-Post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36346"/>
            <a:ext cx="738520" cy="1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16632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2800" b="1" dirty="0" smtClean="0">
                <a:solidFill>
                  <a:srgbClr val="57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MEDSI 2018</a:t>
            </a:r>
            <a:endParaRPr lang="en-US" altLang="fr-FR" sz="2800" b="1" dirty="0">
              <a:solidFill>
                <a:srgbClr val="57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27584" y="764704"/>
            <a:ext cx="727280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October 2016</a:t>
            </a:r>
            <a:r>
              <a:rPr lang="en-US" sz="2400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The decision to host MEDSI’18 by Synchrotron SOLEIL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2400" i="1" dirty="0" smtClean="0">
                <a:solidFill>
                  <a:srgbClr val="0070C0"/>
                </a:solidFill>
              </a:rPr>
              <a:t>November 2016: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JACoW team meeting in Vancouver !!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No JACoW editor at SOLEIL, we were quiet lucky that Manuel has accepted this task. To be operational, he participated to: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2016 Team Meeting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IPAC 2017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COOL 2017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IPAC 2018</a:t>
            </a:r>
          </a:p>
          <a:p>
            <a:pPr marL="0" lvl="1"/>
            <a:endParaRPr lang="en-US" sz="2800" dirty="0" smtClean="0">
              <a:solidFill>
                <a:srgbClr val="00B050"/>
              </a:solidFill>
            </a:endParaRPr>
          </a:p>
          <a:p>
            <a:pPr marL="0" lvl="1"/>
            <a:r>
              <a:rPr lang="en-US" sz="2400" b="1" dirty="0" smtClean="0">
                <a:solidFill>
                  <a:srgbClr val="FF0000"/>
                </a:solidFill>
              </a:rPr>
              <a:t>Very difficult to find necessary funding…</a:t>
            </a:r>
          </a:p>
        </p:txBody>
      </p:sp>
      <p:pic>
        <p:nvPicPr>
          <p:cNvPr id="1026" name="Picture 2" descr="X:\General\Conferences\2018_06_MEDSI_Paris\Photos\20180628_21333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292080" y="3633621"/>
            <a:ext cx="3096344" cy="24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corona\Desktop\WORK-CONF-2016\TODO\general\images-png\Onglet-Post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36346"/>
            <a:ext cx="738520" cy="1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16632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57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MEDSI 2018 Scientific Edition office</a:t>
            </a:r>
          </a:p>
        </p:txBody>
      </p:sp>
      <p:pic>
        <p:nvPicPr>
          <p:cNvPr id="7" name="Picture 5" descr="X:\General\Conferences\2018_06_MEDSI_Paris\Photos\Photographe\Photos Web\MICALLEF_MEDSI-WEB_1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8" y="720169"/>
            <a:ext cx="5403246" cy="24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31" y="1340768"/>
            <a:ext cx="6679357" cy="50095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948769"/>
            <a:ext cx="6388496" cy="426032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043986" y="910948"/>
            <a:ext cx="5056026" cy="5830420"/>
            <a:chOff x="2043986" y="910948"/>
            <a:chExt cx="5056026" cy="583042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986" y="910948"/>
              <a:ext cx="5056026" cy="5830420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195736" y="1052736"/>
              <a:ext cx="44706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20 minute JACoW presentation during 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56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corona\Desktop\MEDSI2018\sources-0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500" y="4869161"/>
            <a:ext cx="2274020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corona\Desktop\TODO\general\images-png\Soleil blanc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7" y="5786671"/>
            <a:ext cx="1163089" cy="5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" y="88176"/>
            <a:ext cx="91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2800" b="1" dirty="0" smtClean="0">
                <a:solidFill>
                  <a:srgbClr val="57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difficulties</a:t>
            </a:r>
          </a:p>
          <a:p>
            <a:pPr algn="ctr"/>
            <a:r>
              <a:rPr lang="en-US" altLang="fr-FR" sz="2400" b="1" i="1" dirty="0" smtClean="0">
                <a:solidFill>
                  <a:srgbClr val="57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editors?</a:t>
            </a:r>
            <a:endParaRPr lang="en-US" altLang="fr-FR" sz="2400" b="1" i="1" dirty="0">
              <a:solidFill>
                <a:srgbClr val="57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corona\Desktop\WORK-CONF-2016\TODO\general\images-png\Onglet-Poste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36346"/>
            <a:ext cx="738520" cy="1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40" y="1287407"/>
            <a:ext cx="7920000" cy="451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612440" y="1284042"/>
            <a:ext cx="7920000" cy="4521222"/>
            <a:chOff x="612440" y="1284042"/>
            <a:chExt cx="7920000" cy="452122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40" y="1284042"/>
              <a:ext cx="7920000" cy="4521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3522116" y="2041684"/>
              <a:ext cx="3456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Which scenario ?!</a:t>
              </a:r>
            </a:p>
          </p:txBody>
        </p:sp>
      </p:grpSp>
      <p:cxnSp>
        <p:nvCxnSpPr>
          <p:cNvPr id="8" name="Connecteur droit 7"/>
          <p:cNvCxnSpPr/>
          <p:nvPr/>
        </p:nvCxnSpPr>
        <p:spPr>
          <a:xfrm flipV="1">
            <a:off x="6382468" y="2708920"/>
            <a:ext cx="1743310" cy="576064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-27384"/>
            <a:ext cx="91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2800" b="1" dirty="0" smtClean="0">
                <a:solidFill>
                  <a:srgbClr val="57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difficulties</a:t>
            </a:r>
          </a:p>
          <a:p>
            <a:pPr algn="ctr"/>
            <a:r>
              <a:rPr lang="en-US" altLang="fr-FR" sz="2400" b="1" i="1" dirty="0" smtClean="0">
                <a:solidFill>
                  <a:srgbClr val="57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did it cost?</a:t>
            </a:r>
            <a:endParaRPr lang="en-US" altLang="fr-FR" sz="2400" b="1" i="1" dirty="0">
              <a:solidFill>
                <a:srgbClr val="57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corona\Desktop\WORK-CONF-2016\TODO\general\images-png\Onglet-Post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36346"/>
            <a:ext cx="738520" cy="1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883519"/>
              </p:ext>
            </p:extLst>
          </p:nvPr>
        </p:nvGraphicFramePr>
        <p:xfrm>
          <a:off x="236402" y="908716"/>
          <a:ext cx="5775758" cy="420624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906217"/>
                <a:gridCol w="1869541"/>
              </a:tblGrid>
              <a:tr h="4104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Direct Costs </a:t>
                      </a:r>
                      <a:r>
                        <a:rPr lang="en-US" sz="2000" b="0" dirty="0" smtClean="0">
                          <a:effectLst/>
                        </a:rPr>
                        <a:t>(paid</a:t>
                      </a:r>
                      <a:r>
                        <a:rPr lang="en-US" sz="2000" b="0" baseline="0" dirty="0" smtClean="0">
                          <a:effectLst/>
                        </a:rPr>
                        <a:t> by </a:t>
                      </a:r>
                      <a:r>
                        <a:rPr lang="en-US" sz="2000" b="0" dirty="0" smtClean="0">
                          <a:effectLst/>
                        </a:rPr>
                        <a:t>MEDSI 2018)</a:t>
                      </a:r>
                      <a:endParaRPr lang="fr-FR" sz="2400" b="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1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Jacow room rental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5200€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45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Air condition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1000€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818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Independent Internet connection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600€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460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Catering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500€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82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 Diem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2000€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462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Accommodation for editors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4000€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82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Editing setup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1500€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464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Miscellaneous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800€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4104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15,600€</a:t>
                      </a:r>
                      <a:endParaRPr lang="fr-FR" sz="2400" b="1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83095"/>
              </p:ext>
            </p:extLst>
          </p:nvPr>
        </p:nvGraphicFramePr>
        <p:xfrm>
          <a:off x="3059832" y="5071145"/>
          <a:ext cx="5775758" cy="168249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906217"/>
                <a:gridCol w="1869541"/>
              </a:tblGrid>
              <a:tr h="41044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Indirect Costs </a:t>
                      </a:r>
                      <a:r>
                        <a:rPr lang="en-US" sz="2000" b="0" dirty="0" smtClean="0">
                          <a:effectLst/>
                        </a:rPr>
                        <a:t>(Paid by SOLEIL)</a:t>
                      </a:r>
                      <a:endParaRPr lang="fr-FR" sz="2400" b="0" dirty="0" smtClean="0">
                        <a:effectLst/>
                        <a:latin typeface="+mn-lt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16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Jacow </a:t>
                      </a:r>
                      <a:r>
                        <a:rPr lang="en-US" sz="2000" dirty="0" smtClean="0">
                          <a:effectLst/>
                        </a:rPr>
                        <a:t>editor travel expenses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5000</a:t>
                      </a:r>
                      <a:r>
                        <a:rPr lang="en-US" sz="2400" dirty="0">
                          <a:effectLst/>
                        </a:rPr>
                        <a:t>€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45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a SOLEIL staff time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20000</a:t>
                      </a:r>
                      <a:r>
                        <a:rPr lang="en-US" sz="2400" dirty="0">
                          <a:effectLst/>
                        </a:rPr>
                        <a:t>€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81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25,000</a:t>
                      </a:r>
                      <a:r>
                        <a:rPr lang="en-US" sz="2400" b="1" dirty="0">
                          <a:effectLst/>
                        </a:rPr>
                        <a:t>€</a:t>
                      </a:r>
                      <a:endParaRPr lang="fr-FR" sz="2400" b="1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1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corona\Desktop\MEDSI2018\sources-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500" y="4869161"/>
            <a:ext cx="2274020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corona\Desktop\TODO\general\images-png\Soleil blanc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7" y="5786671"/>
            <a:ext cx="1163089" cy="52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" y="88176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2800" b="1" dirty="0" smtClean="0">
                <a:solidFill>
                  <a:srgbClr val="57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MEDSI experience feedback</a:t>
            </a:r>
            <a:endParaRPr lang="en-US" altLang="fr-FR" sz="2400" b="1" i="1" dirty="0">
              <a:solidFill>
                <a:srgbClr val="579F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corona\Desktop\WORK-CONF-2016\TODO\general\images-png\Onglet-Post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36346"/>
            <a:ext cx="738520" cy="172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6482" y="1256907"/>
            <a:ext cx="721591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ea typeface="Calibri"/>
                <a:cs typeface="Latha"/>
              </a:rPr>
              <a:t>MEDSI 2016, Barcelona (1</a:t>
            </a:r>
            <a:r>
              <a:rPr lang="en-US" sz="2400" baseline="30000" dirty="0" smtClean="0">
                <a:solidFill>
                  <a:srgbClr val="0070C0"/>
                </a:solidFill>
                <a:ea typeface="Calibri"/>
                <a:cs typeface="Latha"/>
              </a:rPr>
              <a:t>st</a:t>
            </a:r>
            <a:r>
              <a:rPr lang="en-US" sz="2400" dirty="0" smtClean="0">
                <a:solidFill>
                  <a:srgbClr val="0070C0"/>
                </a:solidFill>
                <a:ea typeface="Calibri"/>
                <a:cs typeface="Latha"/>
              </a:rPr>
              <a:t> MEDSI under JACoW)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70C0"/>
                </a:solidFill>
                <a:ea typeface="Calibri"/>
                <a:cs typeface="Latha"/>
              </a:rPr>
              <a:t>	Editor</a:t>
            </a:r>
            <a:r>
              <a:rPr lang="en-US" sz="2400" dirty="0">
                <a:solidFill>
                  <a:srgbClr val="0070C0"/>
                </a:solidFill>
                <a:ea typeface="Calibri"/>
                <a:cs typeface="Latha"/>
              </a:rPr>
              <a:t>: David </a:t>
            </a:r>
            <a:r>
              <a:rPr lang="en-US" sz="2400" dirty="0" smtClean="0">
                <a:solidFill>
                  <a:srgbClr val="0070C0"/>
                </a:solidFill>
                <a:ea typeface="Calibri"/>
                <a:cs typeface="Latha"/>
              </a:rPr>
              <a:t>Lopez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a typeface="Calibri"/>
                <a:cs typeface="Latha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ea typeface="Calibri"/>
                <a:cs typeface="Latha"/>
              </a:rPr>
              <a:t>		Left ALBA after MEDSI !!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dirty="0">
              <a:solidFill>
                <a:srgbClr val="0070C0"/>
              </a:solidFill>
              <a:ea typeface="Calibri"/>
              <a:cs typeface="Latha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ea typeface="Calibri"/>
                <a:cs typeface="Latha"/>
              </a:rPr>
              <a:t>MEDSI 2018, Paris (2nd MEDSI under JACoW)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70C0"/>
                </a:solidFill>
                <a:ea typeface="Calibri"/>
                <a:cs typeface="Latha"/>
              </a:rPr>
              <a:t>	Editor: Manuel Tilmont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a typeface="Calibri"/>
                <a:cs typeface="Latha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ea typeface="Calibri"/>
                <a:cs typeface="Latha"/>
              </a:rPr>
              <a:t>		Left SOLEIL after MEDSI !!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dirty="0">
              <a:solidFill>
                <a:srgbClr val="FF0000"/>
              </a:solidFill>
              <a:ea typeface="Calibri"/>
              <a:cs typeface="Latha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B050"/>
                </a:solidFill>
                <a:ea typeface="Calibri"/>
                <a:cs typeface="Latha"/>
              </a:rPr>
              <a:t>IOC tries since 2014 to designate the next two MEDSI hosts but 4 years is too far for a mid-range conference like MEDSI</a:t>
            </a:r>
            <a:endParaRPr lang="en-US" sz="2400" dirty="0">
              <a:solidFill>
                <a:srgbClr val="00B050"/>
              </a:solidFill>
              <a:ea typeface="Calibri"/>
              <a:cs typeface="Latha"/>
            </a:endParaRPr>
          </a:p>
        </p:txBody>
      </p:sp>
    </p:spTree>
    <p:extLst>
      <p:ext uri="{BB962C8B-B14F-4D97-AF65-F5344CB8AC3E}">
        <p14:creationId xmlns:p14="http://schemas.microsoft.com/office/powerpoint/2010/main" val="25720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466</Words>
  <Application>Microsoft Office PowerPoint</Application>
  <PresentationFormat>Affichage à l'écran (4:3)</PresentationFormat>
  <Paragraphs>105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Administrator</dc:creator>
  <cp:lastModifiedBy>TAVAKOLI Keihan</cp:lastModifiedBy>
  <cp:revision>140</cp:revision>
  <cp:lastPrinted>2016-05-24T12:23:31Z</cp:lastPrinted>
  <dcterms:created xsi:type="dcterms:W3CDTF">2016-05-03T12:06:56Z</dcterms:created>
  <dcterms:modified xsi:type="dcterms:W3CDTF">2018-11-22T08:25:53Z</dcterms:modified>
</cp:coreProperties>
</file>